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 id="2147483968" r:id="rId5"/>
  </p:sldMasterIdLst>
  <p:notesMasterIdLst>
    <p:notesMasterId r:id="rId14"/>
  </p:notesMasterIdLst>
  <p:handoutMasterIdLst>
    <p:handoutMasterId r:id="rId15"/>
  </p:handoutMasterIdLst>
  <p:sldIdLst>
    <p:sldId id="1923" r:id="rId6"/>
    <p:sldId id="260" r:id="rId7"/>
    <p:sldId id="2147483032" r:id="rId8"/>
    <p:sldId id="2147483033" r:id="rId9"/>
    <p:sldId id="2147483041" r:id="rId10"/>
    <p:sldId id="2147483036" r:id="rId11"/>
    <p:sldId id="2147483039" r:id="rId12"/>
    <p:sldId id="214747032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807A19-DEC1-BE6B-74AC-36262B9A2D4C}" name="LEECH, Richard (NHS ENGLAND – X24)" initials="RL" userId="S::richard.leech2@nhs.net::b6768fcd-6eee-497a-b0b9-8643315248c9" providerId="AD"/>
  <p188:author id="{088D841A-D596-A724-4D0D-AA3FD16B3E06}" name="David Kynman" initials="DK" userId="S::david.kynman@england.nhs.uk::4f3bf39f-f5dc-41b3-b315-11bc1869ce00" providerId="AD"/>
  <p188:author id="{3AE61E4A-468F-8585-90C8-131531F0715A}" name="MAY, Carolyn (NHS ENGLAND)" initials="CM" userId="S::carolyn.may3@nhs.net::b22a59b8-fb78-4e32-b947-15406349df80" providerId="AD"/>
  <p188:author id="{BBAB6755-D622-66DE-15D7-6B8B465C7DE7}" name="Jonathan Powell-Richards" initials="JP" userId="S::Jonathan.Powell-Richards@england.nhs.uk::6bd8bd7e-1b58-4c8c-a037-c1e81ed7bb81" providerId="AD"/>
  <p188:author id="{1CBA8EEF-2E40-913C-35D3-DB2DD55E5BAE}" name="Richard Leech" initials="RL" userId="S::Richard.Leech2@england.nhs.uk::758b8d91-d2cb-4232-a489-37d2cdc588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CBE1"/>
    <a:srgbClr val="DEC9D4"/>
    <a:srgbClr val="BFDFCE"/>
    <a:srgbClr val="995572"/>
    <a:srgbClr val="005EB8"/>
    <a:srgbClr val="80D2CC"/>
    <a:srgbClr val="99DBD6"/>
    <a:srgbClr val="99DDEB"/>
    <a:srgbClr val="80D4E7"/>
    <a:srgbClr val="E8ED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6AB8B4-B97A-46AB-A7B2-478DE2DEA8F4}" v="3" dt="2026-07-07T15:09:05.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3" autoAdjust="0"/>
    <p:restoredTop sz="86372" autoAdjust="0"/>
  </p:normalViewPr>
  <p:slideViewPr>
    <p:cSldViewPr snapToGrid="0">
      <p:cViewPr varScale="1">
        <p:scale>
          <a:sx n="67" d="100"/>
          <a:sy n="67" d="100"/>
        </p:scale>
        <p:origin x="1325" y="67"/>
      </p:cViewPr>
      <p:guideLst/>
    </p:cSldViewPr>
  </p:slideViewPr>
  <p:outlineViewPr>
    <p:cViewPr>
      <p:scale>
        <a:sx n="33" d="100"/>
        <a:sy n="33" d="100"/>
      </p:scale>
      <p:origin x="0" y="-8880"/>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27/07/2026</a:t>
            </a:fld>
            <a:endParaRPr lang="en-GB" dirty="0"/>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dirty="0"/>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27/07/2026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dirty="0"/>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dirty="0"/>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1d229b94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1" name="Google Shape;301;g31d229b94f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1d229b94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1" name="Google Shape;301;g31d229b94f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D17EDD51-F2B2-28B9-A9F3-8BC285F9E451}"/>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497E75D5-9038-ACD1-F4D4-76075DD7C1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0D5F50FD-23CC-C29C-C30C-B5D52E31E438}"/>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645C4F6A-1CDC-D50C-81B0-B55993DBBF68}"/>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extLst>
      <p:ext uri="{BB962C8B-B14F-4D97-AF65-F5344CB8AC3E}">
        <p14:creationId xmlns:p14="http://schemas.microsoft.com/office/powerpoint/2010/main" val="607299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582CEEFC-D824-3960-3912-D1712943F95C}"/>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6D08058D-C2CD-0B98-2CE3-6716FB9B22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E5EC0A5A-5E16-EE75-483B-0FE18BB9018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43EC9EDF-27E6-DEB4-BAC6-2C05753F1486}"/>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extLst>
      <p:ext uri="{BB962C8B-B14F-4D97-AF65-F5344CB8AC3E}">
        <p14:creationId xmlns:p14="http://schemas.microsoft.com/office/powerpoint/2010/main" val="1573284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1ACD16A5-DED3-EBA3-9FAF-B27F0CDC7382}"/>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7EF65C44-6836-4759-DE64-16A21D23C5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FD69B387-8097-85D9-01B1-B067F173530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47104707-E0E1-0B1A-1E3D-3FE2F0938B9F}"/>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extLst>
      <p:ext uri="{BB962C8B-B14F-4D97-AF65-F5344CB8AC3E}">
        <p14:creationId xmlns:p14="http://schemas.microsoft.com/office/powerpoint/2010/main" val="394491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37B85778-B150-ECCA-CE7F-B0308A2AE6E2}"/>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D1F6E615-FFAB-3732-E865-2F8F86267A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B4F7764A-AD6D-7A59-014A-A95767FC051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15BA68DA-D0E2-EF9B-2F8F-0798CA3ADB70}"/>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90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9682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7.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dirty="0">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eading, subhead, bullets one column">
  <p:cSld name="Heading, subhead, bullets one column">
    <p:spTree>
      <p:nvGrpSpPr>
        <p:cNvPr id="1" name="Shape 25"/>
        <p:cNvGrpSpPr/>
        <p:nvPr/>
      </p:nvGrpSpPr>
      <p:grpSpPr>
        <a:xfrm>
          <a:off x="0" y="0"/>
          <a:ext cx="0" cy="0"/>
          <a:chOff x="0" y="0"/>
          <a:chExt cx="0" cy="0"/>
        </a:xfrm>
      </p:grpSpPr>
      <p:sp>
        <p:nvSpPr>
          <p:cNvPr id="26" name="Google Shape;26;p14"/>
          <p:cNvSpPr/>
          <p:nvPr/>
        </p:nvSpPr>
        <p:spPr>
          <a:xfrm>
            <a:off x="0" y="0"/>
            <a:ext cx="12206636" cy="6872615"/>
          </a:xfrm>
          <a:prstGeom prst="rect">
            <a:avLst/>
          </a:prstGeom>
          <a:solidFill>
            <a:srgbClr val="F6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 name="Google Shape;27;p14"/>
          <p:cNvSpPr txBox="1">
            <a:spLocks noGrp="1"/>
          </p:cNvSpPr>
          <p:nvPr>
            <p:ph type="body" idx="1"/>
          </p:nvPr>
        </p:nvSpPr>
        <p:spPr>
          <a:xfrm>
            <a:off x="432000" y="2771999"/>
            <a:ext cx="11088000" cy="34560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lt1"/>
              </a:buClr>
              <a:buSzPts val="2200"/>
              <a:buNone/>
              <a:defRPr sz="2200" b="0">
                <a:solidFill>
                  <a:schemeClr val="accent6"/>
                </a:solidFill>
              </a:defRPr>
            </a:lvl1pPr>
            <a:lvl2pPr marL="914400" lvl="1" indent="-368300" algn="l">
              <a:lnSpc>
                <a:spcPct val="90000"/>
              </a:lnSpc>
              <a:spcBef>
                <a:spcPts val="600"/>
              </a:spcBef>
              <a:spcAft>
                <a:spcPts val="0"/>
              </a:spcAft>
              <a:buClr>
                <a:schemeClr val="lt1"/>
              </a:buClr>
              <a:buSzPts val="2200"/>
              <a:buChar char="•"/>
              <a:defRPr sz="2200">
                <a:solidFill>
                  <a:schemeClr val="accent6"/>
                </a:solidFill>
              </a:defRPr>
            </a:lvl2pPr>
            <a:lvl3pPr marL="1371600" lvl="2" indent="-368300" algn="l">
              <a:lnSpc>
                <a:spcPct val="90000"/>
              </a:lnSpc>
              <a:spcBef>
                <a:spcPts val="500"/>
              </a:spcBef>
              <a:spcAft>
                <a:spcPts val="0"/>
              </a:spcAft>
              <a:buClr>
                <a:schemeClr val="lt1"/>
              </a:buClr>
              <a:buSzPts val="2200"/>
              <a:buChar char="•"/>
              <a:defRPr sz="2200">
                <a:solidFill>
                  <a:schemeClr val="lt1"/>
                </a:solidFill>
              </a:defRPr>
            </a:lvl3pPr>
            <a:lvl4pPr marL="1828800" lvl="3" indent="-368300" algn="l">
              <a:lnSpc>
                <a:spcPct val="90000"/>
              </a:lnSpc>
              <a:spcBef>
                <a:spcPts val="500"/>
              </a:spcBef>
              <a:spcAft>
                <a:spcPts val="0"/>
              </a:spcAft>
              <a:buClr>
                <a:schemeClr val="lt1"/>
              </a:buClr>
              <a:buSzPts val="2200"/>
              <a:buChar char="•"/>
              <a:defRPr sz="2200">
                <a:solidFill>
                  <a:schemeClr val="lt1"/>
                </a:solidFill>
              </a:defRPr>
            </a:lvl4pPr>
            <a:lvl5pPr marL="2286000" lvl="4" indent="-368300" algn="l">
              <a:lnSpc>
                <a:spcPct val="90000"/>
              </a:lnSpc>
              <a:spcBef>
                <a:spcPts val="500"/>
              </a:spcBef>
              <a:spcAft>
                <a:spcPts val="0"/>
              </a:spcAft>
              <a:buClr>
                <a:schemeClr val="lt1"/>
              </a:buClr>
              <a:buSzPts val="2200"/>
              <a:buChar char="•"/>
              <a:defRPr sz="22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14"/>
          <p:cNvSpPr txBox="1">
            <a:spLocks noGrp="1"/>
          </p:cNvSpPr>
          <p:nvPr>
            <p:ph type="body" idx="2"/>
          </p:nvPr>
        </p:nvSpPr>
        <p:spPr>
          <a:xfrm>
            <a:off x="432001" y="2088000"/>
            <a:ext cx="11012644" cy="577927"/>
          </a:xfrm>
          <a:prstGeom prst="rect">
            <a:avLst/>
          </a:prstGeom>
          <a:noFill/>
          <a:ln>
            <a:noFill/>
          </a:ln>
        </p:spPr>
        <p:txBody>
          <a:bodyPr spcFirstLastPara="1" wrap="square" lIns="0" tIns="0" rIns="0" bIns="0" anchor="t" anchorCtr="0">
            <a:noAutofit/>
          </a:bodyPr>
          <a:lstStyle>
            <a:lvl1pPr marL="457200" lvl="0" indent="-228600" algn="l">
              <a:lnSpc>
                <a:spcPct val="91666"/>
              </a:lnSpc>
              <a:spcBef>
                <a:spcPts val="0"/>
              </a:spcBef>
              <a:spcAft>
                <a:spcPts val="0"/>
              </a:spcAft>
              <a:buClr>
                <a:schemeClr val="lt1"/>
              </a:buClr>
              <a:buSzPts val="2400"/>
              <a:buNone/>
              <a:defRPr sz="2400" b="1">
                <a:solidFill>
                  <a:schemeClr val="accent6"/>
                </a:solidFill>
              </a:defRPr>
            </a:lvl1pPr>
            <a:lvl2pPr marL="914400" lvl="1" indent="-228600" algn="l">
              <a:lnSpc>
                <a:spcPct val="90000"/>
              </a:lnSpc>
              <a:spcBef>
                <a:spcPts val="900"/>
              </a:spcBef>
              <a:spcAft>
                <a:spcPts val="0"/>
              </a:spcAft>
              <a:buClr>
                <a:schemeClr val="lt1"/>
              </a:buClr>
              <a:buSzPts val="1800"/>
              <a:buNone/>
              <a:defRPr sz="18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800"/>
              <a:buNone/>
              <a:defRPr sz="1800">
                <a:solidFill>
                  <a:schemeClr val="lt1"/>
                </a:solidFill>
              </a:defRPr>
            </a:lvl4pPr>
            <a:lvl5pPr marL="2286000" lvl="4" indent="-228600" algn="l">
              <a:lnSpc>
                <a:spcPct val="90000"/>
              </a:lnSpc>
              <a:spcBef>
                <a:spcPts val="500"/>
              </a:spcBef>
              <a:spcAft>
                <a:spcPts val="0"/>
              </a:spcAft>
              <a:buClr>
                <a:schemeClr val="lt1"/>
              </a:buClr>
              <a:buSzPts val="1800"/>
              <a:buNone/>
              <a:defRPr sz="18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14"/>
          <p:cNvSpPr txBox="1"/>
          <p:nvPr/>
        </p:nvSpPr>
        <p:spPr>
          <a:xfrm>
            <a:off x="4700954" y="423203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1">
              <a:solidFill>
                <a:schemeClr val="accent1"/>
              </a:solidFill>
              <a:latin typeface="Arial"/>
              <a:ea typeface="Arial"/>
              <a:cs typeface="Arial"/>
              <a:sym typeface="Arial"/>
            </a:endParaRPr>
          </a:p>
        </p:txBody>
      </p:sp>
      <p:sp>
        <p:nvSpPr>
          <p:cNvPr id="30" name="Google Shape;30;p14"/>
          <p:cNvSpPr/>
          <p:nvPr/>
        </p:nvSpPr>
        <p:spPr>
          <a:xfrm>
            <a:off x="11444644" y="6404977"/>
            <a:ext cx="3722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GB" sz="1200">
                <a:solidFill>
                  <a:schemeClr val="accent6"/>
                </a:solidFill>
                <a:latin typeface="Arial"/>
                <a:ea typeface="Arial"/>
                <a:cs typeface="Arial"/>
                <a:sym typeface="Arial"/>
              </a:rPr>
              <a:t>‹#›</a:t>
            </a:fld>
            <a:endParaRPr sz="1200">
              <a:solidFill>
                <a:schemeClr val="accent6"/>
              </a:solidFill>
              <a:latin typeface="Arial"/>
              <a:ea typeface="Arial"/>
              <a:cs typeface="Arial"/>
              <a:sym typeface="Arial"/>
            </a:endParaRPr>
          </a:p>
        </p:txBody>
      </p:sp>
      <p:sp>
        <p:nvSpPr>
          <p:cNvPr id="31" name="Google Shape;31;p14"/>
          <p:cNvSpPr txBox="1">
            <a:spLocks noGrp="1"/>
          </p:cNvSpPr>
          <p:nvPr>
            <p:ph type="title"/>
          </p:nvPr>
        </p:nvSpPr>
        <p:spPr>
          <a:xfrm>
            <a:off x="432000" y="432000"/>
            <a:ext cx="11404154" cy="86518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Arial"/>
              <a:buNone/>
              <a:defRPr sz="3600" b="1">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32" name="Google Shape;32;p14"/>
          <p:cNvCxnSpPr/>
          <p:nvPr/>
        </p:nvCxnSpPr>
        <p:spPr>
          <a:xfrm>
            <a:off x="432000" y="6336000"/>
            <a:ext cx="11376000" cy="0"/>
          </a:xfrm>
          <a:prstGeom prst="straightConnector1">
            <a:avLst/>
          </a:prstGeom>
          <a:noFill/>
          <a:ln w="9525" cap="flat" cmpd="sng">
            <a:solidFill>
              <a:schemeClr val="accent2"/>
            </a:solidFill>
            <a:prstDash val="solid"/>
            <a:miter lim="800000"/>
            <a:headEnd type="none" w="sm" len="sm"/>
            <a:tailEnd type="none" w="sm" len="sm"/>
          </a:ln>
        </p:spPr>
      </p:cxnSp>
      <p:pic>
        <p:nvPicPr>
          <p:cNvPr id="33" name="Google Shape;33;p14"/>
          <p:cNvPicPr preferRelativeResize="0"/>
          <p:nvPr/>
        </p:nvPicPr>
        <p:blipFill rotWithShape="1">
          <a:blip r:embed="rId2">
            <a:alphaModFix/>
          </a:blip>
          <a:srcRect/>
          <a:stretch/>
        </p:blipFill>
        <p:spPr>
          <a:xfrm rot="10800000">
            <a:off x="9220370" y="244040"/>
            <a:ext cx="3064672" cy="187960"/>
          </a:xfrm>
          <a:prstGeom prst="rect">
            <a:avLst/>
          </a:prstGeom>
          <a:noFill/>
          <a:ln>
            <a:noFill/>
          </a:ln>
        </p:spPr>
      </p:pic>
    </p:spTree>
    <p:extLst>
      <p:ext uri="{BB962C8B-B14F-4D97-AF65-F5344CB8AC3E}">
        <p14:creationId xmlns:p14="http://schemas.microsoft.com/office/powerpoint/2010/main" val="31095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15004472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85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05533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3990611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77389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5129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1372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215805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Quote large Centred">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62980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47814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54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4774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con Grid Boxes 2UP with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accent6"/>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27621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712B60-6C80-0125-1B04-001787232D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4" name="Straight Connector 13">
            <a:extLst>
              <a:ext uri="{FF2B5EF4-FFF2-40B4-BE49-F238E27FC236}">
                <a16:creationId xmlns:a16="http://schemas.microsoft.com/office/drawing/2014/main" id="{EEA2AC99-8B06-B44A-BCC3-DEDF573C1400}"/>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56184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ICON Grid Boxes 4UP with Intro">
    <p:bg>
      <p:bgPr>
        <a:solidFill>
          <a:srgbClr val="F6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95313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CON Grid box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CE6883-92E0-20E6-632B-52558F9DBE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089953"/>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8" name="Straight Connector 17">
            <a:extLst>
              <a:ext uri="{FF2B5EF4-FFF2-40B4-BE49-F238E27FC236}">
                <a16:creationId xmlns:a16="http://schemas.microsoft.com/office/drawing/2014/main" id="{44481822-0DD9-B249-90C1-3B1FE0FD98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01724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ICON Grid Boxes 6UP Gre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D1774-8975-89D5-1EA8-A68550359E2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8FD52DB-CC55-304D-B862-680CEE7832A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BF036740-51BF-404A-B94A-164C9330AE62}"/>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69760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EXT Grid Boxes, Titles 2UP +Intro ">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71372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73BAF5-5900-0C46-ED91-BD67D9ED44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5" name="Straight Connector 24">
            <a:extLst>
              <a:ext uri="{FF2B5EF4-FFF2-40B4-BE49-F238E27FC236}">
                <a16:creationId xmlns:a16="http://schemas.microsoft.com/office/drawing/2014/main" id="{B1E58B1A-02A3-B84A-8BB1-27D19814EDB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14433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XT Grid boxes, Titles 4UP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41622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EXT Grid boxes, Titl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78E56-0E45-B720-1A87-18BF82CEDE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3" name="Title 1">
            <a:extLst>
              <a:ext uri="{FF2B5EF4-FFF2-40B4-BE49-F238E27FC236}">
                <a16:creationId xmlns:a16="http://schemas.microsoft.com/office/drawing/2014/main" id="{D61316BA-3A2D-A349-8FD8-DEAD56529B8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463BFC66-CD6B-7E4B-8089-7EA6B13C54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41773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EXT Grid boxes, Titles 6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9B64CD-1CC9-E09E-D868-6F5395EB99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4" name="Straight Connector 33">
            <a:extLst>
              <a:ext uri="{FF2B5EF4-FFF2-40B4-BE49-F238E27FC236}">
                <a16:creationId xmlns:a16="http://schemas.microsoft.com/office/drawing/2014/main" id="{F5C03302-9DA8-744E-AE94-FF1801AB2637}"/>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79802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375485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3386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189790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330395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2398615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112943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 1</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1278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a:t>Breaker </a:t>
            </a:r>
            <a:br>
              <a:rPr lang="en-US"/>
            </a:br>
            <a:r>
              <a:rPr lang="en-US"/>
              <a:t>slide 2</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9421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3</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7345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4</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77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a:t>Breaker </a:t>
            </a:r>
            <a:br>
              <a:rPr lang="en-US"/>
            </a:br>
            <a:r>
              <a:rPr lang="en-US"/>
              <a:t>slide 5</a:t>
            </a:r>
            <a:endParaRPr lang="en-GB"/>
          </a:p>
        </p:txBody>
      </p:sp>
    </p:spTree>
    <p:extLst>
      <p:ext uri="{BB962C8B-B14F-4D97-AF65-F5344CB8AC3E}">
        <p14:creationId xmlns:p14="http://schemas.microsoft.com/office/powerpoint/2010/main" val="72381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Tree>
    <p:extLst>
      <p:ext uri="{BB962C8B-B14F-4D97-AF65-F5344CB8AC3E}">
        <p14:creationId xmlns:p14="http://schemas.microsoft.com/office/powerpoint/2010/main" val="405861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9639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Heading, subhead, bullets one column">
  <p:cSld name="1_Heading, subhead, bullets one column">
    <p:spTree>
      <p:nvGrpSpPr>
        <p:cNvPr id="1" name="Shape 25"/>
        <p:cNvGrpSpPr/>
        <p:nvPr/>
      </p:nvGrpSpPr>
      <p:grpSpPr>
        <a:xfrm>
          <a:off x="0" y="0"/>
          <a:ext cx="0" cy="0"/>
          <a:chOff x="0" y="0"/>
          <a:chExt cx="0" cy="0"/>
        </a:xfrm>
      </p:grpSpPr>
      <p:sp>
        <p:nvSpPr>
          <p:cNvPr id="26" name="Google Shape;26;p14"/>
          <p:cNvSpPr/>
          <p:nvPr/>
        </p:nvSpPr>
        <p:spPr>
          <a:xfrm>
            <a:off x="0" y="0"/>
            <a:ext cx="12206636" cy="6872615"/>
          </a:xfrm>
          <a:prstGeom prst="rect">
            <a:avLst/>
          </a:prstGeom>
          <a:solidFill>
            <a:srgbClr val="F6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 name="Google Shape;27;p14"/>
          <p:cNvSpPr txBox="1">
            <a:spLocks noGrp="1"/>
          </p:cNvSpPr>
          <p:nvPr>
            <p:ph type="body" idx="1"/>
          </p:nvPr>
        </p:nvSpPr>
        <p:spPr>
          <a:xfrm>
            <a:off x="432000" y="2771999"/>
            <a:ext cx="11088000" cy="34560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lt1"/>
              </a:buClr>
              <a:buSzPts val="2200"/>
              <a:buNone/>
              <a:defRPr sz="2200" b="0">
                <a:solidFill>
                  <a:schemeClr val="accent6"/>
                </a:solidFill>
              </a:defRPr>
            </a:lvl1pPr>
            <a:lvl2pPr marL="914400" lvl="1" indent="-368300" algn="l">
              <a:lnSpc>
                <a:spcPct val="90000"/>
              </a:lnSpc>
              <a:spcBef>
                <a:spcPts val="600"/>
              </a:spcBef>
              <a:spcAft>
                <a:spcPts val="0"/>
              </a:spcAft>
              <a:buClr>
                <a:schemeClr val="lt1"/>
              </a:buClr>
              <a:buSzPts val="2200"/>
              <a:buChar char="•"/>
              <a:defRPr sz="2200">
                <a:solidFill>
                  <a:schemeClr val="accent6"/>
                </a:solidFill>
              </a:defRPr>
            </a:lvl2pPr>
            <a:lvl3pPr marL="1371600" lvl="2" indent="-368300" algn="l">
              <a:lnSpc>
                <a:spcPct val="90000"/>
              </a:lnSpc>
              <a:spcBef>
                <a:spcPts val="500"/>
              </a:spcBef>
              <a:spcAft>
                <a:spcPts val="0"/>
              </a:spcAft>
              <a:buClr>
                <a:schemeClr val="lt1"/>
              </a:buClr>
              <a:buSzPts val="2200"/>
              <a:buChar char="•"/>
              <a:defRPr sz="2200">
                <a:solidFill>
                  <a:schemeClr val="lt1"/>
                </a:solidFill>
              </a:defRPr>
            </a:lvl3pPr>
            <a:lvl4pPr marL="1828800" lvl="3" indent="-368300" algn="l">
              <a:lnSpc>
                <a:spcPct val="90000"/>
              </a:lnSpc>
              <a:spcBef>
                <a:spcPts val="500"/>
              </a:spcBef>
              <a:spcAft>
                <a:spcPts val="0"/>
              </a:spcAft>
              <a:buClr>
                <a:schemeClr val="lt1"/>
              </a:buClr>
              <a:buSzPts val="2200"/>
              <a:buChar char="•"/>
              <a:defRPr sz="2200">
                <a:solidFill>
                  <a:schemeClr val="lt1"/>
                </a:solidFill>
              </a:defRPr>
            </a:lvl4pPr>
            <a:lvl5pPr marL="2286000" lvl="4" indent="-368300" algn="l">
              <a:lnSpc>
                <a:spcPct val="90000"/>
              </a:lnSpc>
              <a:spcBef>
                <a:spcPts val="500"/>
              </a:spcBef>
              <a:spcAft>
                <a:spcPts val="0"/>
              </a:spcAft>
              <a:buClr>
                <a:schemeClr val="lt1"/>
              </a:buClr>
              <a:buSzPts val="2200"/>
              <a:buChar char="•"/>
              <a:defRPr sz="22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14"/>
          <p:cNvSpPr txBox="1">
            <a:spLocks noGrp="1"/>
          </p:cNvSpPr>
          <p:nvPr>
            <p:ph type="body" idx="2"/>
          </p:nvPr>
        </p:nvSpPr>
        <p:spPr>
          <a:xfrm>
            <a:off x="432001" y="2088000"/>
            <a:ext cx="11012644" cy="577927"/>
          </a:xfrm>
          <a:prstGeom prst="rect">
            <a:avLst/>
          </a:prstGeom>
          <a:noFill/>
          <a:ln>
            <a:noFill/>
          </a:ln>
        </p:spPr>
        <p:txBody>
          <a:bodyPr spcFirstLastPara="1" wrap="square" lIns="0" tIns="0" rIns="0" bIns="0" anchor="t" anchorCtr="0">
            <a:noAutofit/>
          </a:bodyPr>
          <a:lstStyle>
            <a:lvl1pPr marL="457200" lvl="0" indent="-228600" algn="l">
              <a:lnSpc>
                <a:spcPct val="91666"/>
              </a:lnSpc>
              <a:spcBef>
                <a:spcPts val="0"/>
              </a:spcBef>
              <a:spcAft>
                <a:spcPts val="0"/>
              </a:spcAft>
              <a:buClr>
                <a:schemeClr val="lt1"/>
              </a:buClr>
              <a:buSzPts val="2400"/>
              <a:buNone/>
              <a:defRPr sz="2400" b="1">
                <a:solidFill>
                  <a:schemeClr val="accent6"/>
                </a:solidFill>
              </a:defRPr>
            </a:lvl1pPr>
            <a:lvl2pPr marL="914400" lvl="1" indent="-228600" algn="l">
              <a:lnSpc>
                <a:spcPct val="90000"/>
              </a:lnSpc>
              <a:spcBef>
                <a:spcPts val="900"/>
              </a:spcBef>
              <a:spcAft>
                <a:spcPts val="0"/>
              </a:spcAft>
              <a:buClr>
                <a:schemeClr val="lt1"/>
              </a:buClr>
              <a:buSzPts val="1800"/>
              <a:buNone/>
              <a:defRPr sz="18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800"/>
              <a:buNone/>
              <a:defRPr sz="1800">
                <a:solidFill>
                  <a:schemeClr val="lt1"/>
                </a:solidFill>
              </a:defRPr>
            </a:lvl4pPr>
            <a:lvl5pPr marL="2286000" lvl="4" indent="-228600" algn="l">
              <a:lnSpc>
                <a:spcPct val="90000"/>
              </a:lnSpc>
              <a:spcBef>
                <a:spcPts val="500"/>
              </a:spcBef>
              <a:spcAft>
                <a:spcPts val="0"/>
              </a:spcAft>
              <a:buClr>
                <a:schemeClr val="lt1"/>
              </a:buClr>
              <a:buSzPts val="1800"/>
              <a:buNone/>
              <a:defRPr sz="18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14"/>
          <p:cNvSpPr txBox="1"/>
          <p:nvPr/>
        </p:nvSpPr>
        <p:spPr>
          <a:xfrm>
            <a:off x="4700954" y="423203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1">
              <a:solidFill>
                <a:schemeClr val="accent1"/>
              </a:solidFill>
              <a:latin typeface="Arial"/>
              <a:ea typeface="Arial"/>
              <a:cs typeface="Arial"/>
              <a:sym typeface="Arial"/>
            </a:endParaRPr>
          </a:p>
        </p:txBody>
      </p:sp>
      <p:sp>
        <p:nvSpPr>
          <p:cNvPr id="30" name="Google Shape;30;p14"/>
          <p:cNvSpPr/>
          <p:nvPr/>
        </p:nvSpPr>
        <p:spPr>
          <a:xfrm>
            <a:off x="11444644" y="6404977"/>
            <a:ext cx="3722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GB" sz="1200">
                <a:solidFill>
                  <a:schemeClr val="accent6"/>
                </a:solidFill>
                <a:latin typeface="Arial"/>
                <a:ea typeface="Arial"/>
                <a:cs typeface="Arial"/>
                <a:sym typeface="Arial"/>
              </a:rPr>
              <a:t>‹#›</a:t>
            </a:fld>
            <a:endParaRPr sz="1200">
              <a:solidFill>
                <a:schemeClr val="accent6"/>
              </a:solidFill>
              <a:latin typeface="Arial"/>
              <a:ea typeface="Arial"/>
              <a:cs typeface="Arial"/>
              <a:sym typeface="Arial"/>
            </a:endParaRPr>
          </a:p>
        </p:txBody>
      </p:sp>
      <p:sp>
        <p:nvSpPr>
          <p:cNvPr id="31" name="Google Shape;31;p14"/>
          <p:cNvSpPr txBox="1">
            <a:spLocks noGrp="1"/>
          </p:cNvSpPr>
          <p:nvPr>
            <p:ph type="title"/>
          </p:nvPr>
        </p:nvSpPr>
        <p:spPr>
          <a:xfrm>
            <a:off x="432000" y="432000"/>
            <a:ext cx="11404154" cy="86518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Arial"/>
              <a:buNone/>
              <a:defRPr sz="3600" b="1">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32" name="Google Shape;32;p14"/>
          <p:cNvCxnSpPr/>
          <p:nvPr/>
        </p:nvCxnSpPr>
        <p:spPr>
          <a:xfrm>
            <a:off x="432000" y="6336000"/>
            <a:ext cx="11376000" cy="0"/>
          </a:xfrm>
          <a:prstGeom prst="straightConnector1">
            <a:avLst/>
          </a:prstGeom>
          <a:noFill/>
          <a:ln w="9525" cap="flat" cmpd="sng">
            <a:solidFill>
              <a:schemeClr val="accent2"/>
            </a:solidFill>
            <a:prstDash val="solid"/>
            <a:miter lim="800000"/>
            <a:headEnd type="none" w="sm" len="sm"/>
            <a:tailEnd type="none" w="sm" len="sm"/>
          </a:ln>
        </p:spPr>
      </p:cxnSp>
      <p:pic>
        <p:nvPicPr>
          <p:cNvPr id="33" name="Google Shape;33;p14"/>
          <p:cNvPicPr preferRelativeResize="0"/>
          <p:nvPr/>
        </p:nvPicPr>
        <p:blipFill rotWithShape="1">
          <a:blip r:embed="rId2">
            <a:alphaModFix/>
          </a:blip>
          <a:srcRect/>
          <a:stretch/>
        </p:blipFill>
        <p:spPr>
          <a:xfrm rot="10800000">
            <a:off x="9220370" y="244040"/>
            <a:ext cx="3064672" cy="187960"/>
          </a:xfrm>
          <a:prstGeom prst="rect">
            <a:avLst/>
          </a:prstGeom>
          <a:noFill/>
          <a:ln>
            <a:noFill/>
          </a:ln>
        </p:spPr>
      </p:pic>
    </p:spTree>
    <p:extLst>
      <p:ext uri="{BB962C8B-B14F-4D97-AF65-F5344CB8AC3E}">
        <p14:creationId xmlns:p14="http://schemas.microsoft.com/office/powerpoint/2010/main" val="282192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 Id="rId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785" r:id="rId2"/>
    <p:sldLayoutId id="2147483833" r:id="rId3"/>
    <p:sldLayoutId id="2147483834" r:id="rId4"/>
    <p:sldLayoutId id="2147483826" r:id="rId5"/>
    <p:sldLayoutId id="2147483931" r:id="rId6"/>
    <p:sldLayoutId id="2147483827" r:id="rId7"/>
    <p:sldLayoutId id="2147483818" r:id="rId8"/>
    <p:sldLayoutId id="2147483813" r:id="rId9"/>
    <p:sldLayoutId id="2147483814" r:id="rId10"/>
    <p:sldLayoutId id="2147483815" r:id="rId11"/>
    <p:sldLayoutId id="2147483719" r:id="rId12"/>
    <p:sldLayoutId id="2147483938" r:id="rId13"/>
    <p:sldLayoutId id="2147483939" r:id="rId14"/>
    <p:sldLayoutId id="2147483933" r:id="rId15"/>
    <p:sldLayoutId id="2147483824" r:id="rId16"/>
    <p:sldLayoutId id="2147483926" r:id="rId17"/>
    <p:sldLayoutId id="2147483927" r:id="rId18"/>
    <p:sldLayoutId id="2147483929" r:id="rId19"/>
    <p:sldLayoutId id="2147483928" r:id="rId20"/>
    <p:sldLayoutId id="2147483930" r:id="rId21"/>
    <p:sldLayoutId id="2147483924" r:id="rId22"/>
    <p:sldLayoutId id="2147483940" r:id="rId23"/>
    <p:sldLayoutId id="2147483934" r:id="rId24"/>
    <p:sldLayoutId id="2147483936" r:id="rId25"/>
    <p:sldLayoutId id="2147483937" r:id="rId26"/>
    <p:sldLayoutId id="2147483825" r:id="rId27"/>
    <p:sldLayoutId id="2147483935" r:id="rId28"/>
    <p:sldLayoutId id="2147484005"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1937429149"/>
      </p:ext>
    </p:extLst>
  </p:cSld>
  <p:clrMap bg1="dk1" tx1="lt1" bg2="dk2" tx2="lt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 id="2147483986" r:id="rId18"/>
    <p:sldLayoutId id="2147483987" r:id="rId19"/>
    <p:sldLayoutId id="2147483988" r:id="rId20"/>
    <p:sldLayoutId id="2147483989" r:id="rId21"/>
    <p:sldLayoutId id="2147483990" r:id="rId22"/>
    <p:sldLayoutId id="2147483991" r:id="rId23"/>
    <p:sldLayoutId id="2147483992" r:id="rId24"/>
    <p:sldLayoutId id="2147483993" r:id="rId25"/>
    <p:sldLayoutId id="2147483994" r:id="rId26"/>
    <p:sldLayoutId id="2147483995" r:id="rId27"/>
    <p:sldLayoutId id="2147483996" r:id="rId28"/>
    <p:sldLayoutId id="2147483997" r:id="rId29"/>
    <p:sldLayoutId id="2147483998" r:id="rId30"/>
    <p:sldLayoutId id="2147483999" r:id="rId31"/>
    <p:sldLayoutId id="2147484000" r:id="rId32"/>
    <p:sldLayoutId id="2147484001" r:id="rId33"/>
    <p:sldLayoutId id="2147484002" r:id="rId34"/>
    <p:sldLayoutId id="2147484003" r:id="rId35"/>
    <p:sldLayoutId id="2147484007"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england.nhs.uk/publication/nhs-college-of-leadership-and-management/" TargetMode="External"/><Relationship Id="rId3" Type="http://schemas.openxmlformats.org/officeDocument/2006/relationships/hyperlink" Target="https://lmframework.leadershipacademy.nhs.uk/" TargetMode="External"/><Relationship Id="rId7" Type="http://schemas.openxmlformats.org/officeDocument/2006/relationships/hyperlink" Target="https://gbr01.safelinks.protection.outlook.com/?url=https%3A%2F%2Fwww.england.nhs.uk%2Flong-read%2Fmedium-term-planning-framework-delivering-change-together-2026-27-to-2028-29%2F&amp;data=05%7C02%7Cgill.rooke%40nhs.net%7C791b8056991e47b4f5d608de1de1b66c%7C37c354b285b047f5b22207b48d774ee3%7C0%7C0%7C638981052440464305%7CUnknown%7CTWFpbGZsb3d8eyJFbXB0eU1hcGkiOnRydWUsIlYiOiIwLjAuMDAwMCIsIlAiOiJXaW4zMiIsIkFOIjoiTWFpbCIsIldUIjoyfQ%3D%3D%7C0%7C%7C%7C&amp;sdata=wMz0BJUViiufDEYmk6qkhtifHPp%2Bh8Gy2o8JcfOqt3E%3D&amp;reserved=0"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hyperlink" Target="https://gbr01.safelinks.protection.outlook.com/?url=https%3A%2F%2Fwww.gov.uk%2Fgovernment%2Fpublications%2F10-year-health-plan-for-england-fit-for-the-future&amp;data=05%7C02%7Cgill.rooke%40nhs.net%7C791b8056991e47b4f5d608de1de1b66c%7C37c354b285b047f5b22207b48d774ee3%7C0%7C0%7C638981052440439398%7CUnknown%7CTWFpbGZsb3d8eyJFbXB0eU1hcGkiOnRydWUsIlYiOiIwLjAuMDAwMCIsIlAiOiJXaW4zMiIsIkFOIjoiTWFpbCIsIldUIjoyfQ%3D%3D%7C0%7C%7C%7C&amp;sdata=QpRDPK9pHWotfYYRJQU0aeMOL1c57VlpGa7MzQBhzQ8%3D&amp;reserved=0" TargetMode="External"/><Relationship Id="rId5" Type="http://schemas.openxmlformats.org/officeDocument/2006/relationships/hyperlink" Target="https://www.england.nhs.uk/wp-content/uploads/2026/07/NHS-College-of-Leadership-and-Management-letter.pdf" TargetMode="External"/><Relationship Id="rId4" Type="http://schemas.openxmlformats.org/officeDocument/2006/relationships/hyperlink" Target="https://www.gov.uk/government/publications/health-and-social-care-review-leadership-for-a-collaborative-and-inclusive-futur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hyperlink" Target="https://www.gallup.com/workplace/649487/world-largest-ongoing-study-employee-experience.aspx" TargetMode="External"/><Relationship Id="rId5" Type="http://schemas.openxmlformats.org/officeDocument/2006/relationships/hyperlink" Target="https://www.england.nhs.uk/wp-content/uploads/2018/03/wres-engagement-absence-agency-spend.pdf" TargetMode="External"/><Relationship Id="rId4" Type="http://schemas.openxmlformats.org/officeDocument/2006/relationships/hyperlink" Target="https://www.managers.org.uk/wp-content/uploads/2023/10/CMI_BMB_GoodManagment_Report.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0" y="2028375"/>
            <a:ext cx="5664000" cy="2916158"/>
          </a:xfrm>
        </p:spPr>
        <p:txBody>
          <a:bodyPr vert="horz" lIns="0" tIns="0" rIns="0" bIns="0" rtlCol="0" anchor="t">
            <a:normAutofit/>
          </a:bodyPr>
          <a:lstStyle/>
          <a:p>
            <a:r>
              <a:rPr lang="en-GB" sz="4400" b="1" dirty="0">
                <a:solidFill>
                  <a:schemeClr val="tx1"/>
                </a:solidFill>
              </a:rPr>
              <a:t>NHS Leadership and Management Framework</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1" y="5760000"/>
            <a:ext cx="4907644" cy="592674"/>
          </a:xfrm>
        </p:spPr>
        <p:txBody>
          <a:bodyPr>
            <a:normAutofit/>
          </a:bodyPr>
          <a:lstStyle/>
          <a:p>
            <a:pPr>
              <a:lnSpc>
                <a:spcPct val="120000"/>
              </a:lnSpc>
            </a:pPr>
            <a:r>
              <a:rPr lang="en-GB" sz="1800" b="1" dirty="0">
                <a:solidFill>
                  <a:schemeClr val="tx1"/>
                </a:solidFill>
              </a:rPr>
              <a:t>July 2026</a:t>
            </a:r>
          </a:p>
        </p:txBody>
      </p:sp>
      <p:sp>
        <p:nvSpPr>
          <p:cNvPr id="2" name="Slide Number Placeholder 1">
            <a:extLst>
              <a:ext uri="{FF2B5EF4-FFF2-40B4-BE49-F238E27FC236}">
                <a16:creationId xmlns:a16="http://schemas.microsoft.com/office/drawing/2014/main" id="{A3ED8795-6C92-C6FD-7A2D-14EA366FDEF1}"/>
              </a:ext>
            </a:extLst>
          </p:cNvPr>
          <p:cNvSpPr>
            <a:spLocks noGrp="1"/>
          </p:cNvSpPr>
          <p:nvPr>
            <p:ph type="sldNum" sz="quarter" idx="12"/>
          </p:nvPr>
        </p:nvSpPr>
        <p:spPr/>
        <p:txBody>
          <a:bodyPr/>
          <a:lstStyle/>
          <a:p>
            <a:fld id="{B8B67EA4-DCE3-FB49-A794-A4595EF638BC}" type="slidenum">
              <a:rPr lang="en-GB" smtClean="0"/>
              <a:t>1</a:t>
            </a:fld>
            <a:endParaRPr lang="en-GB" dirty="0"/>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2" name="Title 1">
            <a:extLst>
              <a:ext uri="{FF2B5EF4-FFF2-40B4-BE49-F238E27FC236}">
                <a16:creationId xmlns:a16="http://schemas.microsoft.com/office/drawing/2014/main" id="{CC19848D-392F-1F20-E3B4-47DF26AF671C}"/>
              </a:ext>
            </a:extLst>
          </p:cNvPr>
          <p:cNvSpPr>
            <a:spLocks noGrp="1"/>
          </p:cNvSpPr>
          <p:nvPr>
            <p:ph type="title"/>
          </p:nvPr>
        </p:nvSpPr>
        <p:spPr>
          <a:xfrm>
            <a:off x="295600" y="248201"/>
            <a:ext cx="11360800" cy="763600"/>
          </a:xfrm>
        </p:spPr>
        <p:txBody>
          <a:bodyPr>
            <a:noAutofit/>
          </a:bodyPr>
          <a:lstStyle/>
          <a:p>
            <a:r>
              <a:rPr lang="en-GB" sz="2800" b="1" dirty="0">
                <a:solidFill>
                  <a:srgbClr val="0070C0"/>
                </a:solidFill>
              </a:rPr>
              <a:t>Leadership and Management Framework</a:t>
            </a:r>
            <a:br>
              <a:rPr lang="en-GB" sz="2800" b="1" dirty="0">
                <a:solidFill>
                  <a:srgbClr val="0070C0"/>
                </a:solidFill>
              </a:rPr>
            </a:br>
            <a:endParaRPr lang="en-GB" sz="2800" dirty="0">
              <a:solidFill>
                <a:srgbClr val="0070C0"/>
              </a:solidFill>
            </a:endParaRPr>
          </a:p>
        </p:txBody>
      </p:sp>
      <p:sp>
        <p:nvSpPr>
          <p:cNvPr id="3" name="Text Placeholder 2">
            <a:extLst>
              <a:ext uri="{FF2B5EF4-FFF2-40B4-BE49-F238E27FC236}">
                <a16:creationId xmlns:a16="http://schemas.microsoft.com/office/drawing/2014/main" id="{04A24D00-0962-D29C-DBC5-D51D7ED311C3}"/>
              </a:ext>
            </a:extLst>
          </p:cNvPr>
          <p:cNvSpPr txBox="1">
            <a:spLocks/>
          </p:cNvSpPr>
          <p:nvPr/>
        </p:nvSpPr>
        <p:spPr>
          <a:xfrm>
            <a:off x="215772" y="665218"/>
            <a:ext cx="11600800" cy="6031667"/>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The new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3"/>
              </a:rPr>
              <a:t>NHS Leadership and Management Framework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has been developed to recognise, support and professionalise leadership and management consistently across the NHS, in response to the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4"/>
              </a:rPr>
              <a:t>Messenger and Pollard Review (2022)</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It sets consistent, professional standards and competencies across all levels of NHS leadership and management, clinical and non-clinical, and for the first time a single, national code of practice across health and social care</a:t>
            </a:r>
          </a:p>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endPar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Launched on 6</a:t>
            </a:r>
            <a:r>
              <a:rPr kumimoji="0" lang="en-GB" altLang="en-US" sz="1800" b="0" i="0" u="none" strike="noStrike" kern="1200" cap="none" spc="0" normalizeH="0" baseline="30000" noProof="0" dirty="0">
                <a:ln>
                  <a:noFill/>
                </a:ln>
                <a:solidFill>
                  <a:srgbClr val="231F20"/>
                </a:solidFill>
                <a:effectLst/>
                <a:uLnTx/>
                <a:uFillTx/>
                <a:latin typeface="Arial" panose="020B0604020202020204"/>
                <a:ea typeface="+mn-ea"/>
                <a:cs typeface="+mn-cs"/>
              </a:rPr>
              <a:t>th</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July 2026, the expected adoption of the new Framework has now been committed in a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5"/>
              </a:rPr>
              <a:t>letter to the service</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as well as in the </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hlinkClick r:id="rId6"/>
              </a:rPr>
              <a:t>10 year health plan</a:t>
            </a:r>
            <a:r>
              <a:rPr kumimoji="0" lang="en-GB" sz="1800" b="0" i="0" u="none" strike="noStrike" kern="1200" cap="none" spc="0" normalizeH="0" baseline="0" noProof="0" dirty="0">
                <a:ln>
                  <a:noFill/>
                </a:ln>
                <a:solidFill>
                  <a:srgbClr val="425563"/>
                </a:solidFill>
                <a:effectLst/>
                <a:uLnTx/>
                <a:uFillTx/>
                <a:latin typeface="Arial" panose="020B0604020202020204"/>
                <a:ea typeface="+mn-ea"/>
                <a:cs typeface="+mn-cs"/>
              </a:rPr>
              <a:t>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and the </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hlinkClick r:id="rId7"/>
              </a:rPr>
              <a:t>Medium Term Planning Framework</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rPr>
              <a:t>:   </a:t>
            </a:r>
          </a:p>
          <a:p>
            <a:pPr lvl="1" eaLnBrk="0" fontAlgn="base" hangingPunct="0">
              <a:lnSpc>
                <a:spcPct val="100000"/>
              </a:lnSpc>
              <a:spcBef>
                <a:spcPts val="0"/>
              </a:spcBef>
              <a:defRPr/>
            </a:pP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All NHS organisations should start work in implementing the Framework from </a:t>
            </a:r>
            <a:r>
              <a:rPr lang="en-GB" sz="1800" dirty="0">
                <a:solidFill>
                  <a:srgbClr val="231F20"/>
                </a:solidFill>
                <a:latin typeface="Arial" panose="020B0604020202020204"/>
              </a:rPr>
              <a:t>summer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2026, adopting the new standards and adapting existing local communications, strategies, policies, training, appraisal and recruitment processes in order to align with the new framework. </a:t>
            </a:r>
          </a:p>
          <a:p>
            <a:pPr lvl="1" eaLnBrk="0" fontAlgn="base" hangingPunct="0">
              <a:lnSpc>
                <a:spcPct val="100000"/>
              </a:lnSpc>
              <a:spcBef>
                <a:spcPts val="0"/>
              </a:spcBef>
              <a:defRPr/>
            </a:pP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All leaders and managers should self-assess against the standards and access development to work towards achieving the standards over time</a:t>
            </a: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The new </a:t>
            </a: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hlinkClick r:id="rId8"/>
              </a:rPr>
              <a:t>NHS College of Leadership and Management </a:t>
            </a: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will provide the national architecture for leadership and management, bringing together the Framework, standards, development, talent pipelines, and career pathways into a single, coherent system</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Uptake of the framework will be monitored as part of formal and informal governance arrangements from launch,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including access to the self-assessment tool, 360 and modular training, ongoing evaluation and feedback, communities of practice and inclusion in existing data collection and survey opportunities</a:t>
            </a:r>
            <a:endPar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425563"/>
              </a:solidFill>
              <a:effectLst/>
              <a:uLnTx/>
              <a:uFillTx/>
              <a:latin typeface="Arial" panose="020B060402020202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2" name="Title 1">
            <a:extLst>
              <a:ext uri="{FF2B5EF4-FFF2-40B4-BE49-F238E27FC236}">
                <a16:creationId xmlns:a16="http://schemas.microsoft.com/office/drawing/2014/main" id="{636A46D6-084F-07C7-B0E8-DA691400550F}"/>
              </a:ext>
            </a:extLst>
          </p:cNvPr>
          <p:cNvSpPr>
            <a:spLocks noGrp="1"/>
          </p:cNvSpPr>
          <p:nvPr>
            <p:ph type="title"/>
          </p:nvPr>
        </p:nvSpPr>
        <p:spPr>
          <a:xfrm>
            <a:off x="393700" y="312821"/>
            <a:ext cx="11404600" cy="521368"/>
          </a:xfrm>
        </p:spPr>
        <p:txBody>
          <a:bodyPr>
            <a:noAutofit/>
          </a:bodyPr>
          <a:lstStyle/>
          <a:p>
            <a:r>
              <a:rPr lang="en-GB" sz="2800" b="1" dirty="0">
                <a:solidFill>
                  <a:srgbClr val="0070C0"/>
                </a:solidFill>
              </a:rPr>
              <a:t>Leadership and Management Framework - resources</a:t>
            </a:r>
            <a:br>
              <a:rPr lang="en-GB" sz="2800" b="1" dirty="0">
                <a:solidFill>
                  <a:srgbClr val="0070C0"/>
                </a:solidFill>
              </a:rPr>
            </a:br>
            <a:endParaRPr lang="en-GB" sz="2800" dirty="0">
              <a:solidFill>
                <a:srgbClr val="0070C0"/>
              </a:solidFill>
            </a:endParaRPr>
          </a:p>
        </p:txBody>
      </p:sp>
      <p:sp>
        <p:nvSpPr>
          <p:cNvPr id="3" name="Text Placeholder 2">
            <a:extLst>
              <a:ext uri="{FF2B5EF4-FFF2-40B4-BE49-F238E27FC236}">
                <a16:creationId xmlns:a16="http://schemas.microsoft.com/office/drawing/2014/main" id="{20E3A9DC-4D0E-6505-C984-B949C4F2DFDA}"/>
              </a:ext>
            </a:extLst>
          </p:cNvPr>
          <p:cNvSpPr txBox="1">
            <a:spLocks/>
          </p:cNvSpPr>
          <p:nvPr/>
        </p:nvSpPr>
        <p:spPr>
          <a:xfrm>
            <a:off x="174977" y="775276"/>
            <a:ext cx="6225822" cy="54404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 number of resources are being developed to accompany the Framework and support its implementation over the course of 2026. </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Available now is a freely accessible microsite including the code of practice, standards and competencies and guidance to help individuals select the right level for them as well as the new self-assessment tool</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Available later in 2026 will be a free a 360</a:t>
            </a:r>
            <a:r>
              <a:rPr lang="en-GB" altLang="en-US" sz="1600" dirty="0">
                <a:solidFill>
                  <a:schemeClr val="tx1"/>
                </a:solidFill>
                <a:latin typeface="Arial" panose="020B0604020202020204" pitchFamily="34" charset="0"/>
                <a:cs typeface="Arial" panose="020B0604020202020204" pitchFamily="34" charset="0"/>
              </a:rPr>
              <a:t>° tool, </a:t>
            </a:r>
            <a:r>
              <a:rPr lang="en-GB" altLang="en-US" sz="1600" dirty="0">
                <a:solidFill>
                  <a:schemeClr val="tx1"/>
                </a:solidFill>
                <a:latin typeface="Arial" panose="020B0604020202020204" pitchFamily="34" charset="0"/>
              </a:rPr>
              <a:t>a comprehensive suite of free, self-directed online learning, fully aligned to the standards at all levels and a national development curriculum at all levels </a:t>
            </a:r>
          </a:p>
          <a:p>
            <a:pPr marL="628650" lvl="1" indent="-171450" eaLnBrk="0" fontAlgn="base" hangingPunct="0">
              <a:lnSpc>
                <a:spcPct val="100000"/>
              </a:lnSpc>
              <a:spcBef>
                <a:spcPct val="0"/>
              </a:spcBef>
              <a:spcAft>
                <a:spcPct val="0"/>
              </a:spcAft>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Over time, more resources and materials will be developed and shared to help support implementation</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All existing national development offers will also be refreshed to align with the standards, including all Leadership Academy programmes, the NHS Graduate Management Training Scheme, bitesize learning and regional offers. </a:t>
            </a:r>
          </a:p>
        </p:txBody>
      </p:sp>
      <p:pic>
        <p:nvPicPr>
          <p:cNvPr id="4" name="Picture 3">
            <a:extLst>
              <a:ext uri="{FF2B5EF4-FFF2-40B4-BE49-F238E27FC236}">
                <a16:creationId xmlns:a16="http://schemas.microsoft.com/office/drawing/2014/main" id="{C1BAD1E0-715F-AB8F-AA52-F3F42A7DBC20}"/>
              </a:ext>
            </a:extLst>
          </p:cNvPr>
          <p:cNvPicPr>
            <a:picLocks noChangeAspect="1"/>
          </p:cNvPicPr>
          <p:nvPr/>
        </p:nvPicPr>
        <p:blipFill>
          <a:blip r:embed="rId3"/>
          <a:stretch>
            <a:fillRect/>
          </a:stretch>
        </p:blipFill>
        <p:spPr>
          <a:xfrm>
            <a:off x="6400799" y="742518"/>
            <a:ext cx="5599289" cy="54732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24CE86FB-1224-97F1-A882-4EBD62735D1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232C7B-B40C-CE39-CFCF-BE71F514D84F}"/>
              </a:ext>
            </a:extLst>
          </p:cNvPr>
          <p:cNvSpPr>
            <a:spLocks noGrp="1"/>
          </p:cNvSpPr>
          <p:nvPr>
            <p:ph type="body" idx="1"/>
          </p:nvPr>
        </p:nvSpPr>
        <p:spPr/>
        <p:txBody>
          <a:bodyPr/>
          <a:lstStyle/>
          <a:p>
            <a:endParaRPr lang="en-GB"/>
          </a:p>
        </p:txBody>
      </p:sp>
      <p:pic>
        <p:nvPicPr>
          <p:cNvPr id="2" name="Picture 1">
            <a:extLst>
              <a:ext uri="{FF2B5EF4-FFF2-40B4-BE49-F238E27FC236}">
                <a16:creationId xmlns:a16="http://schemas.microsoft.com/office/drawing/2014/main" id="{2001331E-90CF-6797-D1F4-88C15F2FBF2E}"/>
              </a:ext>
            </a:extLst>
          </p:cNvPr>
          <p:cNvPicPr>
            <a:picLocks noChangeAspect="1"/>
          </p:cNvPicPr>
          <p:nvPr/>
        </p:nvPicPr>
        <p:blipFill>
          <a:blip r:embed="rId3"/>
          <a:stretch>
            <a:fillRect/>
          </a:stretch>
        </p:blipFill>
        <p:spPr>
          <a:xfrm>
            <a:off x="119942" y="826997"/>
            <a:ext cx="5641035" cy="5401002"/>
          </a:xfrm>
          <a:prstGeom prst="rect">
            <a:avLst/>
          </a:prstGeom>
        </p:spPr>
      </p:pic>
      <p:sp>
        <p:nvSpPr>
          <p:cNvPr id="3" name="Google Shape;109;p19">
            <a:extLst>
              <a:ext uri="{FF2B5EF4-FFF2-40B4-BE49-F238E27FC236}">
                <a16:creationId xmlns:a16="http://schemas.microsoft.com/office/drawing/2014/main" id="{B949A47D-2CB1-E873-8758-7DBCE6953309}"/>
              </a:ext>
            </a:extLst>
          </p:cNvPr>
          <p:cNvSpPr txBox="1"/>
          <p:nvPr/>
        </p:nvSpPr>
        <p:spPr>
          <a:xfrm>
            <a:off x="119942" y="114818"/>
            <a:ext cx="9452229" cy="91097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Arial"/>
                <a:ea typeface="+mn-ea"/>
                <a:cs typeface="+mn-cs"/>
              </a:rPr>
              <a:t>Draft Leadership and Management Code for health and social care</a:t>
            </a:r>
            <a:endParaRPr kumimoji="0" sz="2400" b="1" i="0" u="none" strike="noStrike" kern="1200" cap="none" spc="0" normalizeH="0" baseline="0" noProof="0" dirty="0">
              <a:ln>
                <a:noFill/>
              </a:ln>
              <a:solidFill>
                <a:srgbClr val="0070C0"/>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52E61AB1-E11B-A0D2-D1FF-F7B5F7DFAB39}"/>
              </a:ext>
            </a:extLst>
          </p:cNvPr>
          <p:cNvGraphicFramePr>
            <a:graphicFrameLocks noGrp="1"/>
          </p:cNvGraphicFramePr>
          <p:nvPr>
            <p:extLst>
              <p:ext uri="{D42A27DB-BD31-4B8C-83A1-F6EECF244321}">
                <p14:modId xmlns:p14="http://schemas.microsoft.com/office/powerpoint/2010/main" val="3747991839"/>
              </p:ext>
            </p:extLst>
          </p:nvPr>
        </p:nvGraphicFramePr>
        <p:xfrm>
          <a:off x="5882058" y="826997"/>
          <a:ext cx="5877942" cy="5402041"/>
        </p:xfrm>
        <a:graphic>
          <a:graphicData uri="http://schemas.openxmlformats.org/drawingml/2006/table">
            <a:tbl>
              <a:tblPr firstRow="1" firstCol="1" bandRow="1"/>
              <a:tblGrid>
                <a:gridCol w="1959314">
                  <a:extLst>
                    <a:ext uri="{9D8B030D-6E8A-4147-A177-3AD203B41FA5}">
                      <a16:colId xmlns:a16="http://schemas.microsoft.com/office/drawing/2014/main" val="4223231470"/>
                    </a:ext>
                  </a:extLst>
                </a:gridCol>
                <a:gridCol w="1959314">
                  <a:extLst>
                    <a:ext uri="{9D8B030D-6E8A-4147-A177-3AD203B41FA5}">
                      <a16:colId xmlns:a16="http://schemas.microsoft.com/office/drawing/2014/main" val="2931191500"/>
                    </a:ext>
                  </a:extLst>
                </a:gridCol>
                <a:gridCol w="1959314">
                  <a:extLst>
                    <a:ext uri="{9D8B030D-6E8A-4147-A177-3AD203B41FA5}">
                      <a16:colId xmlns:a16="http://schemas.microsoft.com/office/drawing/2014/main" val="1295942955"/>
                    </a:ext>
                  </a:extLst>
                </a:gridCol>
              </a:tblGrid>
              <a:tr h="291673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accountable</a:t>
                      </a:r>
                      <a:r>
                        <a:rPr lang="en-GB" sz="1400" dirty="0">
                          <a:solidFill>
                            <a:srgbClr val="0070C0"/>
                          </a:solidFill>
                          <a:effectLst/>
                          <a:latin typeface="Arial" panose="020B0604020202020204" pitchFamily="34" charset="0"/>
                          <a:ea typeface="Arial" panose="020B0604020202020204" pitchFamily="34" charset="0"/>
                        </a:rPr>
                        <a:t>:</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Take responsibility for your actions and decisions.</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b="1"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Hold yourself and others to account for doing the job well, working together fairly and effectively and always looking for ways to improve.</a:t>
                      </a:r>
                      <a:endParaRPr lang="en-GB" sz="1200" dirty="0">
                        <a:effectLst/>
                        <a:latin typeface="Arial" panose="020B0604020202020204" pitchFamily="34" charset="0"/>
                        <a:ea typeface="Arial" panose="020B0604020202020204" pitchFamily="34" charset="0"/>
                      </a:endParaRP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collaborative: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Build productive relationships based on respect and trust.</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Bring in different views and work across teams and organisations. Make sure everyone is included, heard and supported – especially when things are changing.</a:t>
                      </a: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compassionate: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Lead with thought and consideration.</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Show care and understanding for others – and for yourself. Support people so they feel at home in teams and can thrive.</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extLst>
                  <a:ext uri="{0D108BD9-81ED-4DB2-BD59-A6C34878D82A}">
                    <a16:rowId xmlns:a16="http://schemas.microsoft.com/office/drawing/2014/main" val="3050862723"/>
                  </a:ext>
                </a:extLst>
              </a:tr>
              <a:tr h="244046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curious:</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Stay open and questioning.</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b="1"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Use evidence, listen to diverse views, challenge old assumptions – and find better ways of doing things.</a:t>
                      </a:r>
                      <a:endParaRPr lang="en-GB" sz="1200" dirty="0">
                        <a:effectLst/>
                        <a:latin typeface="Arial" panose="020B0604020202020204" pitchFamily="34" charset="0"/>
                        <a:ea typeface="Arial" panose="020B0604020202020204" pitchFamily="34" charset="0"/>
                      </a:endParaRP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inclusive: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effectLst/>
                          <a:latin typeface="Arial" panose="020B0604020202020204" pitchFamily="34" charset="0"/>
                          <a:ea typeface="Arial" panose="020B0604020202020204" pitchFamily="34" charset="0"/>
                        </a:rPr>
                        <a:t>Confront discrimination, bullying, harassment and inequality.</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Ask who is missing, who isn’t being heard, and why – and then act to address biases and unfairness.</a:t>
                      </a: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Show integrity:</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Stay true to your values, even under pressure.</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Be honest and open. Stick to the highest professional and ethical standards.</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extLst>
                  <a:ext uri="{0D108BD9-81ED-4DB2-BD59-A6C34878D82A}">
                    <a16:rowId xmlns:a16="http://schemas.microsoft.com/office/drawing/2014/main" val="962258574"/>
                  </a:ext>
                </a:extLst>
              </a:tr>
            </a:tbl>
          </a:graphicData>
        </a:graphic>
      </p:graphicFrame>
    </p:spTree>
    <p:extLst>
      <p:ext uri="{BB962C8B-B14F-4D97-AF65-F5344CB8AC3E}">
        <p14:creationId xmlns:p14="http://schemas.microsoft.com/office/powerpoint/2010/main" val="3916057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04EC287E-4108-17FB-895F-14D0E19F7E2D}"/>
            </a:ext>
          </a:extLst>
        </p:cNvPr>
        <p:cNvGrpSpPr/>
        <p:nvPr/>
      </p:nvGrpSpPr>
      <p:grpSpPr>
        <a:xfrm>
          <a:off x="0" y="0"/>
          <a:ext cx="0" cy="0"/>
          <a:chOff x="0" y="0"/>
          <a:chExt cx="0" cy="0"/>
        </a:xfrm>
      </p:grpSpPr>
      <p:sp>
        <p:nvSpPr>
          <p:cNvPr id="4" name="Google Shape;87;p17">
            <a:extLst>
              <a:ext uri="{FF2B5EF4-FFF2-40B4-BE49-F238E27FC236}">
                <a16:creationId xmlns:a16="http://schemas.microsoft.com/office/drawing/2014/main" id="{C299B0FE-A237-0CFC-7761-E616EBDA3823}"/>
              </a:ext>
            </a:extLst>
          </p:cNvPr>
          <p:cNvSpPr txBox="1">
            <a:spLocks noGrp="1"/>
          </p:cNvSpPr>
          <p:nvPr>
            <p:ph type="title"/>
          </p:nvPr>
        </p:nvSpPr>
        <p:spPr>
          <a:xfrm>
            <a:off x="159200" y="7257"/>
            <a:ext cx="11360800" cy="868800"/>
          </a:xfrm>
          <a:prstGeom prst="rect">
            <a:avLst/>
          </a:prstGeom>
        </p:spPr>
        <p:txBody>
          <a:bodyPr spcFirstLastPara="1" wrap="square" lIns="121900" tIns="121900" rIns="121900" bIns="121900" anchor="t" anchorCtr="0">
            <a:noAutofit/>
          </a:bodyPr>
          <a:lstStyle/>
          <a:p>
            <a:pPr>
              <a:buSzPts val="990"/>
            </a:pPr>
            <a:r>
              <a:rPr lang="en-GB" sz="2400" b="1" dirty="0">
                <a:solidFill>
                  <a:srgbClr val="0070C0"/>
                </a:solidFill>
              </a:rPr>
              <a:t>Stages of the Leadership and Management Framework</a:t>
            </a:r>
            <a:endParaRPr sz="1920" dirty="0">
              <a:solidFill>
                <a:srgbClr val="0070C0"/>
              </a:solidFill>
            </a:endParaRPr>
          </a:p>
        </p:txBody>
      </p:sp>
      <p:sp>
        <p:nvSpPr>
          <p:cNvPr id="8" name="Google Shape;88;p17">
            <a:extLst>
              <a:ext uri="{FF2B5EF4-FFF2-40B4-BE49-F238E27FC236}">
                <a16:creationId xmlns:a16="http://schemas.microsoft.com/office/drawing/2014/main" id="{85649D3B-2EC2-3DD8-5D50-206BBC7E8B7E}"/>
              </a:ext>
            </a:extLst>
          </p:cNvPr>
          <p:cNvSpPr/>
          <p:nvPr/>
        </p:nvSpPr>
        <p:spPr>
          <a:xfrm>
            <a:off x="320744" y="1357617"/>
            <a:ext cx="2657722" cy="4196516"/>
          </a:xfrm>
          <a:prstGeom prst="roundRect">
            <a:avLst>
              <a:gd name="adj" fmla="val 16667"/>
            </a:avLst>
          </a:prstGeom>
          <a:solidFill>
            <a:srgbClr val="FFFFFF"/>
          </a:solidFill>
          <a:ln w="19050" cap="flat" cmpd="sng">
            <a:solidFill>
              <a:srgbClr val="A2C4C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r>
              <a:rPr kumimoji="0" lang="en-GB" sz="2133" b="1" i="0" u="none" strike="noStrike" kern="0" cap="none" spc="0" normalizeH="0" baseline="0" noProof="0" dirty="0">
                <a:ln>
                  <a:noFill/>
                </a:ln>
                <a:solidFill>
                  <a:srgbClr val="000000"/>
                </a:solidFill>
                <a:effectLst/>
                <a:uLnTx/>
                <a:uFillTx/>
                <a:cs typeface="Arial"/>
                <a:sym typeface="Arial"/>
              </a:rPr>
              <a:t>Fundamental Stage</a:t>
            </a:r>
          </a:p>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endParaRPr kumimoji="0" sz="1600" b="0" i="0" u="none" strike="noStrike" kern="0" cap="none" spc="0" normalizeH="0" baseline="0" noProof="0" dirty="0">
              <a:ln>
                <a:noFill/>
              </a:ln>
              <a:solidFill>
                <a:srgbClr val="000000"/>
              </a:solidFill>
              <a:effectLst/>
              <a:uLnTx/>
              <a:uFillTx/>
              <a:cs typeface="Arial"/>
              <a:sym typeface="Arial"/>
            </a:endParaRPr>
          </a:p>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r>
              <a:rPr kumimoji="0" lang="en-GB" sz="1400" b="0" i="0" u="none" strike="noStrike" kern="0" cap="none" spc="0" normalizeH="0" baseline="0" noProof="0" dirty="0">
                <a:ln>
                  <a:noFill/>
                </a:ln>
                <a:solidFill>
                  <a:srgbClr val="000000"/>
                </a:solidFill>
                <a:effectLst/>
                <a:uLnTx/>
                <a:uFillTx/>
              </a:rPr>
              <a:t>This stage outlines the basic skills and knowledge required of every leader and manager (together with the stage specific competencies)  and supports those preparing for their first steps into a  leadership or management  position by setting out the minimum standard and expectations for those leading or managing in healthcare settings</a:t>
            </a:r>
            <a:r>
              <a:rPr kumimoji="0" lang="en-GB" sz="1333" b="0" i="0" u="none" strike="noStrike" kern="0" cap="none" spc="0" normalizeH="0" baseline="0" noProof="0" dirty="0">
                <a:ln>
                  <a:noFill/>
                </a:ln>
                <a:solidFill>
                  <a:srgbClr val="000000"/>
                </a:solidFill>
                <a:effectLst/>
                <a:uLnTx/>
                <a:uFillTx/>
                <a:cs typeface="Arial"/>
                <a:sym typeface="Arial"/>
              </a:rPr>
              <a:t>.</a:t>
            </a:r>
            <a:endParaRPr kumimoji="0" sz="1333" b="0" i="0" u="none" strike="noStrike" kern="0" cap="none" spc="0" normalizeH="0" baseline="0" noProof="0" dirty="0">
              <a:ln>
                <a:noFill/>
              </a:ln>
              <a:solidFill>
                <a:srgbClr val="000000"/>
              </a:solidFill>
              <a:effectLst/>
              <a:uLnTx/>
              <a:uFillTx/>
              <a:cs typeface="Arial"/>
              <a:sym typeface="Arial"/>
            </a:endParaRPr>
          </a:p>
        </p:txBody>
      </p:sp>
      <p:sp>
        <p:nvSpPr>
          <p:cNvPr id="10" name="Google Shape;93;p17">
            <a:extLst>
              <a:ext uri="{FF2B5EF4-FFF2-40B4-BE49-F238E27FC236}">
                <a16:creationId xmlns:a16="http://schemas.microsoft.com/office/drawing/2014/main" id="{3737FF7C-6FE7-5A16-07B4-ED8F72C69585}"/>
              </a:ext>
            </a:extLst>
          </p:cNvPr>
          <p:cNvSpPr/>
          <p:nvPr/>
        </p:nvSpPr>
        <p:spPr>
          <a:xfrm>
            <a:off x="2960322" y="2770617"/>
            <a:ext cx="954400" cy="933200"/>
          </a:xfrm>
          <a:prstGeom prst="mathPlus">
            <a:avLst>
              <a:gd name="adj1" fmla="val 23520"/>
            </a:avLst>
          </a:prstGeom>
          <a:solidFill>
            <a:srgbClr val="78909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cs typeface="Arial"/>
              <a:sym typeface="Arial"/>
            </a:endParaRPr>
          </a:p>
        </p:txBody>
      </p:sp>
      <p:sp>
        <p:nvSpPr>
          <p:cNvPr id="11" name="Google Shape;89;p17">
            <a:extLst>
              <a:ext uri="{FF2B5EF4-FFF2-40B4-BE49-F238E27FC236}">
                <a16:creationId xmlns:a16="http://schemas.microsoft.com/office/drawing/2014/main" id="{99B17A44-F573-A41F-EDE8-CAD09AEAFC63}"/>
              </a:ext>
            </a:extLst>
          </p:cNvPr>
          <p:cNvSpPr/>
          <p:nvPr/>
        </p:nvSpPr>
        <p:spPr>
          <a:xfrm>
            <a:off x="3932864" y="523363"/>
            <a:ext cx="7959649" cy="1352400"/>
          </a:xfrm>
          <a:prstGeom prst="roundRect">
            <a:avLst>
              <a:gd name="adj" fmla="val 16667"/>
            </a:avLst>
          </a:prstGeom>
          <a:noFill/>
          <a:ln w="1905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1: New and first line leaders and managers </a:t>
            </a:r>
          </a:p>
          <a:p>
            <a:pPr defTabSz="1219170">
              <a:buClr>
                <a:srgbClr val="000000"/>
              </a:buClr>
              <a:buSzPts val="1100"/>
              <a:defRPr/>
            </a:pPr>
            <a:r>
              <a:rPr lang="en-GB" sz="1300" kern="0" dirty="0">
                <a:solidFill>
                  <a:srgbClr val="000000"/>
                </a:solidFill>
                <a:cs typeface="Arial"/>
                <a:sym typeface="Arial"/>
              </a:rPr>
              <a:t>This stage supports individuals in their first supervisory, leadership, or management role, typically with responsibility for just one team or line of accountability.</a:t>
            </a:r>
            <a:endParaRPr sz="1300" kern="0" dirty="0">
              <a:solidFill>
                <a:srgbClr val="000000"/>
              </a:solidFill>
              <a:cs typeface="Arial"/>
              <a:sym typeface="Arial"/>
            </a:endParaRPr>
          </a:p>
          <a:p>
            <a:pPr defTabSz="1219170">
              <a:buClr>
                <a:srgbClr val="000000"/>
              </a:buClr>
              <a:defRPr/>
            </a:pPr>
            <a:endParaRPr sz="1300" kern="0" dirty="0">
              <a:solidFill>
                <a:srgbClr val="000000"/>
              </a:solidFill>
              <a:cs typeface="Arial"/>
              <a:sym typeface="Arial"/>
            </a:endParaRPr>
          </a:p>
          <a:p>
            <a:pPr defTabSz="1219170">
              <a:buClr>
                <a:srgbClr val="000000"/>
              </a:buClr>
              <a:defRPr/>
            </a:pPr>
            <a:r>
              <a:rPr lang="en-GB" sz="1300" kern="0" dirty="0">
                <a:solidFill>
                  <a:srgbClr val="000000"/>
                </a:solidFill>
                <a:cs typeface="Arial"/>
                <a:sym typeface="Arial"/>
              </a:rPr>
              <a:t>The competencies help new and first-line leaders and managers understand what is expected of them as they begin to take responsibility for the work of others, in addition to their own.</a:t>
            </a:r>
            <a:endParaRPr sz="1300" kern="0" dirty="0">
              <a:solidFill>
                <a:srgbClr val="000000"/>
              </a:solidFill>
              <a:cs typeface="Arial"/>
              <a:sym typeface="Arial"/>
            </a:endParaRPr>
          </a:p>
        </p:txBody>
      </p:sp>
      <p:sp>
        <p:nvSpPr>
          <p:cNvPr id="12" name="Google Shape;90;p17">
            <a:extLst>
              <a:ext uri="{FF2B5EF4-FFF2-40B4-BE49-F238E27FC236}">
                <a16:creationId xmlns:a16="http://schemas.microsoft.com/office/drawing/2014/main" id="{1A056F27-5DF6-C3A1-CE97-B53613AE85B8}"/>
              </a:ext>
            </a:extLst>
          </p:cNvPr>
          <p:cNvSpPr/>
          <p:nvPr/>
        </p:nvSpPr>
        <p:spPr>
          <a:xfrm>
            <a:off x="3932864" y="2009217"/>
            <a:ext cx="7959649" cy="1228000"/>
          </a:xfrm>
          <a:prstGeom prst="roundRect">
            <a:avLst>
              <a:gd name="adj" fmla="val 16667"/>
            </a:avLst>
          </a:prstGeom>
          <a:noFill/>
          <a:ln w="19050" cap="flat" cmpd="sng">
            <a:solidFill>
              <a:srgbClr val="A4C2F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2: Mid-level leaders and managers </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who have been operating as accountable leaders or managers for a number of years.</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experienced professionals to navigate the bridge between senior leadership and frontline delivery, aligning team performance with broader organisational goals.</a:t>
            </a:r>
            <a:endParaRPr sz="1300" kern="0" dirty="0">
              <a:solidFill>
                <a:srgbClr val="000000"/>
              </a:solidFill>
              <a:cs typeface="Arial"/>
              <a:sym typeface="Arial"/>
            </a:endParaRPr>
          </a:p>
        </p:txBody>
      </p:sp>
      <p:sp>
        <p:nvSpPr>
          <p:cNvPr id="13" name="Google Shape;91;p17">
            <a:extLst>
              <a:ext uri="{FF2B5EF4-FFF2-40B4-BE49-F238E27FC236}">
                <a16:creationId xmlns:a16="http://schemas.microsoft.com/office/drawing/2014/main" id="{92AAE41D-828F-554E-AF1F-6141C3AD04CE}"/>
              </a:ext>
            </a:extLst>
          </p:cNvPr>
          <p:cNvSpPr/>
          <p:nvPr/>
        </p:nvSpPr>
        <p:spPr>
          <a:xfrm>
            <a:off x="3932864" y="3427274"/>
            <a:ext cx="7959649" cy="1228000"/>
          </a:xfrm>
          <a:prstGeom prst="roundRect">
            <a:avLst>
              <a:gd name="adj" fmla="val 16667"/>
            </a:avLst>
          </a:prstGeom>
          <a:noFill/>
          <a:ln w="19050"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3: Senior leaders and managers</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delivering operationally and accountable at a senior management level.</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established leaders to translate organisational strategy into action, lead larger or more complex areas, and influence across functions or systems.</a:t>
            </a:r>
            <a:endParaRPr sz="1300" kern="0" dirty="0">
              <a:solidFill>
                <a:srgbClr val="000000"/>
              </a:solidFill>
              <a:cs typeface="Arial"/>
              <a:sym typeface="Arial"/>
            </a:endParaRPr>
          </a:p>
        </p:txBody>
      </p:sp>
      <p:sp>
        <p:nvSpPr>
          <p:cNvPr id="14" name="Google Shape;92;p17">
            <a:extLst>
              <a:ext uri="{FF2B5EF4-FFF2-40B4-BE49-F238E27FC236}">
                <a16:creationId xmlns:a16="http://schemas.microsoft.com/office/drawing/2014/main" id="{32F87E80-DE6F-2AE3-D50A-8254052CF026}"/>
              </a:ext>
            </a:extLst>
          </p:cNvPr>
          <p:cNvSpPr/>
          <p:nvPr/>
        </p:nvSpPr>
        <p:spPr>
          <a:xfrm>
            <a:off x="3896577" y="4815289"/>
            <a:ext cx="8032222" cy="1446445"/>
          </a:xfrm>
          <a:prstGeom prst="roundRect">
            <a:avLst>
              <a:gd name="adj" fmla="val 16667"/>
            </a:avLst>
          </a:prstGeom>
          <a:noFill/>
          <a:ln w="19050"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4: Board level leaders and managers*</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operating and accountable at the most senior level of their organisation, including Executive Directors, Non-Executive Directors and Board Members.</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leaders to set or oversee strategic direction and vision, shape organisational culture, and collaborate with peers and stakeholders to deliver national and ministerial priorities.</a:t>
            </a:r>
            <a:endParaRPr sz="1300" kern="0" dirty="0">
              <a:solidFill>
                <a:srgbClr val="000000"/>
              </a:solidFill>
              <a:cs typeface="Arial"/>
              <a:sym typeface="Arial"/>
            </a:endParaRPr>
          </a:p>
        </p:txBody>
      </p:sp>
      <p:sp>
        <p:nvSpPr>
          <p:cNvPr id="2" name="TextBox 1">
            <a:extLst>
              <a:ext uri="{FF2B5EF4-FFF2-40B4-BE49-F238E27FC236}">
                <a16:creationId xmlns:a16="http://schemas.microsoft.com/office/drawing/2014/main" id="{38092C6C-86DD-D7A9-1300-6DBBE9667268}"/>
              </a:ext>
            </a:extLst>
          </p:cNvPr>
          <p:cNvSpPr txBox="1"/>
          <p:nvPr/>
        </p:nvSpPr>
        <p:spPr>
          <a:xfrm>
            <a:off x="159200" y="6294342"/>
            <a:ext cx="11586836" cy="430887"/>
          </a:xfrm>
          <a:prstGeom prst="rect">
            <a:avLst/>
          </a:prstGeom>
          <a:noFill/>
        </p:spPr>
        <p:txBody>
          <a:bodyPr wrap="square" rtlCol="0">
            <a:spAutoFit/>
          </a:bodyPr>
          <a:lstStyle/>
          <a:p>
            <a:r>
              <a:rPr lang="en-GB" sz="1100" b="1" dirty="0"/>
              <a:t>* To note: the Board Member Leadership Competency Framework (LCF) remains in place for 26/27 for the purpose of Fit and Proper Persons Test assessment at board level.  We will update it for 27/28 onwards, so the two frameworks align.</a:t>
            </a:r>
          </a:p>
        </p:txBody>
      </p:sp>
    </p:spTree>
    <p:extLst>
      <p:ext uri="{BB962C8B-B14F-4D97-AF65-F5344CB8AC3E}">
        <p14:creationId xmlns:p14="http://schemas.microsoft.com/office/powerpoint/2010/main" val="171262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6D6D229B-1242-6D5F-87AC-5A941E0E2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AF4547-2E22-909A-E8AE-986F34DFEA04}"/>
              </a:ext>
            </a:extLst>
          </p:cNvPr>
          <p:cNvSpPr>
            <a:spLocks noGrp="1"/>
          </p:cNvSpPr>
          <p:nvPr>
            <p:ph type="title"/>
          </p:nvPr>
        </p:nvSpPr>
        <p:spPr>
          <a:xfrm>
            <a:off x="268077" y="428507"/>
            <a:ext cx="11807565" cy="539611"/>
          </a:xfrm>
        </p:spPr>
        <p:txBody>
          <a:bodyPr>
            <a:noAutofit/>
          </a:bodyPr>
          <a:lstStyle/>
          <a:p>
            <a:r>
              <a:rPr lang="en-GB" sz="2400" dirty="0">
                <a:solidFill>
                  <a:srgbClr val="0070C0"/>
                </a:solidFill>
              </a:rPr>
              <a:t>Investment in leadership and management enables the delivery of NHS priorities</a:t>
            </a:r>
          </a:p>
        </p:txBody>
      </p:sp>
      <p:sp>
        <p:nvSpPr>
          <p:cNvPr id="3" name="TextBox 2">
            <a:extLst>
              <a:ext uri="{FF2B5EF4-FFF2-40B4-BE49-F238E27FC236}">
                <a16:creationId xmlns:a16="http://schemas.microsoft.com/office/drawing/2014/main" id="{FAD544FB-07D0-65CA-EC38-90E85436F541}"/>
              </a:ext>
            </a:extLst>
          </p:cNvPr>
          <p:cNvSpPr txBox="1"/>
          <p:nvPr/>
        </p:nvSpPr>
        <p:spPr>
          <a:xfrm>
            <a:off x="187150" y="901513"/>
            <a:ext cx="11577700" cy="1277273"/>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231F20"/>
                </a:solidFill>
                <a:effectLst/>
                <a:uLnTx/>
                <a:uFillTx/>
                <a:latin typeface="Arial" panose="020B0604020202020204"/>
                <a:ea typeface="+mn-ea"/>
                <a:cs typeface="+mn-cs"/>
              </a:rPr>
              <a:t>Successfully delivering NHS priorities (e.g. reducing the elective backlog, achieving financial efficiencies and increased productivity) will require strong leadership and management at all levels.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231F20"/>
                </a:solidFill>
                <a:effectLst/>
                <a:uLnTx/>
                <a:uFillTx/>
                <a:latin typeface="Arial" panose="020B0604020202020204"/>
                <a:ea typeface="+mn-ea"/>
                <a:cs typeface="+mn-cs"/>
              </a:rPr>
              <a:t>Delivering the 10 Year Health Plan will depend on the abilities of leaders and managers to identify and implement initiatives to improve NHS services and successfully deliver the three shifts.</a:t>
            </a:r>
          </a:p>
        </p:txBody>
      </p:sp>
      <p:pic>
        <p:nvPicPr>
          <p:cNvPr id="10" name="Picture 9" descr="A close-up of a blue rectangle with text&#10;&#10;AI-generated content may be incorrect.">
            <a:extLst>
              <a:ext uri="{FF2B5EF4-FFF2-40B4-BE49-F238E27FC236}">
                <a16:creationId xmlns:a16="http://schemas.microsoft.com/office/drawing/2014/main" id="{7D5FA59D-024C-1C67-7C53-94ECE53764B1}"/>
              </a:ext>
            </a:extLst>
          </p:cNvPr>
          <p:cNvPicPr>
            <a:picLocks noChangeAspect="1"/>
          </p:cNvPicPr>
          <p:nvPr/>
        </p:nvPicPr>
        <p:blipFill>
          <a:blip r:embed="rId3"/>
          <a:stretch>
            <a:fillRect/>
          </a:stretch>
        </p:blipFill>
        <p:spPr>
          <a:xfrm>
            <a:off x="970585" y="2325365"/>
            <a:ext cx="10314271" cy="3882001"/>
          </a:xfrm>
          <a:prstGeom prst="rect">
            <a:avLst/>
          </a:prstGeom>
        </p:spPr>
      </p:pic>
      <p:sp>
        <p:nvSpPr>
          <p:cNvPr id="11" name="TextBox 10">
            <a:extLst>
              <a:ext uri="{FF2B5EF4-FFF2-40B4-BE49-F238E27FC236}">
                <a16:creationId xmlns:a16="http://schemas.microsoft.com/office/drawing/2014/main" id="{AEDEAE20-7EFD-6A6C-CACE-5F3021419DA8}"/>
              </a:ext>
            </a:extLst>
          </p:cNvPr>
          <p:cNvSpPr txBox="1"/>
          <p:nvPr/>
        </p:nvSpPr>
        <p:spPr>
          <a:xfrm>
            <a:off x="411565" y="6338419"/>
            <a:ext cx="94448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rPr>
              <a:t>References:</a:t>
            </a:r>
          </a:p>
        </p:txBody>
      </p:sp>
      <p:sp>
        <p:nvSpPr>
          <p:cNvPr id="12" name="TextBox 11">
            <a:extLst>
              <a:ext uri="{FF2B5EF4-FFF2-40B4-BE49-F238E27FC236}">
                <a16:creationId xmlns:a16="http://schemas.microsoft.com/office/drawing/2014/main" id="{910DF329-7F0D-71D6-B40F-B6F1B421DEEA}"/>
              </a:ext>
            </a:extLst>
          </p:cNvPr>
          <p:cNvSpPr txBox="1"/>
          <p:nvPr/>
        </p:nvSpPr>
        <p:spPr>
          <a:xfrm>
            <a:off x="1355606" y="6344976"/>
            <a:ext cx="349880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1 </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4"/>
              </a:rPr>
              <a:t>Chartered Management Institute</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1ED833C0-0923-DBFD-BBC1-90A0B7911B67}"/>
              </a:ext>
            </a:extLst>
          </p:cNvPr>
          <p:cNvSpPr txBox="1"/>
          <p:nvPr/>
        </p:nvSpPr>
        <p:spPr>
          <a:xfrm>
            <a:off x="1371273" y="6592336"/>
            <a:ext cx="2017365"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5"/>
              </a:rPr>
              <a:t>2 </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5"/>
              </a:rPr>
              <a:t>Dawson and West, 2018</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6245F705-6DB7-BCB3-D7FE-1E3BF7960322}"/>
              </a:ext>
            </a:extLst>
          </p:cNvPr>
          <p:cNvSpPr txBox="1"/>
          <p:nvPr/>
        </p:nvSpPr>
        <p:spPr>
          <a:xfrm>
            <a:off x="3492796" y="6367519"/>
            <a:ext cx="93058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a:ln>
                  <a:noFill/>
                </a:ln>
                <a:solidFill>
                  <a:srgbClr val="425563"/>
                </a:solidFill>
                <a:effectLst/>
                <a:uLnTx/>
                <a:uFillTx/>
                <a:latin typeface="Arial" panose="020B0604020202020204" pitchFamily="34" charset="0"/>
                <a:ea typeface="Aptos" panose="020B00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3 </a:t>
            </a:r>
            <a:r>
              <a:rPr kumimoji="0" lang="en-GB" sz="1050" b="0" i="0" u="sng" strike="noStrike" kern="100" cap="none" spc="0" normalizeH="0" baseline="0" noProof="0">
                <a:ln>
                  <a:noFill/>
                </a:ln>
                <a:solidFill>
                  <a:srgbClr val="425563"/>
                </a:solidFill>
                <a:effectLst/>
                <a:uLnTx/>
                <a:uFillTx/>
                <a:latin typeface="Arial" panose="020B0604020202020204" pitchFamily="34" charset="0"/>
                <a:ea typeface="Aptos" panose="020B00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Gallup</a:t>
            </a:r>
            <a:endParaRPr kumimoji="0" lang="en-GB" sz="105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E4EEB693-DC4F-F3DC-EE0E-DF0DA926F7EE}"/>
              </a:ext>
            </a:extLst>
          </p:cNvPr>
          <p:cNvSpPr txBox="1"/>
          <p:nvPr/>
        </p:nvSpPr>
        <p:spPr>
          <a:xfrm>
            <a:off x="3477577" y="6596390"/>
            <a:ext cx="282555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4</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 McKinsey &amp; Company</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6379A70C-80F7-57DE-054B-504174A5C614}"/>
              </a:ext>
            </a:extLst>
          </p:cNvPr>
          <p:cNvSpPr txBox="1"/>
          <p:nvPr/>
        </p:nvSpPr>
        <p:spPr>
          <a:xfrm>
            <a:off x="5014685" y="6376976"/>
            <a:ext cx="4068743"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30000" noProof="0" dirty="0">
                <a:ln>
                  <a:noFill/>
                </a:ln>
                <a:solidFill>
                  <a:srgbClr val="231F20"/>
                </a:solidFill>
                <a:effectLst/>
                <a:uLnTx/>
                <a:uFillTx/>
                <a:latin typeface="Arial" panose="020B0604020202020204"/>
                <a:ea typeface="+mn-ea"/>
                <a:cs typeface="+mn-cs"/>
              </a:rPr>
              <a:t>5</a:t>
            </a:r>
            <a:r>
              <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rPr>
              <a:t> Board Vacancies and Commercial Spend survey, NHS England</a:t>
            </a:r>
          </a:p>
        </p:txBody>
      </p:sp>
    </p:spTree>
    <p:extLst>
      <p:ext uri="{BB962C8B-B14F-4D97-AF65-F5344CB8AC3E}">
        <p14:creationId xmlns:p14="http://schemas.microsoft.com/office/powerpoint/2010/main" val="51942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26830F0D-F969-E1DA-8056-6888624F8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68FF0-CEA0-81E9-B0BB-6C4DDC9D0036}"/>
              </a:ext>
            </a:extLst>
          </p:cNvPr>
          <p:cNvSpPr>
            <a:spLocks noGrp="1"/>
          </p:cNvSpPr>
          <p:nvPr>
            <p:ph type="title"/>
          </p:nvPr>
        </p:nvSpPr>
        <p:spPr>
          <a:xfrm>
            <a:off x="214488" y="28183"/>
            <a:ext cx="11404600" cy="733778"/>
          </a:xfrm>
        </p:spPr>
        <p:txBody>
          <a:bodyPr>
            <a:noAutofit/>
          </a:bodyPr>
          <a:lstStyle/>
          <a:p>
            <a:r>
              <a:rPr lang="en-GB" sz="3200" b="1" noProof="0" dirty="0">
                <a:solidFill>
                  <a:srgbClr val="0070C0"/>
                </a:solidFill>
                <a:latin typeface="Arial" panose="020B0604020202020204" pitchFamily="34" charset="0"/>
                <a:cs typeface="Arial" panose="020B0604020202020204" pitchFamily="34" charset="0"/>
              </a:rPr>
              <a:t>Socialisation Phase Overview </a:t>
            </a:r>
            <a:endParaRPr lang="en-GB" sz="3200" noProof="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0572722-A8D1-71CF-939D-203C728BF5B8}"/>
              </a:ext>
            </a:extLst>
          </p:cNvPr>
          <p:cNvSpPr txBox="1"/>
          <p:nvPr/>
        </p:nvSpPr>
        <p:spPr>
          <a:xfrm>
            <a:off x="431800" y="679171"/>
            <a:ext cx="113792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1"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Aims: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explore how organisations implement (or plan to implement) the Framework, within either existing or new products and processes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identify the benefits, challenges and obstacles relating to this experience, so that the learning can be shared with all other organisations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gather feedback and advice from organisations to help in the development of practical resources and materials to accompany the framework launch and  support implementation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1"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Outcomes: </a:t>
            </a:r>
            <a:r>
              <a:rPr lang="en-GB" altLang="en-US" dirty="0">
                <a:latin typeface="Arial" panose="020B0604020202020204" pitchFamily="34" charset="0"/>
              </a:rPr>
              <a:t>Socialisation of the draft code and standards with </a:t>
            </a:r>
            <a:r>
              <a:rPr lang="en-GB" altLang="en-US" dirty="0" err="1">
                <a:latin typeface="Arial" panose="020B0604020202020204" pitchFamily="34" charset="0"/>
              </a:rPr>
              <a:t>c180</a:t>
            </a:r>
            <a:r>
              <a:rPr lang="en-GB" altLang="en-US" dirty="0">
                <a:latin typeface="Arial" panose="020B0604020202020204" pitchFamily="34" charset="0"/>
              </a:rPr>
              <a:t> organisations has established:</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Formal insights via the surveys provide robust data including what is in existence, how organisations plan to use the Framework and feedback on products such as the beta microsite, user guidance and personas to support future implementation</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A number of examples of early preparation for implementation have already been developed and in time further case studies will emerge</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Sharing of helpful resources such as a mapping template for existing materials, an implementation checklist and other useful resources which will continue to build over time to support uptake</a:t>
            </a:r>
          </a:p>
          <a:p>
            <a:pPr marL="342900" indent="-342900" eaLnBrk="0" fontAlgn="base" hangingPunct="0">
              <a:spcBef>
                <a:spcPct val="0"/>
              </a:spcBef>
              <a:spcAft>
                <a:spcPct val="0"/>
              </a:spcAft>
              <a:buFont typeface="Arial" panose="020B0604020202020204" pitchFamily="34" charset="0"/>
              <a:buChar char="•"/>
            </a:pPr>
            <a:endParaRPr lang="en-GB" altLang="en-US" dirty="0">
              <a:latin typeface="Arial" panose="020B0604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GB" altLang="en-US" b="1" dirty="0">
                <a:latin typeface="Arial" panose="020B0604020202020204" pitchFamily="34" charset="0"/>
              </a:rPr>
              <a:t>Now the Framework has been launched we will continue to work with organisations in implementation and move this phase into a practical community of practice to enable high uptake and strong alignment with the new standards across the service</a:t>
            </a:r>
          </a:p>
        </p:txBody>
      </p:sp>
    </p:spTree>
    <p:extLst>
      <p:ext uri="{BB962C8B-B14F-4D97-AF65-F5344CB8AC3E}">
        <p14:creationId xmlns:p14="http://schemas.microsoft.com/office/powerpoint/2010/main" val="19604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756356" y="921305"/>
            <a:ext cx="4643853" cy="2507695"/>
          </a:xfrm>
        </p:spPr>
        <p:txBody>
          <a:bodyPr/>
          <a:lstStyle/>
          <a:p>
            <a:r>
              <a:rPr lang="en-GB" sz="6000" dirty="0"/>
              <a:t>Thank you</a:t>
            </a: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248356" y="3934669"/>
            <a:ext cx="6493174" cy="1400625"/>
          </a:xfrm>
        </p:spPr>
        <p:txBody>
          <a:bodyPr vert="horz" lIns="0" tIns="0" rIns="0" bIns="0" rtlCol="0" anchor="t">
            <a:normAutofit/>
          </a:bodyPr>
          <a:lstStyle/>
          <a:p>
            <a:r>
              <a:rPr lang="en-GB" sz="2400" b="1" dirty="0">
                <a:solidFill>
                  <a:schemeClr val="tx1"/>
                </a:solidFill>
              </a:rPr>
              <a:t>Contact us:</a:t>
            </a:r>
          </a:p>
          <a:p>
            <a:r>
              <a:rPr lang="en-GB" sz="2300" b="1" dirty="0">
                <a:solidFill>
                  <a:schemeClr val="tx1"/>
                </a:solidFill>
              </a:rPr>
              <a:t>England.LeadershipandManagement@nhs.net</a:t>
            </a:r>
          </a:p>
        </p:txBody>
      </p:sp>
      <p:sp>
        <p:nvSpPr>
          <p:cNvPr id="4" name="Slide Number Placeholder 3">
            <a:extLst>
              <a:ext uri="{FF2B5EF4-FFF2-40B4-BE49-F238E27FC236}">
                <a16:creationId xmlns:a16="http://schemas.microsoft.com/office/drawing/2014/main" id="{B0A0E8A0-3968-A78B-9842-4E8F82EC9826}"/>
              </a:ext>
            </a:extLst>
          </p:cNvPr>
          <p:cNvSpPr>
            <a:spLocks noGrp="1"/>
          </p:cNvSpPr>
          <p:nvPr>
            <p:ph type="sldNum" sz="quarter" idx="12"/>
          </p:nvPr>
        </p:nvSpPr>
        <p:spPr/>
        <p:txBody>
          <a:bodyPr/>
          <a:lstStyle/>
          <a:p>
            <a:fld id="{B8B67EA4-DCE3-FB49-A794-A4595EF638BC}" type="slidenum">
              <a:rPr lang="en-GB" smtClean="0"/>
              <a:t>8</a:t>
            </a:fld>
            <a:endParaRPr lang="en-GB" dirty="0"/>
          </a:p>
        </p:txBody>
      </p:sp>
    </p:spTree>
    <p:extLst>
      <p:ext uri="{BB962C8B-B14F-4D97-AF65-F5344CB8AC3E}">
        <p14:creationId xmlns:p14="http://schemas.microsoft.com/office/powerpoint/2010/main" val="67782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1_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1578f25-4d6e-4d4b-93b5-68c0610bc2f6" xsi:nil="true"/>
    <lcf76f155ced4ddcb4097134ff3c332f xmlns="f51a84ac-5ef7-4b0b-bd71-e269097bd15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8DAB8732D9F3418856D0D9676F2821" ma:contentTypeVersion="13" ma:contentTypeDescription="Create a new document." ma:contentTypeScope="" ma:versionID="b8380d43b613c3546f8f6d0a7f88db21">
  <xsd:schema xmlns:xsd="http://www.w3.org/2001/XMLSchema" xmlns:xs="http://www.w3.org/2001/XMLSchema" xmlns:p="http://schemas.microsoft.com/office/2006/metadata/properties" xmlns:ns2="f51a84ac-5ef7-4b0b-bd71-e269097bd152" xmlns:ns3="d1578f25-4d6e-4d4b-93b5-68c0610bc2f6" targetNamespace="http://schemas.microsoft.com/office/2006/metadata/properties" ma:root="true" ma:fieldsID="83b01e3544506da71653f769592a4a33" ns2:_="" ns3:_="">
    <xsd:import namespace="f51a84ac-5ef7-4b0b-bd71-e269097bd152"/>
    <xsd:import namespace="d1578f25-4d6e-4d4b-93b5-68c0610bc2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1a84ac-5ef7-4b0b-bd71-e269097bd1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43b0bdb-28a8-4814-9fb9-624c17c095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578f25-4d6e-4d4b-93b5-68c0610bc2f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c09e931-96c1-4ec4-9308-05dd5fca9439}" ma:internalName="TaxCatchAll" ma:showField="CatchAllData" ma:web="d1578f25-4d6e-4d4b-93b5-68c0610bc2f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B6D4F5-ECA0-4A22-A4DD-3335756FD664}">
  <ds:schemaRefs>
    <ds:schemaRef ds:uri="http://schemas.microsoft.com/sharepoint/v3/contenttype/forms"/>
  </ds:schemaRefs>
</ds:datastoreItem>
</file>

<file path=customXml/itemProps2.xml><?xml version="1.0" encoding="utf-8"?>
<ds:datastoreItem xmlns:ds="http://schemas.openxmlformats.org/officeDocument/2006/customXml" ds:itemID="{A12B3C52-C4E5-4003-8240-632FDE102EAB}">
  <ds:schemaRefs>
    <ds:schemaRef ds:uri="f51a84ac-5ef7-4b0b-bd71-e269097bd152"/>
    <ds:schemaRef ds:uri="http://purl.org/dc/dcmitype/"/>
    <ds:schemaRef ds:uri="http://schemas.microsoft.com/office/2006/documentManagement/types"/>
    <ds:schemaRef ds:uri="http://schemas.microsoft.com/office/2006/metadata/properties"/>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 ds:uri="d1578f25-4d6e-4d4b-93b5-68c0610bc2f6"/>
  </ds:schemaRefs>
</ds:datastoreItem>
</file>

<file path=customXml/itemProps3.xml><?xml version="1.0" encoding="utf-8"?>
<ds:datastoreItem xmlns:ds="http://schemas.openxmlformats.org/officeDocument/2006/customXml" ds:itemID="{754AC974-C551-49A4-A00C-D0A6BD0C2590}">
  <ds:schemaRefs>
    <ds:schemaRef ds:uri="d1578f25-4d6e-4d4b-93b5-68c0610bc2f6"/>
    <ds:schemaRef ds:uri="f51a84ac-5ef7-4b0b-bd71-e269097bd1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0</TotalTime>
  <Words>1343</Words>
  <Application>Microsoft Office PowerPoint</Application>
  <PresentationFormat>Widescreen</PresentationFormat>
  <Paragraphs>113</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Aptos</vt:lpstr>
      <vt:lpstr>Arial</vt:lpstr>
      <vt:lpstr>Calibri</vt:lpstr>
      <vt:lpstr>NHSD-Refresh-Theme-NOV1120B</vt:lpstr>
      <vt:lpstr>1_NHSD-Refresh-Theme-NOV1120B</vt:lpstr>
      <vt:lpstr>PowerPoint Presentation</vt:lpstr>
      <vt:lpstr>Leadership and Management Framework </vt:lpstr>
      <vt:lpstr>Leadership and Management Framework - resources </vt:lpstr>
      <vt:lpstr>PowerPoint Presentation</vt:lpstr>
      <vt:lpstr>Stages of the Leadership and Management Framework</vt:lpstr>
      <vt:lpstr>Investment in leadership and management enables the delivery of NHS priorities</vt:lpstr>
      <vt:lpstr>Socialisation Phase Overview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BRYANT, Avril (NHS ENGLAND)</cp:lastModifiedBy>
  <cp:revision>110</cp:revision>
  <dcterms:created xsi:type="dcterms:W3CDTF">2020-11-30T10:49:03Z</dcterms:created>
  <dcterms:modified xsi:type="dcterms:W3CDTF">2026-07-27T12:19:49Z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0x010100D58DAB8732D9F3418856D0D9676F2821</vt:lpwstr>
  </property>
  <property fmtid="{D5CDD505-2E9C-101B-9397-08002B2CF9AE}" pid="3" name="_dlc_DocIdItemGuid">
    <vt:lpwstr>56579ddb-1cdf-4035-9a3d-2da04fab6c26</vt:lpwstr>
  </property>
  <property fmtid="{D5CDD505-2E9C-101B-9397-08002B2CF9AE}" pid="4" name="MediaServiceImageTags">
    <vt:lpwstr/>
  </property>
</Properties>
</file>