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8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32"/>
    <a:srgbClr val="55245E"/>
    <a:srgbClr val="B31066"/>
    <a:srgbClr val="E5ABC5"/>
    <a:srgbClr val="E6CBD2"/>
    <a:srgbClr val="F0E5E7"/>
    <a:srgbClr val="4472C4"/>
    <a:srgbClr val="C54B86"/>
    <a:srgbClr val="F2D5E2"/>
    <a:srgbClr val="D77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/>
    <p:restoredTop sz="67984" autoAdjust="0"/>
  </p:normalViewPr>
  <p:slideViewPr>
    <p:cSldViewPr snapToGrid="0" snapToObjects="1">
      <p:cViewPr varScale="1">
        <p:scale>
          <a:sx n="47" d="100"/>
          <a:sy n="47" d="100"/>
        </p:scale>
        <p:origin x="12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72E8A-66A8-4E48-A610-9CAB19B0AA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7EC0D0-7545-4E0E-9BE5-A8B7AFED30D4}">
      <dgm:prSet phldrT="[Text]" custT="1"/>
      <dgm:spPr>
        <a:solidFill>
          <a:srgbClr val="B31166"/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</a:rPr>
            <a:t>Representativeness</a:t>
          </a:r>
        </a:p>
      </dgm:t>
    </dgm:pt>
    <dgm:pt modelId="{7BC8E615-52AC-4B81-B5ED-67088E75AB00}" type="parTrans" cxnId="{64D47A1F-063C-47A8-B966-F7561B7761B8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51D05CFD-690B-4B1C-A836-40DE3EBE40B7}" type="sibTrans" cxnId="{64D47A1F-063C-47A8-B966-F7561B7761B8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D43E8F89-8131-46E3-AE87-2C471B06F1FB}">
      <dgm:prSet phldrT="[Text]" custT="1"/>
      <dgm:spPr>
        <a:ln>
          <a:solidFill>
            <a:srgbClr val="940E54"/>
          </a:solidFill>
        </a:ln>
      </dgm:spPr>
      <dgm:t>
        <a:bodyPr/>
        <a:lstStyle/>
        <a:p>
          <a:pPr>
            <a:buNone/>
          </a:pPr>
          <a:r>
            <a:rPr lang="en-GB" sz="2000" dirty="0">
              <a:latin typeface="Century Gothic" panose="020B0502020202020204" pitchFamily="34" charset="0"/>
            </a:rPr>
            <a:t>Overestimate based on similarity</a:t>
          </a:r>
        </a:p>
      </dgm:t>
    </dgm:pt>
    <dgm:pt modelId="{D5B0689E-2061-4514-A696-C64ED5346AA2}" type="parTrans" cxnId="{D9123D7D-32A0-42D3-BE26-BB3A7E8492C4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4006B053-8B68-4094-ACCF-007EF4AD7D6E}" type="sibTrans" cxnId="{D9123D7D-32A0-42D3-BE26-BB3A7E8492C4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50CEA9FF-8138-424A-992C-F941CFEFDB94}">
      <dgm:prSet custT="1"/>
      <dgm:spPr>
        <a:solidFill>
          <a:srgbClr val="B31166"/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</a:rPr>
            <a:t>Availability</a:t>
          </a:r>
        </a:p>
      </dgm:t>
    </dgm:pt>
    <dgm:pt modelId="{55A115C3-7688-4B44-B997-F4CFEC62B0AF}" type="parTrans" cxnId="{91EFB561-FE79-4B84-91AA-F4E11FE1C6AD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CE4C756F-CA0A-406F-B304-701EF2EE06F2}" type="sibTrans" cxnId="{91EFB561-FE79-4B84-91AA-F4E11FE1C6AD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FF954CDC-3008-49F4-8ED9-E53929DA5180}">
      <dgm:prSet custT="1"/>
      <dgm:spPr>
        <a:ln>
          <a:solidFill>
            <a:srgbClr val="940E54"/>
          </a:solidFill>
        </a:ln>
      </dgm:spPr>
      <dgm:t>
        <a:bodyPr/>
        <a:lstStyle/>
        <a:p>
          <a:pPr>
            <a:buNone/>
          </a:pPr>
          <a:r>
            <a:rPr lang="en-GB" sz="2000" dirty="0">
              <a:latin typeface="Century Gothic" panose="020B0502020202020204" pitchFamily="34" charset="0"/>
            </a:rPr>
            <a:t>Make decisions based on recall </a:t>
          </a:r>
        </a:p>
      </dgm:t>
    </dgm:pt>
    <dgm:pt modelId="{E6D8D415-625E-41DA-B0B0-0A089198D882}" type="parTrans" cxnId="{AC82AC0C-7ADB-448C-A676-E2DD39E07AFA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6785E5E0-B29B-44D6-B663-F7856F220C70}" type="sibTrans" cxnId="{AC82AC0C-7ADB-448C-A676-E2DD39E07AFA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87B2122A-19C5-4317-89D5-0BE79E6DE437}">
      <dgm:prSet custT="1"/>
      <dgm:spPr>
        <a:solidFill>
          <a:srgbClr val="B31166"/>
        </a:solidFill>
      </dgm:spPr>
      <dgm:t>
        <a:bodyPr/>
        <a:lstStyle/>
        <a:p>
          <a:r>
            <a:rPr lang="en-GB" sz="2000" dirty="0">
              <a:latin typeface="Century Gothic" panose="020B0502020202020204" pitchFamily="34" charset="0"/>
            </a:rPr>
            <a:t>Anchoring</a:t>
          </a:r>
        </a:p>
      </dgm:t>
    </dgm:pt>
    <dgm:pt modelId="{406A1310-C43B-426A-BD20-926158546FA4}" type="parTrans" cxnId="{82442503-CAEC-40FD-9D0A-95F97D2786A5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0C61CB0E-CC3A-400D-AC5F-2375EE6B4585}" type="sibTrans" cxnId="{82442503-CAEC-40FD-9D0A-95F97D2786A5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586CF4E5-318C-4D18-B9B3-0C0C138FD282}">
      <dgm:prSet custT="1"/>
      <dgm:spPr>
        <a:ln>
          <a:solidFill>
            <a:srgbClr val="940E54"/>
          </a:solidFill>
        </a:ln>
      </dgm:spPr>
      <dgm:t>
        <a:bodyPr/>
        <a:lstStyle/>
        <a:p>
          <a:pPr>
            <a:buNone/>
          </a:pPr>
          <a:r>
            <a:rPr lang="en-GB" sz="2000" dirty="0">
              <a:latin typeface="Century Gothic" panose="020B0502020202020204" pitchFamily="34" charset="0"/>
            </a:rPr>
            <a:t>Influenced by starting point</a:t>
          </a:r>
        </a:p>
      </dgm:t>
    </dgm:pt>
    <dgm:pt modelId="{496F836A-307F-45B0-8391-F18FBA88174E}" type="parTrans" cxnId="{EA642D2A-0B20-4D2C-BFFE-1F159A52E879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1A3E4280-75A8-4FA0-A493-0281079AD6A1}" type="sibTrans" cxnId="{EA642D2A-0B20-4D2C-BFFE-1F159A52E879}">
      <dgm:prSet/>
      <dgm:spPr/>
      <dgm:t>
        <a:bodyPr/>
        <a:lstStyle/>
        <a:p>
          <a:endParaRPr lang="en-GB" sz="1400">
            <a:latin typeface="Century Gothic" panose="020B0502020202020204" pitchFamily="34" charset="0"/>
          </a:endParaRPr>
        </a:p>
      </dgm:t>
    </dgm:pt>
    <dgm:pt modelId="{6F40B6E2-C7E8-4679-AE8D-2EEE1AA8F649}" type="pres">
      <dgm:prSet presAssocID="{B8E72E8A-66A8-4E48-A610-9CAB19B0AA6E}" presName="linear" presStyleCnt="0">
        <dgm:presLayoutVars>
          <dgm:dir/>
          <dgm:animLvl val="lvl"/>
          <dgm:resizeHandles val="exact"/>
        </dgm:presLayoutVars>
      </dgm:prSet>
      <dgm:spPr/>
    </dgm:pt>
    <dgm:pt modelId="{D208B797-B2DE-48D1-8300-C6F08B0C46FB}" type="pres">
      <dgm:prSet presAssocID="{DC7EC0D0-7545-4E0E-9BE5-A8B7AFED30D4}" presName="parentLin" presStyleCnt="0"/>
      <dgm:spPr/>
    </dgm:pt>
    <dgm:pt modelId="{02298757-DB36-418F-BC20-77CA9B7BA997}" type="pres">
      <dgm:prSet presAssocID="{DC7EC0D0-7545-4E0E-9BE5-A8B7AFED30D4}" presName="parentLeftMargin" presStyleLbl="node1" presStyleIdx="0" presStyleCnt="3"/>
      <dgm:spPr/>
    </dgm:pt>
    <dgm:pt modelId="{CC0A89E3-ED93-41E5-8018-9821014EA17A}" type="pres">
      <dgm:prSet presAssocID="{DC7EC0D0-7545-4E0E-9BE5-A8B7AFED30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01A487-25D2-4DD0-94F5-16B2476BA4F8}" type="pres">
      <dgm:prSet presAssocID="{DC7EC0D0-7545-4E0E-9BE5-A8B7AFED30D4}" presName="negativeSpace" presStyleCnt="0"/>
      <dgm:spPr/>
    </dgm:pt>
    <dgm:pt modelId="{C25EF987-CA7D-44FB-9715-AFF43B6A50A3}" type="pres">
      <dgm:prSet presAssocID="{DC7EC0D0-7545-4E0E-9BE5-A8B7AFED30D4}" presName="childText" presStyleLbl="conFgAcc1" presStyleIdx="0" presStyleCnt="3">
        <dgm:presLayoutVars>
          <dgm:bulletEnabled val="1"/>
        </dgm:presLayoutVars>
      </dgm:prSet>
      <dgm:spPr/>
    </dgm:pt>
    <dgm:pt modelId="{3741A3B1-F2DB-4C4F-A156-0603E85F531C}" type="pres">
      <dgm:prSet presAssocID="{51D05CFD-690B-4B1C-A836-40DE3EBE40B7}" presName="spaceBetweenRectangles" presStyleCnt="0"/>
      <dgm:spPr/>
    </dgm:pt>
    <dgm:pt modelId="{D64FC22B-A936-42F7-A782-C512A75A2B36}" type="pres">
      <dgm:prSet presAssocID="{50CEA9FF-8138-424A-992C-F941CFEFDB94}" presName="parentLin" presStyleCnt="0"/>
      <dgm:spPr/>
    </dgm:pt>
    <dgm:pt modelId="{779E329A-80EC-4A63-AA86-F5510C210B13}" type="pres">
      <dgm:prSet presAssocID="{50CEA9FF-8138-424A-992C-F941CFEFDB94}" presName="parentLeftMargin" presStyleLbl="node1" presStyleIdx="0" presStyleCnt="3"/>
      <dgm:spPr/>
    </dgm:pt>
    <dgm:pt modelId="{DCC62EFF-1070-4D73-A050-818C4BECA4D9}" type="pres">
      <dgm:prSet presAssocID="{50CEA9FF-8138-424A-992C-F941CFEFDB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6DEFAB-C30A-4E0E-9186-AA01810CA6CB}" type="pres">
      <dgm:prSet presAssocID="{50CEA9FF-8138-424A-992C-F941CFEFDB94}" presName="negativeSpace" presStyleCnt="0"/>
      <dgm:spPr/>
    </dgm:pt>
    <dgm:pt modelId="{D008F333-3E1D-4124-8919-718FD2D74AEC}" type="pres">
      <dgm:prSet presAssocID="{50CEA9FF-8138-424A-992C-F941CFEFDB94}" presName="childText" presStyleLbl="conFgAcc1" presStyleIdx="1" presStyleCnt="3">
        <dgm:presLayoutVars>
          <dgm:bulletEnabled val="1"/>
        </dgm:presLayoutVars>
      </dgm:prSet>
      <dgm:spPr/>
    </dgm:pt>
    <dgm:pt modelId="{BD1322F3-7FCA-4E19-AA61-C619B739F989}" type="pres">
      <dgm:prSet presAssocID="{CE4C756F-CA0A-406F-B304-701EF2EE06F2}" presName="spaceBetweenRectangles" presStyleCnt="0"/>
      <dgm:spPr/>
    </dgm:pt>
    <dgm:pt modelId="{09983793-ADAA-4588-8524-8BF8F1E4D26F}" type="pres">
      <dgm:prSet presAssocID="{87B2122A-19C5-4317-89D5-0BE79E6DE437}" presName="parentLin" presStyleCnt="0"/>
      <dgm:spPr/>
    </dgm:pt>
    <dgm:pt modelId="{17F09DCB-142D-4624-A429-982024EC97EA}" type="pres">
      <dgm:prSet presAssocID="{87B2122A-19C5-4317-89D5-0BE79E6DE437}" presName="parentLeftMargin" presStyleLbl="node1" presStyleIdx="1" presStyleCnt="3"/>
      <dgm:spPr/>
    </dgm:pt>
    <dgm:pt modelId="{85884C78-CF9E-4ECF-8A5D-45D538DDD580}" type="pres">
      <dgm:prSet presAssocID="{87B2122A-19C5-4317-89D5-0BE79E6DE43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FE5A8AF-A432-48A6-BD33-66A699A4FB15}" type="pres">
      <dgm:prSet presAssocID="{87B2122A-19C5-4317-89D5-0BE79E6DE437}" presName="negativeSpace" presStyleCnt="0"/>
      <dgm:spPr/>
    </dgm:pt>
    <dgm:pt modelId="{D85D7410-41E9-4305-A092-F84C8181B410}" type="pres">
      <dgm:prSet presAssocID="{87B2122A-19C5-4317-89D5-0BE79E6DE4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442503-CAEC-40FD-9D0A-95F97D2786A5}" srcId="{B8E72E8A-66A8-4E48-A610-9CAB19B0AA6E}" destId="{87B2122A-19C5-4317-89D5-0BE79E6DE437}" srcOrd="2" destOrd="0" parTransId="{406A1310-C43B-426A-BD20-926158546FA4}" sibTransId="{0C61CB0E-CC3A-400D-AC5F-2375EE6B4585}"/>
    <dgm:cxn modelId="{D1891706-E264-49D8-A80C-FC9BADFC351E}" type="presOf" srcId="{DC7EC0D0-7545-4E0E-9BE5-A8B7AFED30D4}" destId="{CC0A89E3-ED93-41E5-8018-9821014EA17A}" srcOrd="1" destOrd="0" presId="urn:microsoft.com/office/officeart/2005/8/layout/list1"/>
    <dgm:cxn modelId="{AC82AC0C-7ADB-448C-A676-E2DD39E07AFA}" srcId="{50CEA9FF-8138-424A-992C-F941CFEFDB94}" destId="{FF954CDC-3008-49F4-8ED9-E53929DA5180}" srcOrd="0" destOrd="0" parTransId="{E6D8D415-625E-41DA-B0B0-0A089198D882}" sibTransId="{6785E5E0-B29B-44D6-B663-F7856F220C70}"/>
    <dgm:cxn modelId="{63C96D1B-BA69-4A1A-A30C-89A594010E82}" type="presOf" srcId="{D43E8F89-8131-46E3-AE87-2C471B06F1FB}" destId="{C25EF987-CA7D-44FB-9715-AFF43B6A50A3}" srcOrd="0" destOrd="0" presId="urn:microsoft.com/office/officeart/2005/8/layout/list1"/>
    <dgm:cxn modelId="{0C48C11B-AA46-40AB-B071-930EC3986DED}" type="presOf" srcId="{586CF4E5-318C-4D18-B9B3-0C0C138FD282}" destId="{D85D7410-41E9-4305-A092-F84C8181B410}" srcOrd="0" destOrd="0" presId="urn:microsoft.com/office/officeart/2005/8/layout/list1"/>
    <dgm:cxn modelId="{64D47A1F-063C-47A8-B966-F7561B7761B8}" srcId="{B8E72E8A-66A8-4E48-A610-9CAB19B0AA6E}" destId="{DC7EC0D0-7545-4E0E-9BE5-A8B7AFED30D4}" srcOrd="0" destOrd="0" parTransId="{7BC8E615-52AC-4B81-B5ED-67088E75AB00}" sibTransId="{51D05CFD-690B-4B1C-A836-40DE3EBE40B7}"/>
    <dgm:cxn modelId="{EA642D2A-0B20-4D2C-BFFE-1F159A52E879}" srcId="{87B2122A-19C5-4317-89D5-0BE79E6DE437}" destId="{586CF4E5-318C-4D18-B9B3-0C0C138FD282}" srcOrd="0" destOrd="0" parTransId="{496F836A-307F-45B0-8391-F18FBA88174E}" sibTransId="{1A3E4280-75A8-4FA0-A493-0281079AD6A1}"/>
    <dgm:cxn modelId="{9CC2693A-4FA3-47D7-BBBF-47567C772012}" type="presOf" srcId="{50CEA9FF-8138-424A-992C-F941CFEFDB94}" destId="{779E329A-80EC-4A63-AA86-F5510C210B13}" srcOrd="0" destOrd="0" presId="urn:microsoft.com/office/officeart/2005/8/layout/list1"/>
    <dgm:cxn modelId="{9CFAE140-0CDC-44D0-8997-8D849D8246E1}" type="presOf" srcId="{B8E72E8A-66A8-4E48-A610-9CAB19B0AA6E}" destId="{6F40B6E2-C7E8-4679-AE8D-2EEE1AA8F649}" srcOrd="0" destOrd="0" presId="urn:microsoft.com/office/officeart/2005/8/layout/list1"/>
    <dgm:cxn modelId="{3F6E925D-1FF6-4660-B745-4B2EA7D00F12}" type="presOf" srcId="{87B2122A-19C5-4317-89D5-0BE79E6DE437}" destId="{85884C78-CF9E-4ECF-8A5D-45D538DDD580}" srcOrd="1" destOrd="0" presId="urn:microsoft.com/office/officeart/2005/8/layout/list1"/>
    <dgm:cxn modelId="{91EFB561-FE79-4B84-91AA-F4E11FE1C6AD}" srcId="{B8E72E8A-66A8-4E48-A610-9CAB19B0AA6E}" destId="{50CEA9FF-8138-424A-992C-F941CFEFDB94}" srcOrd="1" destOrd="0" parTransId="{55A115C3-7688-4B44-B997-F4CFEC62B0AF}" sibTransId="{CE4C756F-CA0A-406F-B304-701EF2EE06F2}"/>
    <dgm:cxn modelId="{F0E9B34E-95CB-449B-96EE-98AFA3A0DC55}" type="presOf" srcId="{87B2122A-19C5-4317-89D5-0BE79E6DE437}" destId="{17F09DCB-142D-4624-A429-982024EC97EA}" srcOrd="0" destOrd="0" presId="urn:microsoft.com/office/officeart/2005/8/layout/list1"/>
    <dgm:cxn modelId="{A6A1A67C-72CF-47E4-AB41-CD83F4B8D0A2}" type="presOf" srcId="{DC7EC0D0-7545-4E0E-9BE5-A8B7AFED30D4}" destId="{02298757-DB36-418F-BC20-77CA9B7BA997}" srcOrd="0" destOrd="0" presId="urn:microsoft.com/office/officeart/2005/8/layout/list1"/>
    <dgm:cxn modelId="{D9123D7D-32A0-42D3-BE26-BB3A7E8492C4}" srcId="{DC7EC0D0-7545-4E0E-9BE5-A8B7AFED30D4}" destId="{D43E8F89-8131-46E3-AE87-2C471B06F1FB}" srcOrd="0" destOrd="0" parTransId="{D5B0689E-2061-4514-A696-C64ED5346AA2}" sibTransId="{4006B053-8B68-4094-ACCF-007EF4AD7D6E}"/>
    <dgm:cxn modelId="{46AC76C1-0B95-401E-82AF-25564EC05E46}" type="presOf" srcId="{FF954CDC-3008-49F4-8ED9-E53929DA5180}" destId="{D008F333-3E1D-4124-8919-718FD2D74AEC}" srcOrd="0" destOrd="0" presId="urn:microsoft.com/office/officeart/2005/8/layout/list1"/>
    <dgm:cxn modelId="{97B5B3E5-B689-44EB-8B1E-A8FE5A0BB688}" type="presOf" srcId="{50CEA9FF-8138-424A-992C-F941CFEFDB94}" destId="{DCC62EFF-1070-4D73-A050-818C4BECA4D9}" srcOrd="1" destOrd="0" presId="urn:microsoft.com/office/officeart/2005/8/layout/list1"/>
    <dgm:cxn modelId="{3AFAC06C-26ED-4470-848F-E7BBDA5060A2}" type="presParOf" srcId="{6F40B6E2-C7E8-4679-AE8D-2EEE1AA8F649}" destId="{D208B797-B2DE-48D1-8300-C6F08B0C46FB}" srcOrd="0" destOrd="0" presId="urn:microsoft.com/office/officeart/2005/8/layout/list1"/>
    <dgm:cxn modelId="{29F9211E-5084-4FFE-A0FE-9EB45B28568F}" type="presParOf" srcId="{D208B797-B2DE-48D1-8300-C6F08B0C46FB}" destId="{02298757-DB36-418F-BC20-77CA9B7BA997}" srcOrd="0" destOrd="0" presId="urn:microsoft.com/office/officeart/2005/8/layout/list1"/>
    <dgm:cxn modelId="{92459B65-F5EB-4E59-8CE5-0B2106AE6B16}" type="presParOf" srcId="{D208B797-B2DE-48D1-8300-C6F08B0C46FB}" destId="{CC0A89E3-ED93-41E5-8018-9821014EA17A}" srcOrd="1" destOrd="0" presId="urn:microsoft.com/office/officeart/2005/8/layout/list1"/>
    <dgm:cxn modelId="{D768DCBA-CEB7-4FCB-81A7-29585A01580D}" type="presParOf" srcId="{6F40B6E2-C7E8-4679-AE8D-2EEE1AA8F649}" destId="{F001A487-25D2-4DD0-94F5-16B2476BA4F8}" srcOrd="1" destOrd="0" presId="urn:microsoft.com/office/officeart/2005/8/layout/list1"/>
    <dgm:cxn modelId="{041E136E-E761-44A8-A38A-853EEC75DFE3}" type="presParOf" srcId="{6F40B6E2-C7E8-4679-AE8D-2EEE1AA8F649}" destId="{C25EF987-CA7D-44FB-9715-AFF43B6A50A3}" srcOrd="2" destOrd="0" presId="urn:microsoft.com/office/officeart/2005/8/layout/list1"/>
    <dgm:cxn modelId="{224974AA-102D-43B9-BD5F-2FBBA18911A1}" type="presParOf" srcId="{6F40B6E2-C7E8-4679-AE8D-2EEE1AA8F649}" destId="{3741A3B1-F2DB-4C4F-A156-0603E85F531C}" srcOrd="3" destOrd="0" presId="urn:microsoft.com/office/officeart/2005/8/layout/list1"/>
    <dgm:cxn modelId="{3D0A0CD1-8A46-478C-A7F8-661F6DFC5784}" type="presParOf" srcId="{6F40B6E2-C7E8-4679-AE8D-2EEE1AA8F649}" destId="{D64FC22B-A936-42F7-A782-C512A75A2B36}" srcOrd="4" destOrd="0" presId="urn:microsoft.com/office/officeart/2005/8/layout/list1"/>
    <dgm:cxn modelId="{75675905-C400-4DD8-A54F-0FF15D5F2CA8}" type="presParOf" srcId="{D64FC22B-A936-42F7-A782-C512A75A2B36}" destId="{779E329A-80EC-4A63-AA86-F5510C210B13}" srcOrd="0" destOrd="0" presId="urn:microsoft.com/office/officeart/2005/8/layout/list1"/>
    <dgm:cxn modelId="{FFB15617-5FE8-4A6F-9934-5126F9C89A31}" type="presParOf" srcId="{D64FC22B-A936-42F7-A782-C512A75A2B36}" destId="{DCC62EFF-1070-4D73-A050-818C4BECA4D9}" srcOrd="1" destOrd="0" presId="urn:microsoft.com/office/officeart/2005/8/layout/list1"/>
    <dgm:cxn modelId="{52EAA1E8-1263-418B-BF0D-0068B275C22B}" type="presParOf" srcId="{6F40B6E2-C7E8-4679-AE8D-2EEE1AA8F649}" destId="{CB6DEFAB-C30A-4E0E-9186-AA01810CA6CB}" srcOrd="5" destOrd="0" presId="urn:microsoft.com/office/officeart/2005/8/layout/list1"/>
    <dgm:cxn modelId="{F0C181A3-4DA5-4964-A144-12D000BDB91B}" type="presParOf" srcId="{6F40B6E2-C7E8-4679-AE8D-2EEE1AA8F649}" destId="{D008F333-3E1D-4124-8919-718FD2D74AEC}" srcOrd="6" destOrd="0" presId="urn:microsoft.com/office/officeart/2005/8/layout/list1"/>
    <dgm:cxn modelId="{C176E331-639E-45C5-939E-C6F65D0A71C8}" type="presParOf" srcId="{6F40B6E2-C7E8-4679-AE8D-2EEE1AA8F649}" destId="{BD1322F3-7FCA-4E19-AA61-C619B739F989}" srcOrd="7" destOrd="0" presId="urn:microsoft.com/office/officeart/2005/8/layout/list1"/>
    <dgm:cxn modelId="{FF3D699B-6A71-48E2-B7FC-4B4A454F225F}" type="presParOf" srcId="{6F40B6E2-C7E8-4679-AE8D-2EEE1AA8F649}" destId="{09983793-ADAA-4588-8524-8BF8F1E4D26F}" srcOrd="8" destOrd="0" presId="urn:microsoft.com/office/officeart/2005/8/layout/list1"/>
    <dgm:cxn modelId="{482CBE8B-A0E9-4279-82C3-08537264A148}" type="presParOf" srcId="{09983793-ADAA-4588-8524-8BF8F1E4D26F}" destId="{17F09DCB-142D-4624-A429-982024EC97EA}" srcOrd="0" destOrd="0" presId="urn:microsoft.com/office/officeart/2005/8/layout/list1"/>
    <dgm:cxn modelId="{D1893652-B5C0-4390-AB43-26C3A117C788}" type="presParOf" srcId="{09983793-ADAA-4588-8524-8BF8F1E4D26F}" destId="{85884C78-CF9E-4ECF-8A5D-45D538DDD580}" srcOrd="1" destOrd="0" presId="urn:microsoft.com/office/officeart/2005/8/layout/list1"/>
    <dgm:cxn modelId="{3D0FF24F-B1E7-4452-9854-DF1B547218CA}" type="presParOf" srcId="{6F40B6E2-C7E8-4679-AE8D-2EEE1AA8F649}" destId="{CFE5A8AF-A432-48A6-BD33-66A699A4FB15}" srcOrd="9" destOrd="0" presId="urn:microsoft.com/office/officeart/2005/8/layout/list1"/>
    <dgm:cxn modelId="{3FF24A90-0E20-4E6C-9228-B826CAA314DE}" type="presParOf" srcId="{6F40B6E2-C7E8-4679-AE8D-2EEE1AA8F649}" destId="{D85D7410-41E9-4305-A092-F84C8181B410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EEF68-327E-E443-8BEC-E4016825DD2D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43C244-A2A8-BF43-B126-A64C6FD5E833}">
      <dgm:prSet phldrT="[Text]" custT="1"/>
      <dgm:spPr>
        <a:ln>
          <a:solidFill>
            <a:srgbClr val="FF6632"/>
          </a:solidFill>
        </a:ln>
      </dgm:spPr>
      <dgm:t>
        <a:bodyPr/>
        <a:lstStyle/>
        <a:p>
          <a:r>
            <a:rPr lang="en-GB" sz="1600" dirty="0">
              <a:latin typeface="Century Gothic" panose="020B0502020202020204" pitchFamily="34" charset="0"/>
            </a:rPr>
            <a:t>Multi-disciplinary outputs </a:t>
          </a:r>
        </a:p>
        <a:p>
          <a:r>
            <a:rPr lang="en-GB" sz="1600" dirty="0">
              <a:latin typeface="Century Gothic" panose="020B0502020202020204" pitchFamily="34" charset="0"/>
            </a:rPr>
            <a:t>Fact vs. fiction?</a:t>
          </a:r>
        </a:p>
      </dgm:t>
    </dgm:pt>
    <dgm:pt modelId="{3B39DB17-0538-DE46-9A3D-FC9E87E7A709}" type="parTrans" cxnId="{8211AFD0-2496-354A-9B14-8FE135FBD069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27468BD2-BAB1-E244-A6D5-FAF333989549}" type="sibTrans" cxnId="{8211AFD0-2496-354A-9B14-8FE135FBD069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E99352F9-750A-0C4D-8BF6-87F15397B4AD}">
      <dgm:prSet phldrT="[Text]" custT="1"/>
      <dgm:spPr>
        <a:ln>
          <a:solidFill>
            <a:srgbClr val="FF6632"/>
          </a:solidFill>
        </a:ln>
      </dgm:spPr>
      <dgm:t>
        <a:bodyPr/>
        <a:lstStyle/>
        <a:p>
          <a:r>
            <a:rPr lang="en-GB" sz="1600" dirty="0">
              <a:latin typeface="Century Gothic" panose="020B0502020202020204" pitchFamily="34" charset="0"/>
            </a:rPr>
            <a:t>Personal and societal implications</a:t>
          </a:r>
        </a:p>
        <a:p>
          <a:r>
            <a:rPr lang="en-GB" sz="1600" dirty="0">
              <a:latin typeface="Century Gothic" panose="020B0502020202020204" pitchFamily="34" charset="0"/>
            </a:rPr>
            <a:t>What does all of this mean?</a:t>
          </a:r>
        </a:p>
      </dgm:t>
    </dgm:pt>
    <dgm:pt modelId="{3649712E-2542-D947-9326-FA6E1C1798B7}" type="parTrans" cxnId="{7C289049-4F3C-6D42-BB76-3F632479B14F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8E0D5D95-906E-764D-9107-2689B96E3BCE}" type="sibTrans" cxnId="{7C289049-4F3C-6D42-BB76-3F632479B14F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CC6D0475-8079-4847-8629-A8115E9D684C}">
      <dgm:prSet phldrT="[Text]" custT="1"/>
      <dgm:spPr>
        <a:ln>
          <a:solidFill>
            <a:srgbClr val="FF6632"/>
          </a:solidFill>
        </a:ln>
      </dgm:spPr>
      <dgm:t>
        <a:bodyPr/>
        <a:lstStyle/>
        <a:p>
          <a:r>
            <a:rPr lang="en-GB" sz="1600" dirty="0">
              <a:latin typeface="Century Gothic" panose="020B0502020202020204" pitchFamily="34" charset="0"/>
            </a:rPr>
            <a:t>Rapidly-developing situation</a:t>
          </a:r>
        </a:p>
        <a:p>
          <a:r>
            <a:rPr lang="en-GB" sz="1600" dirty="0">
              <a:latin typeface="Century Gothic" panose="020B0502020202020204" pitchFamily="34" charset="0"/>
            </a:rPr>
            <a:t>How can I act quickly?</a:t>
          </a:r>
        </a:p>
      </dgm:t>
    </dgm:pt>
    <dgm:pt modelId="{9FEA4EEE-CA04-7643-9969-8792943F3F15}" type="parTrans" cxnId="{EBEA90D1-2458-F349-B418-3D0D330FA3BE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F67FB10F-9320-954D-BF7F-C8D02CB322DA}" type="sibTrans" cxnId="{EBEA90D1-2458-F349-B418-3D0D330FA3BE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077B8B86-02AF-F745-80BE-FFEECD91C1AA}">
      <dgm:prSet custT="1"/>
      <dgm:spPr>
        <a:ln>
          <a:solidFill>
            <a:srgbClr val="FF6632"/>
          </a:solidFill>
        </a:ln>
      </dgm:spPr>
      <dgm:t>
        <a:bodyPr/>
        <a:lstStyle/>
        <a:p>
          <a:r>
            <a:rPr lang="en-GB" sz="1600" dirty="0">
              <a:latin typeface="Century Gothic" panose="020B0502020202020204" pitchFamily="34" charset="0"/>
            </a:rPr>
            <a:t>Information overload</a:t>
          </a:r>
        </a:p>
        <a:p>
          <a:r>
            <a:rPr lang="en-GB" sz="1600" dirty="0">
              <a:latin typeface="Century Gothic" panose="020B0502020202020204" pitchFamily="34" charset="0"/>
            </a:rPr>
            <a:t>What do I remember?</a:t>
          </a:r>
        </a:p>
        <a:p>
          <a:endParaRPr lang="en-GB" sz="1600" dirty="0">
            <a:latin typeface="Century Gothic" panose="020B0502020202020204" pitchFamily="34" charset="0"/>
          </a:endParaRPr>
        </a:p>
      </dgm:t>
    </dgm:pt>
    <dgm:pt modelId="{7CC62070-7AD5-E148-AFE9-43C36C9AC1FD}" type="parTrans" cxnId="{78362573-902C-8641-9737-3BBD54D2BC68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C671C5AB-90D5-9943-BE37-E8C1B87E7EEF}" type="sibTrans" cxnId="{78362573-902C-8641-9737-3BBD54D2BC68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EAD6D74E-A570-414B-90A8-D48EF94A15D8}" type="pres">
      <dgm:prSet presAssocID="{A8AEEF68-327E-E443-8BEC-E4016825DD2D}" presName="Name0" presStyleCnt="0">
        <dgm:presLayoutVars>
          <dgm:dir/>
          <dgm:resizeHandles val="exact"/>
        </dgm:presLayoutVars>
      </dgm:prSet>
      <dgm:spPr/>
    </dgm:pt>
    <dgm:pt modelId="{611CDE0A-33B3-3742-BD9C-138599306D0D}" type="pres">
      <dgm:prSet presAssocID="{6743C244-A2A8-BF43-B126-A64C6FD5E833}" presName="composite" presStyleCnt="0"/>
      <dgm:spPr/>
    </dgm:pt>
    <dgm:pt modelId="{9F0D98A1-4C33-3449-B64B-F30007167CA8}" type="pres">
      <dgm:prSet presAssocID="{6743C244-A2A8-BF43-B126-A64C6FD5E833}" presName="rect1" presStyleLbl="trAlignAcc1" presStyleIdx="0" presStyleCnt="4">
        <dgm:presLayoutVars>
          <dgm:bulletEnabled val="1"/>
        </dgm:presLayoutVars>
      </dgm:prSet>
      <dgm:spPr/>
    </dgm:pt>
    <dgm:pt modelId="{8F930CD1-15B9-2C40-8FBB-3D7774C2B8C6}" type="pres">
      <dgm:prSet presAssocID="{6743C244-A2A8-BF43-B126-A64C6FD5E833}" presName="rect2" presStyleLbl="fgImgPlace1" presStyleIdx="0" presStyleCnt="4"/>
      <dgm:spPr>
        <a:solidFill>
          <a:srgbClr val="B31066"/>
        </a:solidFill>
      </dgm:spPr>
    </dgm:pt>
    <dgm:pt modelId="{6BF49979-6D32-6043-BB6B-698CF53F95E5}" type="pres">
      <dgm:prSet presAssocID="{27468BD2-BAB1-E244-A6D5-FAF333989549}" presName="sibTrans" presStyleCnt="0"/>
      <dgm:spPr/>
    </dgm:pt>
    <dgm:pt modelId="{AC2E4145-A78D-E44F-920A-123AF2B3700C}" type="pres">
      <dgm:prSet presAssocID="{E99352F9-750A-0C4D-8BF6-87F15397B4AD}" presName="composite" presStyleCnt="0"/>
      <dgm:spPr/>
    </dgm:pt>
    <dgm:pt modelId="{DDCCC215-D0A9-4343-8AA7-0A57FB6A3E52}" type="pres">
      <dgm:prSet presAssocID="{E99352F9-750A-0C4D-8BF6-87F15397B4AD}" presName="rect1" presStyleLbl="trAlignAcc1" presStyleIdx="1" presStyleCnt="4">
        <dgm:presLayoutVars>
          <dgm:bulletEnabled val="1"/>
        </dgm:presLayoutVars>
      </dgm:prSet>
      <dgm:spPr/>
    </dgm:pt>
    <dgm:pt modelId="{4E63AD1A-FCA2-1C4F-B803-63E8F65633F3}" type="pres">
      <dgm:prSet presAssocID="{E99352F9-750A-0C4D-8BF6-87F15397B4AD}" presName="rect2" presStyleLbl="fgImgPlace1" presStyleIdx="1" presStyleCnt="4"/>
      <dgm:spPr>
        <a:solidFill>
          <a:srgbClr val="B31066"/>
        </a:solidFill>
      </dgm:spPr>
    </dgm:pt>
    <dgm:pt modelId="{C2D509A3-2A64-3C44-A5A8-71456C11745B}" type="pres">
      <dgm:prSet presAssocID="{8E0D5D95-906E-764D-9107-2689B96E3BCE}" presName="sibTrans" presStyleCnt="0"/>
      <dgm:spPr/>
    </dgm:pt>
    <dgm:pt modelId="{AF851A42-AC3D-BF45-8F07-92126B8D96BA}" type="pres">
      <dgm:prSet presAssocID="{CC6D0475-8079-4847-8629-A8115E9D684C}" presName="composite" presStyleCnt="0"/>
      <dgm:spPr/>
    </dgm:pt>
    <dgm:pt modelId="{C200E86B-10EB-BC4E-BE36-45BA8810DABA}" type="pres">
      <dgm:prSet presAssocID="{CC6D0475-8079-4847-8629-A8115E9D684C}" presName="rect1" presStyleLbl="trAlignAcc1" presStyleIdx="2" presStyleCnt="4">
        <dgm:presLayoutVars>
          <dgm:bulletEnabled val="1"/>
        </dgm:presLayoutVars>
      </dgm:prSet>
      <dgm:spPr/>
    </dgm:pt>
    <dgm:pt modelId="{E0AB7544-AF96-1248-9E2E-94E25BEB2263}" type="pres">
      <dgm:prSet presAssocID="{CC6D0475-8079-4847-8629-A8115E9D684C}" presName="rect2" presStyleLbl="fgImgPlace1" presStyleIdx="2" presStyleCnt="4"/>
      <dgm:spPr>
        <a:solidFill>
          <a:srgbClr val="B31066"/>
        </a:solidFill>
      </dgm:spPr>
    </dgm:pt>
    <dgm:pt modelId="{0A9D5D98-A15E-B74B-8BFC-906AC3BEA0BF}" type="pres">
      <dgm:prSet presAssocID="{F67FB10F-9320-954D-BF7F-C8D02CB322DA}" presName="sibTrans" presStyleCnt="0"/>
      <dgm:spPr/>
    </dgm:pt>
    <dgm:pt modelId="{9E90E9C9-E949-EA4C-98FB-11F850D19102}" type="pres">
      <dgm:prSet presAssocID="{077B8B86-02AF-F745-80BE-FFEECD91C1AA}" presName="composite" presStyleCnt="0"/>
      <dgm:spPr/>
    </dgm:pt>
    <dgm:pt modelId="{3D410FDD-3C54-7B42-89FE-10082450C9C5}" type="pres">
      <dgm:prSet presAssocID="{077B8B86-02AF-F745-80BE-FFEECD91C1AA}" presName="rect1" presStyleLbl="trAlignAcc1" presStyleIdx="3" presStyleCnt="4">
        <dgm:presLayoutVars>
          <dgm:bulletEnabled val="1"/>
        </dgm:presLayoutVars>
      </dgm:prSet>
      <dgm:spPr/>
    </dgm:pt>
    <dgm:pt modelId="{72F664CF-A880-9D4B-A575-D376DD7864D3}" type="pres">
      <dgm:prSet presAssocID="{077B8B86-02AF-F745-80BE-FFEECD91C1AA}" presName="rect2" presStyleLbl="fgImgPlace1" presStyleIdx="3" presStyleCnt="4"/>
      <dgm:spPr>
        <a:solidFill>
          <a:srgbClr val="B31066"/>
        </a:solidFill>
      </dgm:spPr>
    </dgm:pt>
  </dgm:ptLst>
  <dgm:cxnLst>
    <dgm:cxn modelId="{0994C520-8FFD-5C43-A2D4-CB992EDE91E5}" type="presOf" srcId="{CC6D0475-8079-4847-8629-A8115E9D684C}" destId="{C200E86B-10EB-BC4E-BE36-45BA8810DABA}" srcOrd="0" destOrd="0" presId="urn:microsoft.com/office/officeart/2008/layout/PictureStrips"/>
    <dgm:cxn modelId="{7C289049-4F3C-6D42-BB76-3F632479B14F}" srcId="{A8AEEF68-327E-E443-8BEC-E4016825DD2D}" destId="{E99352F9-750A-0C4D-8BF6-87F15397B4AD}" srcOrd="1" destOrd="0" parTransId="{3649712E-2542-D947-9326-FA6E1C1798B7}" sibTransId="{8E0D5D95-906E-764D-9107-2689B96E3BCE}"/>
    <dgm:cxn modelId="{78362573-902C-8641-9737-3BBD54D2BC68}" srcId="{A8AEEF68-327E-E443-8BEC-E4016825DD2D}" destId="{077B8B86-02AF-F745-80BE-FFEECD91C1AA}" srcOrd="3" destOrd="0" parTransId="{7CC62070-7AD5-E148-AFE9-43C36C9AC1FD}" sibTransId="{C671C5AB-90D5-9943-BE37-E8C1B87E7EEF}"/>
    <dgm:cxn modelId="{270BC39B-870D-6049-95CC-B2124A9940F7}" type="presOf" srcId="{6743C244-A2A8-BF43-B126-A64C6FD5E833}" destId="{9F0D98A1-4C33-3449-B64B-F30007167CA8}" srcOrd="0" destOrd="0" presId="urn:microsoft.com/office/officeart/2008/layout/PictureStrips"/>
    <dgm:cxn modelId="{9115F8A8-5690-6A44-961C-46F7C0627C9D}" type="presOf" srcId="{E99352F9-750A-0C4D-8BF6-87F15397B4AD}" destId="{DDCCC215-D0A9-4343-8AA7-0A57FB6A3E52}" srcOrd="0" destOrd="0" presId="urn:microsoft.com/office/officeart/2008/layout/PictureStrips"/>
    <dgm:cxn modelId="{8211AFD0-2496-354A-9B14-8FE135FBD069}" srcId="{A8AEEF68-327E-E443-8BEC-E4016825DD2D}" destId="{6743C244-A2A8-BF43-B126-A64C6FD5E833}" srcOrd="0" destOrd="0" parTransId="{3B39DB17-0538-DE46-9A3D-FC9E87E7A709}" sibTransId="{27468BD2-BAB1-E244-A6D5-FAF333989549}"/>
    <dgm:cxn modelId="{EBEA90D1-2458-F349-B418-3D0D330FA3BE}" srcId="{A8AEEF68-327E-E443-8BEC-E4016825DD2D}" destId="{CC6D0475-8079-4847-8629-A8115E9D684C}" srcOrd="2" destOrd="0" parTransId="{9FEA4EEE-CA04-7643-9969-8792943F3F15}" sibTransId="{F67FB10F-9320-954D-BF7F-C8D02CB322DA}"/>
    <dgm:cxn modelId="{B3503DED-7438-F841-9E24-F3D671FF99CF}" type="presOf" srcId="{A8AEEF68-327E-E443-8BEC-E4016825DD2D}" destId="{EAD6D74E-A570-414B-90A8-D48EF94A15D8}" srcOrd="0" destOrd="0" presId="urn:microsoft.com/office/officeart/2008/layout/PictureStrips"/>
    <dgm:cxn modelId="{259E8AEF-06C8-4046-BC24-2AE90DC4E09D}" type="presOf" srcId="{077B8B86-02AF-F745-80BE-FFEECD91C1AA}" destId="{3D410FDD-3C54-7B42-89FE-10082450C9C5}" srcOrd="0" destOrd="0" presId="urn:microsoft.com/office/officeart/2008/layout/PictureStrips"/>
    <dgm:cxn modelId="{AAD77A3F-860C-0D4E-93E1-084263B7CAA7}" type="presParOf" srcId="{EAD6D74E-A570-414B-90A8-D48EF94A15D8}" destId="{611CDE0A-33B3-3742-BD9C-138599306D0D}" srcOrd="0" destOrd="0" presId="urn:microsoft.com/office/officeart/2008/layout/PictureStrips"/>
    <dgm:cxn modelId="{1D329A57-0F48-714D-9D4B-6BBB9E22B6E1}" type="presParOf" srcId="{611CDE0A-33B3-3742-BD9C-138599306D0D}" destId="{9F0D98A1-4C33-3449-B64B-F30007167CA8}" srcOrd="0" destOrd="0" presId="urn:microsoft.com/office/officeart/2008/layout/PictureStrips"/>
    <dgm:cxn modelId="{1830C88D-009D-C243-A0AC-D2A28A16C557}" type="presParOf" srcId="{611CDE0A-33B3-3742-BD9C-138599306D0D}" destId="{8F930CD1-15B9-2C40-8FBB-3D7774C2B8C6}" srcOrd="1" destOrd="0" presId="urn:microsoft.com/office/officeart/2008/layout/PictureStrips"/>
    <dgm:cxn modelId="{D7A627AF-575A-F645-8801-136C8F4C9F32}" type="presParOf" srcId="{EAD6D74E-A570-414B-90A8-D48EF94A15D8}" destId="{6BF49979-6D32-6043-BB6B-698CF53F95E5}" srcOrd="1" destOrd="0" presId="urn:microsoft.com/office/officeart/2008/layout/PictureStrips"/>
    <dgm:cxn modelId="{AD772079-7D90-434C-965C-3A117CB74771}" type="presParOf" srcId="{EAD6D74E-A570-414B-90A8-D48EF94A15D8}" destId="{AC2E4145-A78D-E44F-920A-123AF2B3700C}" srcOrd="2" destOrd="0" presId="urn:microsoft.com/office/officeart/2008/layout/PictureStrips"/>
    <dgm:cxn modelId="{0A553DEA-A47A-7F41-8774-FB078E8838A7}" type="presParOf" srcId="{AC2E4145-A78D-E44F-920A-123AF2B3700C}" destId="{DDCCC215-D0A9-4343-8AA7-0A57FB6A3E52}" srcOrd="0" destOrd="0" presId="urn:microsoft.com/office/officeart/2008/layout/PictureStrips"/>
    <dgm:cxn modelId="{0CCA8718-F2E8-4146-BB1D-FAB80B3350C0}" type="presParOf" srcId="{AC2E4145-A78D-E44F-920A-123AF2B3700C}" destId="{4E63AD1A-FCA2-1C4F-B803-63E8F65633F3}" srcOrd="1" destOrd="0" presId="urn:microsoft.com/office/officeart/2008/layout/PictureStrips"/>
    <dgm:cxn modelId="{901B567C-B896-8A45-805E-E862D0365B8D}" type="presParOf" srcId="{EAD6D74E-A570-414B-90A8-D48EF94A15D8}" destId="{C2D509A3-2A64-3C44-A5A8-71456C11745B}" srcOrd="3" destOrd="0" presId="urn:microsoft.com/office/officeart/2008/layout/PictureStrips"/>
    <dgm:cxn modelId="{2D810E3C-4F0D-B449-9D0C-1E3EB6B10C55}" type="presParOf" srcId="{EAD6D74E-A570-414B-90A8-D48EF94A15D8}" destId="{AF851A42-AC3D-BF45-8F07-92126B8D96BA}" srcOrd="4" destOrd="0" presId="urn:microsoft.com/office/officeart/2008/layout/PictureStrips"/>
    <dgm:cxn modelId="{C12FF98C-CF99-6C47-81E6-4D87C3693920}" type="presParOf" srcId="{AF851A42-AC3D-BF45-8F07-92126B8D96BA}" destId="{C200E86B-10EB-BC4E-BE36-45BA8810DABA}" srcOrd="0" destOrd="0" presId="urn:microsoft.com/office/officeart/2008/layout/PictureStrips"/>
    <dgm:cxn modelId="{66655E3E-9841-7043-9BE6-A7C6EACACD53}" type="presParOf" srcId="{AF851A42-AC3D-BF45-8F07-92126B8D96BA}" destId="{E0AB7544-AF96-1248-9E2E-94E25BEB2263}" srcOrd="1" destOrd="0" presId="urn:microsoft.com/office/officeart/2008/layout/PictureStrips"/>
    <dgm:cxn modelId="{280F6137-4E1B-9543-8294-08E80310C7F5}" type="presParOf" srcId="{EAD6D74E-A570-414B-90A8-D48EF94A15D8}" destId="{0A9D5D98-A15E-B74B-8BFC-906AC3BEA0BF}" srcOrd="5" destOrd="0" presId="urn:microsoft.com/office/officeart/2008/layout/PictureStrips"/>
    <dgm:cxn modelId="{2044C689-C993-4E40-B4E5-3526DBD31F34}" type="presParOf" srcId="{EAD6D74E-A570-414B-90A8-D48EF94A15D8}" destId="{9E90E9C9-E949-EA4C-98FB-11F850D19102}" srcOrd="6" destOrd="0" presId="urn:microsoft.com/office/officeart/2008/layout/PictureStrips"/>
    <dgm:cxn modelId="{B04E0BFB-7AA3-5341-BE2B-2B0BD8D62F3A}" type="presParOf" srcId="{9E90E9C9-E949-EA4C-98FB-11F850D19102}" destId="{3D410FDD-3C54-7B42-89FE-10082450C9C5}" srcOrd="0" destOrd="0" presId="urn:microsoft.com/office/officeart/2008/layout/PictureStrips"/>
    <dgm:cxn modelId="{053F3780-47E0-D149-A991-C47B992D2C96}" type="presParOf" srcId="{9E90E9C9-E949-EA4C-98FB-11F850D19102}" destId="{72F664CF-A880-9D4B-A575-D376DD7864D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B74064-A482-C848-AEDF-F82A4A9684BA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800C2B-D782-2345-9BF8-CA96BD185E27}">
      <dgm:prSet phldrT="[Text]" custT="1"/>
      <dgm:spPr>
        <a:solidFill>
          <a:srgbClr val="FF6632"/>
        </a:solidFill>
      </dgm:spPr>
      <dgm:t>
        <a:bodyPr/>
        <a:lstStyle/>
        <a:p>
          <a:r>
            <a:rPr lang="en-GB" sz="1800" dirty="0">
              <a:latin typeface="Century Gothic" panose="020B0502020202020204" pitchFamily="34" charset="0"/>
            </a:rPr>
            <a:t>Be </a:t>
          </a:r>
          <a:r>
            <a:rPr lang="en-GB" sz="1800" b="1" dirty="0">
              <a:latin typeface="Century Gothic" panose="020B0502020202020204" pitchFamily="34" charset="0"/>
            </a:rPr>
            <a:t>aware</a:t>
          </a:r>
          <a:r>
            <a:rPr lang="en-GB" sz="1800" dirty="0">
              <a:latin typeface="Century Gothic" panose="020B0502020202020204" pitchFamily="34" charset="0"/>
            </a:rPr>
            <a:t>: conduct a self-audit of how you interact with others and make decisions – what assumptions are you making? </a:t>
          </a:r>
        </a:p>
      </dgm:t>
    </dgm:pt>
    <dgm:pt modelId="{D5FA080C-3FF4-544A-A847-277543C5F1F4}" type="parTrans" cxnId="{45E51B8F-F839-AA4D-8BA5-EDC3F6501F9A}">
      <dgm:prSet/>
      <dgm:spPr/>
      <dgm:t>
        <a:bodyPr/>
        <a:lstStyle/>
        <a:p>
          <a:endParaRPr lang="en-GB" sz="1800">
            <a:latin typeface="Century Gothic" panose="020B0502020202020204" pitchFamily="34" charset="0"/>
          </a:endParaRPr>
        </a:p>
      </dgm:t>
    </dgm:pt>
    <dgm:pt modelId="{1ADEE884-C27E-4746-8A02-263503AFE37D}" type="sibTrans" cxnId="{45E51B8F-F839-AA4D-8BA5-EDC3F6501F9A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 sz="1800">
            <a:latin typeface="Century Gothic" panose="020B0502020202020204" pitchFamily="34" charset="0"/>
          </a:endParaRPr>
        </a:p>
      </dgm:t>
    </dgm:pt>
    <dgm:pt modelId="{BE2E94C9-70F1-404B-A68D-FFCE4BB8797B}">
      <dgm:prSet phldrT="[Text]" custT="1"/>
      <dgm:spPr>
        <a:solidFill>
          <a:srgbClr val="FF6632"/>
        </a:solidFill>
      </dgm:spPr>
      <dgm:t>
        <a:bodyPr/>
        <a:lstStyle/>
        <a:p>
          <a:r>
            <a:rPr lang="en-GB" sz="1800" dirty="0">
              <a:latin typeface="Century Gothic" panose="020B0502020202020204" pitchFamily="34" charset="0"/>
            </a:rPr>
            <a:t>Be </a:t>
          </a:r>
          <a:r>
            <a:rPr lang="en-GB" sz="1800" b="1" dirty="0">
              <a:latin typeface="Century Gothic" panose="020B0502020202020204" pitchFamily="34" charset="0"/>
            </a:rPr>
            <a:t>mindful</a:t>
          </a:r>
          <a:r>
            <a:rPr lang="en-GB" sz="1800" dirty="0">
              <a:latin typeface="Century Gothic" panose="020B0502020202020204" pitchFamily="34" charset="0"/>
            </a:rPr>
            <a:t>: mindfulness is an evidence-based technique for reducing bias – you don’t need to meditate, just practice being in the present. </a:t>
          </a:r>
        </a:p>
      </dgm:t>
    </dgm:pt>
    <dgm:pt modelId="{A179785D-278D-DE4A-9863-5F79715AE267}" type="parTrans" cxnId="{0837F65D-242E-C946-9B74-808C4E972E71}">
      <dgm:prSet/>
      <dgm:spPr/>
      <dgm:t>
        <a:bodyPr/>
        <a:lstStyle/>
        <a:p>
          <a:endParaRPr lang="en-GB" sz="1800">
            <a:latin typeface="Century Gothic" panose="020B0502020202020204" pitchFamily="34" charset="0"/>
          </a:endParaRPr>
        </a:p>
      </dgm:t>
    </dgm:pt>
    <dgm:pt modelId="{530B9895-FCA1-D84E-829D-DA2DFA8F983D}" type="sibTrans" cxnId="{0837F65D-242E-C946-9B74-808C4E972E71}">
      <dgm:prSet/>
      <dgm:spPr/>
      <dgm:t>
        <a:bodyPr/>
        <a:lstStyle/>
        <a:p>
          <a:endParaRPr lang="en-GB" sz="1800">
            <a:latin typeface="Century Gothic" panose="020B0502020202020204" pitchFamily="34" charset="0"/>
          </a:endParaRPr>
        </a:p>
      </dgm:t>
    </dgm:pt>
    <dgm:pt modelId="{5EFF9BB4-5441-7447-B789-388DEC33FB99}">
      <dgm:prSet phldrT="[Text]" custT="1"/>
      <dgm:spPr>
        <a:solidFill>
          <a:srgbClr val="FF6632"/>
        </a:solidFill>
      </dgm:spPr>
      <dgm:t>
        <a:bodyPr/>
        <a:lstStyle/>
        <a:p>
          <a:r>
            <a:rPr lang="en-GB" sz="1800" dirty="0">
              <a:latin typeface="Century Gothic" panose="020B0502020202020204" pitchFamily="34" charset="0"/>
            </a:rPr>
            <a:t>Be </a:t>
          </a:r>
          <a:r>
            <a:rPr lang="en-GB" sz="1800" b="1" dirty="0">
              <a:latin typeface="Century Gothic" panose="020B0502020202020204" pitchFamily="34" charset="0"/>
            </a:rPr>
            <a:t>open</a:t>
          </a:r>
          <a:r>
            <a:rPr lang="en-GB" sz="1800" dirty="0">
              <a:latin typeface="Century Gothic" panose="020B0502020202020204" pitchFamily="34" charset="0"/>
            </a:rPr>
            <a:t>: perspective-taking can highlight the pitfalls in your own thinking – what do others think and importantly, why?</a:t>
          </a:r>
        </a:p>
      </dgm:t>
    </dgm:pt>
    <dgm:pt modelId="{B69FF4A5-FFFE-D442-94C0-D0A78A2A1716}" type="parTrans" cxnId="{FA42DFBE-B3A6-3F43-870D-232714097A86}">
      <dgm:prSet/>
      <dgm:spPr/>
      <dgm:t>
        <a:bodyPr/>
        <a:lstStyle/>
        <a:p>
          <a:endParaRPr lang="en-GB" sz="1800">
            <a:latin typeface="Century Gothic" panose="020B0502020202020204" pitchFamily="34" charset="0"/>
          </a:endParaRPr>
        </a:p>
      </dgm:t>
    </dgm:pt>
    <dgm:pt modelId="{5062E922-CD92-264E-A0D9-2D9AD123C33A}" type="sibTrans" cxnId="{FA42DFBE-B3A6-3F43-870D-232714097A86}">
      <dgm:prSet/>
      <dgm:spPr/>
      <dgm:t>
        <a:bodyPr/>
        <a:lstStyle/>
        <a:p>
          <a:endParaRPr lang="en-GB" sz="1800">
            <a:latin typeface="Century Gothic" panose="020B0502020202020204" pitchFamily="34" charset="0"/>
          </a:endParaRPr>
        </a:p>
      </dgm:t>
    </dgm:pt>
    <dgm:pt modelId="{0D611D38-ADBA-7549-BEA0-32A5626ACCC4}" type="pres">
      <dgm:prSet presAssocID="{21B74064-A482-C848-AEDF-F82A4A9684BA}" presName="Name0" presStyleCnt="0">
        <dgm:presLayoutVars>
          <dgm:chMax val="7"/>
          <dgm:chPref val="7"/>
          <dgm:dir/>
        </dgm:presLayoutVars>
      </dgm:prSet>
      <dgm:spPr/>
    </dgm:pt>
    <dgm:pt modelId="{73D90345-5FAA-064A-9C03-22F6D376BF20}" type="pres">
      <dgm:prSet presAssocID="{21B74064-A482-C848-AEDF-F82A4A9684BA}" presName="Name1" presStyleCnt="0"/>
      <dgm:spPr/>
    </dgm:pt>
    <dgm:pt modelId="{DBE30DA9-320D-DE4E-97AD-9563F6ED9FF0}" type="pres">
      <dgm:prSet presAssocID="{21B74064-A482-C848-AEDF-F82A4A9684BA}" presName="cycle" presStyleCnt="0"/>
      <dgm:spPr/>
    </dgm:pt>
    <dgm:pt modelId="{89621F93-341C-824D-B026-707998B5336B}" type="pres">
      <dgm:prSet presAssocID="{21B74064-A482-C848-AEDF-F82A4A9684BA}" presName="srcNode" presStyleLbl="node1" presStyleIdx="0" presStyleCnt="3"/>
      <dgm:spPr/>
    </dgm:pt>
    <dgm:pt modelId="{1DDC8FBE-1F7A-8D4A-8C2B-3553F99D93FE}" type="pres">
      <dgm:prSet presAssocID="{21B74064-A482-C848-AEDF-F82A4A9684BA}" presName="conn" presStyleLbl="parChTrans1D2" presStyleIdx="0" presStyleCnt="1"/>
      <dgm:spPr/>
    </dgm:pt>
    <dgm:pt modelId="{E5DE7A9C-995F-9A45-ABFC-FD13B94317EE}" type="pres">
      <dgm:prSet presAssocID="{21B74064-A482-C848-AEDF-F82A4A9684BA}" presName="extraNode" presStyleLbl="node1" presStyleIdx="0" presStyleCnt="3"/>
      <dgm:spPr/>
    </dgm:pt>
    <dgm:pt modelId="{C624273C-DD5B-4D4F-B890-21DDE9974011}" type="pres">
      <dgm:prSet presAssocID="{21B74064-A482-C848-AEDF-F82A4A9684BA}" presName="dstNode" presStyleLbl="node1" presStyleIdx="0" presStyleCnt="3"/>
      <dgm:spPr/>
    </dgm:pt>
    <dgm:pt modelId="{605F19A5-E898-1644-99CD-13413895D6EB}" type="pres">
      <dgm:prSet presAssocID="{A4800C2B-D782-2345-9BF8-CA96BD185E27}" presName="text_1" presStyleLbl="node1" presStyleIdx="0" presStyleCnt="3">
        <dgm:presLayoutVars>
          <dgm:bulletEnabled val="1"/>
        </dgm:presLayoutVars>
      </dgm:prSet>
      <dgm:spPr/>
    </dgm:pt>
    <dgm:pt modelId="{BBF4A954-2100-764E-B6A8-448A2485C3D9}" type="pres">
      <dgm:prSet presAssocID="{A4800C2B-D782-2345-9BF8-CA96BD185E27}" presName="accent_1" presStyleCnt="0"/>
      <dgm:spPr/>
    </dgm:pt>
    <dgm:pt modelId="{4B97ABDA-888C-7F4D-8397-4E2E383E7C73}" type="pres">
      <dgm:prSet presAssocID="{A4800C2B-D782-2345-9BF8-CA96BD185E27}" presName="accentRepeatNode" presStyleLbl="solidFgAcc1" presStyleIdx="0" presStyleCnt="3"/>
      <dgm:spPr>
        <a:ln>
          <a:solidFill>
            <a:schemeClr val="bg1">
              <a:lumMod val="75000"/>
            </a:schemeClr>
          </a:solidFill>
        </a:ln>
      </dgm:spPr>
    </dgm:pt>
    <dgm:pt modelId="{CE18ED34-3943-B743-AF89-0FDDFB11C47B}" type="pres">
      <dgm:prSet presAssocID="{BE2E94C9-70F1-404B-A68D-FFCE4BB8797B}" presName="text_2" presStyleLbl="node1" presStyleIdx="1" presStyleCnt="3">
        <dgm:presLayoutVars>
          <dgm:bulletEnabled val="1"/>
        </dgm:presLayoutVars>
      </dgm:prSet>
      <dgm:spPr/>
    </dgm:pt>
    <dgm:pt modelId="{F96444F9-99DE-E842-B8D3-0ED5D56B9E19}" type="pres">
      <dgm:prSet presAssocID="{BE2E94C9-70F1-404B-A68D-FFCE4BB8797B}" presName="accent_2" presStyleCnt="0"/>
      <dgm:spPr/>
    </dgm:pt>
    <dgm:pt modelId="{EF4BF85E-062D-B246-B1C7-BA6A211069F7}" type="pres">
      <dgm:prSet presAssocID="{BE2E94C9-70F1-404B-A68D-FFCE4BB8797B}" presName="accentRepeatNode" presStyleLbl="solidFgAcc1" presStyleIdx="1" presStyleCnt="3"/>
      <dgm:spPr>
        <a:ln>
          <a:solidFill>
            <a:schemeClr val="bg1">
              <a:lumMod val="75000"/>
            </a:schemeClr>
          </a:solidFill>
        </a:ln>
      </dgm:spPr>
    </dgm:pt>
    <dgm:pt modelId="{4A15C858-F683-8A4E-8F75-D002DF48048D}" type="pres">
      <dgm:prSet presAssocID="{5EFF9BB4-5441-7447-B789-388DEC33FB99}" presName="text_3" presStyleLbl="node1" presStyleIdx="2" presStyleCnt="3">
        <dgm:presLayoutVars>
          <dgm:bulletEnabled val="1"/>
        </dgm:presLayoutVars>
      </dgm:prSet>
      <dgm:spPr/>
    </dgm:pt>
    <dgm:pt modelId="{C89D96AF-A139-2049-8323-494A59650CEB}" type="pres">
      <dgm:prSet presAssocID="{5EFF9BB4-5441-7447-B789-388DEC33FB99}" presName="accent_3" presStyleCnt="0"/>
      <dgm:spPr/>
    </dgm:pt>
    <dgm:pt modelId="{AB536420-7C4F-EC40-AC85-D3493401B05F}" type="pres">
      <dgm:prSet presAssocID="{5EFF9BB4-5441-7447-B789-388DEC33FB99}" presName="accentRepeatNode" presStyleLbl="solidFgAcc1" presStyleIdx="2" presStyleCnt="3"/>
      <dgm:spPr>
        <a:ln>
          <a:solidFill>
            <a:schemeClr val="bg1">
              <a:lumMod val="75000"/>
            </a:schemeClr>
          </a:solidFill>
        </a:ln>
      </dgm:spPr>
    </dgm:pt>
  </dgm:ptLst>
  <dgm:cxnLst>
    <dgm:cxn modelId="{BC8F0309-879B-EA41-B639-5471BB5CF44F}" type="presOf" srcId="{A4800C2B-D782-2345-9BF8-CA96BD185E27}" destId="{605F19A5-E898-1644-99CD-13413895D6EB}" srcOrd="0" destOrd="0" presId="urn:microsoft.com/office/officeart/2008/layout/VerticalCurvedList"/>
    <dgm:cxn modelId="{0837F65D-242E-C946-9B74-808C4E972E71}" srcId="{21B74064-A482-C848-AEDF-F82A4A9684BA}" destId="{BE2E94C9-70F1-404B-A68D-FFCE4BB8797B}" srcOrd="1" destOrd="0" parTransId="{A179785D-278D-DE4A-9863-5F79715AE267}" sibTransId="{530B9895-FCA1-D84E-829D-DA2DFA8F983D}"/>
    <dgm:cxn modelId="{58100F72-244F-0040-B64F-E363EC595255}" type="presOf" srcId="{21B74064-A482-C848-AEDF-F82A4A9684BA}" destId="{0D611D38-ADBA-7549-BEA0-32A5626ACCC4}" srcOrd="0" destOrd="0" presId="urn:microsoft.com/office/officeart/2008/layout/VerticalCurvedList"/>
    <dgm:cxn modelId="{78761C54-3D24-D345-BB30-FCC4AB270988}" type="presOf" srcId="{1ADEE884-C27E-4746-8A02-263503AFE37D}" destId="{1DDC8FBE-1F7A-8D4A-8C2B-3553F99D93FE}" srcOrd="0" destOrd="0" presId="urn:microsoft.com/office/officeart/2008/layout/VerticalCurvedList"/>
    <dgm:cxn modelId="{631CB684-FE4B-7F41-85BB-9DB27BAD8075}" type="presOf" srcId="{5EFF9BB4-5441-7447-B789-388DEC33FB99}" destId="{4A15C858-F683-8A4E-8F75-D002DF48048D}" srcOrd="0" destOrd="0" presId="urn:microsoft.com/office/officeart/2008/layout/VerticalCurvedList"/>
    <dgm:cxn modelId="{D1CA1A8D-A41D-6D4A-B7F9-0F8FCF79D6F5}" type="presOf" srcId="{BE2E94C9-70F1-404B-A68D-FFCE4BB8797B}" destId="{CE18ED34-3943-B743-AF89-0FDDFB11C47B}" srcOrd="0" destOrd="0" presId="urn:microsoft.com/office/officeart/2008/layout/VerticalCurvedList"/>
    <dgm:cxn modelId="{45E51B8F-F839-AA4D-8BA5-EDC3F6501F9A}" srcId="{21B74064-A482-C848-AEDF-F82A4A9684BA}" destId="{A4800C2B-D782-2345-9BF8-CA96BD185E27}" srcOrd="0" destOrd="0" parTransId="{D5FA080C-3FF4-544A-A847-277543C5F1F4}" sibTransId="{1ADEE884-C27E-4746-8A02-263503AFE37D}"/>
    <dgm:cxn modelId="{FA42DFBE-B3A6-3F43-870D-232714097A86}" srcId="{21B74064-A482-C848-AEDF-F82A4A9684BA}" destId="{5EFF9BB4-5441-7447-B789-388DEC33FB99}" srcOrd="2" destOrd="0" parTransId="{B69FF4A5-FFFE-D442-94C0-D0A78A2A1716}" sibTransId="{5062E922-CD92-264E-A0D9-2D9AD123C33A}"/>
    <dgm:cxn modelId="{EE315AF6-D6CC-3E41-8EA1-77788C534D7D}" type="presParOf" srcId="{0D611D38-ADBA-7549-BEA0-32A5626ACCC4}" destId="{73D90345-5FAA-064A-9C03-22F6D376BF20}" srcOrd="0" destOrd="0" presId="urn:microsoft.com/office/officeart/2008/layout/VerticalCurvedList"/>
    <dgm:cxn modelId="{1D51AE4F-273C-EC49-919B-8D2D11131516}" type="presParOf" srcId="{73D90345-5FAA-064A-9C03-22F6D376BF20}" destId="{DBE30DA9-320D-DE4E-97AD-9563F6ED9FF0}" srcOrd="0" destOrd="0" presId="urn:microsoft.com/office/officeart/2008/layout/VerticalCurvedList"/>
    <dgm:cxn modelId="{AD3E3693-5EBC-1B4B-907D-F37E0656FBB3}" type="presParOf" srcId="{DBE30DA9-320D-DE4E-97AD-9563F6ED9FF0}" destId="{89621F93-341C-824D-B026-707998B5336B}" srcOrd="0" destOrd="0" presId="urn:microsoft.com/office/officeart/2008/layout/VerticalCurvedList"/>
    <dgm:cxn modelId="{DAC6AF88-B6BD-CB4F-B49F-A91C49F0CDDD}" type="presParOf" srcId="{DBE30DA9-320D-DE4E-97AD-9563F6ED9FF0}" destId="{1DDC8FBE-1F7A-8D4A-8C2B-3553F99D93FE}" srcOrd="1" destOrd="0" presId="urn:microsoft.com/office/officeart/2008/layout/VerticalCurvedList"/>
    <dgm:cxn modelId="{F2C93967-EA32-004A-9551-3D272E84400A}" type="presParOf" srcId="{DBE30DA9-320D-DE4E-97AD-9563F6ED9FF0}" destId="{E5DE7A9C-995F-9A45-ABFC-FD13B94317EE}" srcOrd="2" destOrd="0" presId="urn:microsoft.com/office/officeart/2008/layout/VerticalCurvedList"/>
    <dgm:cxn modelId="{6823A93C-51C2-BF4A-9DBC-2556DDC29028}" type="presParOf" srcId="{DBE30DA9-320D-DE4E-97AD-9563F6ED9FF0}" destId="{C624273C-DD5B-4D4F-B890-21DDE9974011}" srcOrd="3" destOrd="0" presId="urn:microsoft.com/office/officeart/2008/layout/VerticalCurvedList"/>
    <dgm:cxn modelId="{C3AB2922-9166-F145-A1A3-CD2E9D159C50}" type="presParOf" srcId="{73D90345-5FAA-064A-9C03-22F6D376BF20}" destId="{605F19A5-E898-1644-99CD-13413895D6EB}" srcOrd="1" destOrd="0" presId="urn:microsoft.com/office/officeart/2008/layout/VerticalCurvedList"/>
    <dgm:cxn modelId="{E39A321C-326A-DA4D-B520-F8C6AE515AE0}" type="presParOf" srcId="{73D90345-5FAA-064A-9C03-22F6D376BF20}" destId="{BBF4A954-2100-764E-B6A8-448A2485C3D9}" srcOrd="2" destOrd="0" presId="urn:microsoft.com/office/officeart/2008/layout/VerticalCurvedList"/>
    <dgm:cxn modelId="{96AD1414-4525-2043-8481-6B20E00102F4}" type="presParOf" srcId="{BBF4A954-2100-764E-B6A8-448A2485C3D9}" destId="{4B97ABDA-888C-7F4D-8397-4E2E383E7C73}" srcOrd="0" destOrd="0" presId="urn:microsoft.com/office/officeart/2008/layout/VerticalCurvedList"/>
    <dgm:cxn modelId="{715D0781-3F5E-5A40-AB49-8A3F079A0863}" type="presParOf" srcId="{73D90345-5FAA-064A-9C03-22F6D376BF20}" destId="{CE18ED34-3943-B743-AF89-0FDDFB11C47B}" srcOrd="3" destOrd="0" presId="urn:microsoft.com/office/officeart/2008/layout/VerticalCurvedList"/>
    <dgm:cxn modelId="{85FC3121-173E-6748-B4B8-B43C0BBB21EE}" type="presParOf" srcId="{73D90345-5FAA-064A-9C03-22F6D376BF20}" destId="{F96444F9-99DE-E842-B8D3-0ED5D56B9E19}" srcOrd="4" destOrd="0" presId="urn:microsoft.com/office/officeart/2008/layout/VerticalCurvedList"/>
    <dgm:cxn modelId="{9EC867CB-FEBF-BA46-89CA-6A36B188C41D}" type="presParOf" srcId="{F96444F9-99DE-E842-B8D3-0ED5D56B9E19}" destId="{EF4BF85E-062D-B246-B1C7-BA6A211069F7}" srcOrd="0" destOrd="0" presId="urn:microsoft.com/office/officeart/2008/layout/VerticalCurvedList"/>
    <dgm:cxn modelId="{BD376E9E-4114-7042-BCA1-6BDC787F25B1}" type="presParOf" srcId="{73D90345-5FAA-064A-9C03-22F6D376BF20}" destId="{4A15C858-F683-8A4E-8F75-D002DF48048D}" srcOrd="5" destOrd="0" presId="urn:microsoft.com/office/officeart/2008/layout/VerticalCurvedList"/>
    <dgm:cxn modelId="{AD796BFA-A8ED-974D-B1F7-DE6E14DD6073}" type="presParOf" srcId="{73D90345-5FAA-064A-9C03-22F6D376BF20}" destId="{C89D96AF-A139-2049-8323-494A59650CEB}" srcOrd="6" destOrd="0" presId="urn:microsoft.com/office/officeart/2008/layout/VerticalCurvedList"/>
    <dgm:cxn modelId="{5671CAF8-2614-8549-BE34-C21A50274FC7}" type="presParOf" srcId="{C89D96AF-A139-2049-8323-494A59650CEB}" destId="{AB536420-7C4F-EC40-AC85-D3493401B0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EF987-CA7D-44FB-9715-AFF43B6A50A3}">
      <dsp:nvSpPr>
        <dsp:cNvPr id="0" name=""/>
        <dsp:cNvSpPr/>
      </dsp:nvSpPr>
      <dsp:spPr>
        <a:xfrm>
          <a:off x="0" y="484733"/>
          <a:ext cx="7410478" cy="1027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40E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135" tIns="604012" rIns="5751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latin typeface="Century Gothic" panose="020B0502020202020204" pitchFamily="34" charset="0"/>
            </a:rPr>
            <a:t>Overestimate based on similarity</a:t>
          </a:r>
        </a:p>
      </dsp:txBody>
      <dsp:txXfrm>
        <a:off x="0" y="484733"/>
        <a:ext cx="7410478" cy="1027687"/>
      </dsp:txXfrm>
    </dsp:sp>
    <dsp:sp modelId="{CC0A89E3-ED93-41E5-8018-9821014EA17A}">
      <dsp:nvSpPr>
        <dsp:cNvPr id="0" name=""/>
        <dsp:cNvSpPr/>
      </dsp:nvSpPr>
      <dsp:spPr>
        <a:xfrm>
          <a:off x="370523" y="56693"/>
          <a:ext cx="5187334" cy="856080"/>
        </a:xfrm>
        <a:prstGeom prst="roundRect">
          <a:avLst/>
        </a:prstGeom>
        <a:solidFill>
          <a:srgbClr val="B311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69" tIns="0" rIns="1960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entury Gothic" panose="020B0502020202020204" pitchFamily="34" charset="0"/>
            </a:rPr>
            <a:t>Representativeness</a:t>
          </a:r>
        </a:p>
      </dsp:txBody>
      <dsp:txXfrm>
        <a:off x="412313" y="98483"/>
        <a:ext cx="5103754" cy="772500"/>
      </dsp:txXfrm>
    </dsp:sp>
    <dsp:sp modelId="{D008F333-3E1D-4124-8919-718FD2D74AEC}">
      <dsp:nvSpPr>
        <dsp:cNvPr id="0" name=""/>
        <dsp:cNvSpPr/>
      </dsp:nvSpPr>
      <dsp:spPr>
        <a:xfrm>
          <a:off x="0" y="2097061"/>
          <a:ext cx="7410478" cy="1027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40E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135" tIns="604012" rIns="5751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latin typeface="Century Gothic" panose="020B0502020202020204" pitchFamily="34" charset="0"/>
            </a:rPr>
            <a:t>Make decisions based on recall </a:t>
          </a:r>
        </a:p>
      </dsp:txBody>
      <dsp:txXfrm>
        <a:off x="0" y="2097061"/>
        <a:ext cx="7410478" cy="1027687"/>
      </dsp:txXfrm>
    </dsp:sp>
    <dsp:sp modelId="{DCC62EFF-1070-4D73-A050-818C4BECA4D9}">
      <dsp:nvSpPr>
        <dsp:cNvPr id="0" name=""/>
        <dsp:cNvSpPr/>
      </dsp:nvSpPr>
      <dsp:spPr>
        <a:xfrm>
          <a:off x="370523" y="1669021"/>
          <a:ext cx="5187334" cy="856080"/>
        </a:xfrm>
        <a:prstGeom prst="roundRect">
          <a:avLst/>
        </a:prstGeom>
        <a:solidFill>
          <a:srgbClr val="B311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69" tIns="0" rIns="1960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entury Gothic" panose="020B0502020202020204" pitchFamily="34" charset="0"/>
            </a:rPr>
            <a:t>Availability</a:t>
          </a:r>
        </a:p>
      </dsp:txBody>
      <dsp:txXfrm>
        <a:off x="412313" y="1710811"/>
        <a:ext cx="5103754" cy="772500"/>
      </dsp:txXfrm>
    </dsp:sp>
    <dsp:sp modelId="{D85D7410-41E9-4305-A092-F84C8181B410}">
      <dsp:nvSpPr>
        <dsp:cNvPr id="0" name=""/>
        <dsp:cNvSpPr/>
      </dsp:nvSpPr>
      <dsp:spPr>
        <a:xfrm>
          <a:off x="0" y="3709388"/>
          <a:ext cx="7410478" cy="1027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40E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135" tIns="604012" rIns="5751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kern="1200" dirty="0">
              <a:latin typeface="Century Gothic" panose="020B0502020202020204" pitchFamily="34" charset="0"/>
            </a:rPr>
            <a:t>Influenced by starting point</a:t>
          </a:r>
        </a:p>
      </dsp:txBody>
      <dsp:txXfrm>
        <a:off x="0" y="3709388"/>
        <a:ext cx="7410478" cy="1027687"/>
      </dsp:txXfrm>
    </dsp:sp>
    <dsp:sp modelId="{85884C78-CF9E-4ECF-8A5D-45D538DDD580}">
      <dsp:nvSpPr>
        <dsp:cNvPr id="0" name=""/>
        <dsp:cNvSpPr/>
      </dsp:nvSpPr>
      <dsp:spPr>
        <a:xfrm>
          <a:off x="370523" y="3281348"/>
          <a:ext cx="5187334" cy="856080"/>
        </a:xfrm>
        <a:prstGeom prst="roundRect">
          <a:avLst/>
        </a:prstGeom>
        <a:solidFill>
          <a:srgbClr val="B311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69" tIns="0" rIns="1960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entury Gothic" panose="020B0502020202020204" pitchFamily="34" charset="0"/>
            </a:rPr>
            <a:t>Anchoring</a:t>
          </a:r>
        </a:p>
      </dsp:txBody>
      <dsp:txXfrm>
        <a:off x="412313" y="3323138"/>
        <a:ext cx="5103754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D98A1-4C33-3449-B64B-F30007167CA8}">
      <dsp:nvSpPr>
        <dsp:cNvPr id="0" name=""/>
        <dsp:cNvSpPr/>
      </dsp:nvSpPr>
      <dsp:spPr>
        <a:xfrm>
          <a:off x="208309" y="1469279"/>
          <a:ext cx="4899612" cy="1531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663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Multi-disciplinary outputs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Fact vs. fiction?</a:t>
          </a:r>
        </a:p>
      </dsp:txBody>
      <dsp:txXfrm>
        <a:off x="208309" y="1469279"/>
        <a:ext cx="4899612" cy="1531128"/>
      </dsp:txXfrm>
    </dsp:sp>
    <dsp:sp modelId="{8F930CD1-15B9-2C40-8FBB-3D7774C2B8C6}">
      <dsp:nvSpPr>
        <dsp:cNvPr id="0" name=""/>
        <dsp:cNvSpPr/>
      </dsp:nvSpPr>
      <dsp:spPr>
        <a:xfrm>
          <a:off x="4159" y="1248115"/>
          <a:ext cx="1071790" cy="1607685"/>
        </a:xfrm>
        <a:prstGeom prst="rect">
          <a:avLst/>
        </a:prstGeom>
        <a:solidFill>
          <a:srgbClr val="B31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CC215-D0A9-4343-8AA7-0A57FB6A3E52}">
      <dsp:nvSpPr>
        <dsp:cNvPr id="0" name=""/>
        <dsp:cNvSpPr/>
      </dsp:nvSpPr>
      <dsp:spPr>
        <a:xfrm>
          <a:off x="5611828" y="1469279"/>
          <a:ext cx="4899612" cy="1531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663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Personal and societal implications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What does all of this mean?</a:t>
          </a:r>
        </a:p>
      </dsp:txBody>
      <dsp:txXfrm>
        <a:off x="5611828" y="1469279"/>
        <a:ext cx="4899612" cy="1531128"/>
      </dsp:txXfrm>
    </dsp:sp>
    <dsp:sp modelId="{4E63AD1A-FCA2-1C4F-B803-63E8F65633F3}">
      <dsp:nvSpPr>
        <dsp:cNvPr id="0" name=""/>
        <dsp:cNvSpPr/>
      </dsp:nvSpPr>
      <dsp:spPr>
        <a:xfrm>
          <a:off x="5407677" y="1248115"/>
          <a:ext cx="1071790" cy="1607685"/>
        </a:xfrm>
        <a:prstGeom prst="rect">
          <a:avLst/>
        </a:prstGeom>
        <a:solidFill>
          <a:srgbClr val="B31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0E86B-10EB-BC4E-BE36-45BA8810DABA}">
      <dsp:nvSpPr>
        <dsp:cNvPr id="0" name=""/>
        <dsp:cNvSpPr/>
      </dsp:nvSpPr>
      <dsp:spPr>
        <a:xfrm>
          <a:off x="208309" y="3396800"/>
          <a:ext cx="4899612" cy="1531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663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Rapidly-developing situation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How can I act quickly?</a:t>
          </a:r>
        </a:p>
      </dsp:txBody>
      <dsp:txXfrm>
        <a:off x="208309" y="3396800"/>
        <a:ext cx="4899612" cy="1531128"/>
      </dsp:txXfrm>
    </dsp:sp>
    <dsp:sp modelId="{E0AB7544-AF96-1248-9E2E-94E25BEB2263}">
      <dsp:nvSpPr>
        <dsp:cNvPr id="0" name=""/>
        <dsp:cNvSpPr/>
      </dsp:nvSpPr>
      <dsp:spPr>
        <a:xfrm>
          <a:off x="4159" y="3175637"/>
          <a:ext cx="1071790" cy="1607685"/>
        </a:xfrm>
        <a:prstGeom prst="rect">
          <a:avLst/>
        </a:prstGeom>
        <a:solidFill>
          <a:srgbClr val="B31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10FDD-3C54-7B42-89FE-10082450C9C5}">
      <dsp:nvSpPr>
        <dsp:cNvPr id="0" name=""/>
        <dsp:cNvSpPr/>
      </dsp:nvSpPr>
      <dsp:spPr>
        <a:xfrm>
          <a:off x="5611828" y="3396800"/>
          <a:ext cx="4899612" cy="1531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663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7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Information overload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entury Gothic" panose="020B0502020202020204" pitchFamily="34" charset="0"/>
            </a:rPr>
            <a:t>What do I remember?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latin typeface="Century Gothic" panose="020B0502020202020204" pitchFamily="34" charset="0"/>
          </a:endParaRPr>
        </a:p>
      </dsp:txBody>
      <dsp:txXfrm>
        <a:off x="5611828" y="3396800"/>
        <a:ext cx="4899612" cy="1531128"/>
      </dsp:txXfrm>
    </dsp:sp>
    <dsp:sp modelId="{72F664CF-A880-9D4B-A575-D376DD7864D3}">
      <dsp:nvSpPr>
        <dsp:cNvPr id="0" name=""/>
        <dsp:cNvSpPr/>
      </dsp:nvSpPr>
      <dsp:spPr>
        <a:xfrm>
          <a:off x="5407677" y="3175637"/>
          <a:ext cx="1071790" cy="1607685"/>
        </a:xfrm>
        <a:prstGeom prst="rect">
          <a:avLst/>
        </a:prstGeom>
        <a:solidFill>
          <a:srgbClr val="B31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C8FBE-1F7A-8D4A-8C2B-3553F99D93F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F19A5-E898-1644-99CD-13413895D6EB}">
      <dsp:nvSpPr>
        <dsp:cNvPr id="0" name=""/>
        <dsp:cNvSpPr/>
      </dsp:nvSpPr>
      <dsp:spPr>
        <a:xfrm>
          <a:off x="752110" y="541866"/>
          <a:ext cx="9434711" cy="1083733"/>
        </a:xfrm>
        <a:prstGeom prst="rect">
          <a:avLst/>
        </a:prstGeom>
        <a:solidFill>
          <a:srgbClr val="FF6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entury Gothic" panose="020B0502020202020204" pitchFamily="34" charset="0"/>
            </a:rPr>
            <a:t>Be </a:t>
          </a:r>
          <a:r>
            <a:rPr lang="en-GB" sz="1800" b="1" kern="1200" dirty="0">
              <a:latin typeface="Century Gothic" panose="020B0502020202020204" pitchFamily="34" charset="0"/>
            </a:rPr>
            <a:t>aware</a:t>
          </a:r>
          <a:r>
            <a:rPr lang="en-GB" sz="1800" kern="1200" dirty="0">
              <a:latin typeface="Century Gothic" panose="020B0502020202020204" pitchFamily="34" charset="0"/>
            </a:rPr>
            <a:t>: conduct a self-audit of how you interact with others and make decisions – what assumptions are you making? </a:t>
          </a:r>
        </a:p>
      </dsp:txBody>
      <dsp:txXfrm>
        <a:off x="752110" y="541866"/>
        <a:ext cx="9434711" cy="1083733"/>
      </dsp:txXfrm>
    </dsp:sp>
    <dsp:sp modelId="{4B97ABDA-888C-7F4D-8397-4E2E383E7C7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8ED34-3943-B743-AF89-0FDDFB11C47B}">
      <dsp:nvSpPr>
        <dsp:cNvPr id="0" name=""/>
        <dsp:cNvSpPr/>
      </dsp:nvSpPr>
      <dsp:spPr>
        <a:xfrm>
          <a:off x="1146048" y="2167466"/>
          <a:ext cx="9040774" cy="1083733"/>
        </a:xfrm>
        <a:prstGeom prst="rect">
          <a:avLst/>
        </a:prstGeom>
        <a:solidFill>
          <a:srgbClr val="FF6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entury Gothic" panose="020B0502020202020204" pitchFamily="34" charset="0"/>
            </a:rPr>
            <a:t>Be </a:t>
          </a:r>
          <a:r>
            <a:rPr lang="en-GB" sz="1800" b="1" kern="1200" dirty="0">
              <a:latin typeface="Century Gothic" panose="020B0502020202020204" pitchFamily="34" charset="0"/>
            </a:rPr>
            <a:t>mindful</a:t>
          </a:r>
          <a:r>
            <a:rPr lang="en-GB" sz="1800" kern="1200" dirty="0">
              <a:latin typeface="Century Gothic" panose="020B0502020202020204" pitchFamily="34" charset="0"/>
            </a:rPr>
            <a:t>: mindfulness is an evidence-based technique for reducing bias – you don’t need to meditate, just practice being in the present. </a:t>
          </a:r>
        </a:p>
      </dsp:txBody>
      <dsp:txXfrm>
        <a:off x="1146048" y="2167466"/>
        <a:ext cx="9040774" cy="1083733"/>
      </dsp:txXfrm>
    </dsp:sp>
    <dsp:sp modelId="{EF4BF85E-062D-B246-B1C7-BA6A211069F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5C858-F683-8A4E-8F75-D002DF48048D}">
      <dsp:nvSpPr>
        <dsp:cNvPr id="0" name=""/>
        <dsp:cNvSpPr/>
      </dsp:nvSpPr>
      <dsp:spPr>
        <a:xfrm>
          <a:off x="752110" y="3793066"/>
          <a:ext cx="9434711" cy="1083733"/>
        </a:xfrm>
        <a:prstGeom prst="rect">
          <a:avLst/>
        </a:prstGeom>
        <a:solidFill>
          <a:srgbClr val="FF66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entury Gothic" panose="020B0502020202020204" pitchFamily="34" charset="0"/>
            </a:rPr>
            <a:t>Be </a:t>
          </a:r>
          <a:r>
            <a:rPr lang="en-GB" sz="1800" b="1" kern="1200" dirty="0">
              <a:latin typeface="Century Gothic" panose="020B0502020202020204" pitchFamily="34" charset="0"/>
            </a:rPr>
            <a:t>open</a:t>
          </a:r>
          <a:r>
            <a:rPr lang="en-GB" sz="1800" kern="1200" dirty="0">
              <a:latin typeface="Century Gothic" panose="020B0502020202020204" pitchFamily="34" charset="0"/>
            </a:rPr>
            <a:t>: perspective-taking can highlight the pitfalls in your own thinking – what do others think and importantly, why?</a:t>
          </a:r>
        </a:p>
      </dsp:txBody>
      <dsp:txXfrm>
        <a:off x="752110" y="3793066"/>
        <a:ext cx="9434711" cy="1083733"/>
      </dsp:txXfrm>
    </dsp:sp>
    <dsp:sp modelId="{AB536420-7C4F-EC40-AC85-D3493401B05F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1BF2B-1E56-3541-BE35-5958FD3139A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D172-FDDB-0F43-BD31-13101FC2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AD172-FDDB-0F43-BD31-13101FC21E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AB036D-F0C6-C247-A37A-E587E0A82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EBC7CD7F-3173-024E-8195-4BF3F2F2A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5">
            <a:extLst>
              <a:ext uri="{FF2B5EF4-FFF2-40B4-BE49-F238E27FC236}">
                <a16:creationId xmlns:a16="http://schemas.microsoft.com/office/drawing/2014/main" id="{176D457C-06EE-9B46-801E-3A6A492D6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A12A0B5-8B74-DA40-B513-B0861C04D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490" y="829261"/>
            <a:ext cx="4112161" cy="341067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41EEFBF-8B19-C24C-B363-E7C33C83A1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46628" y="1783959"/>
            <a:ext cx="4645251" cy="2889115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Click to edit Master title style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934C7A2-84EB-904B-98A1-4115FDDA919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46627" y="4750894"/>
            <a:ext cx="4645251" cy="1147863"/>
          </a:xfrm>
        </p:spPr>
        <p:txBody>
          <a:bodyPr anchor="t">
            <a:normAutofit/>
          </a:bodyPr>
          <a:lstStyle>
            <a:lvl1pPr marL="228594" indent="-228594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marL="0" indent="0" algn="l">
              <a:buNone/>
            </a:pPr>
            <a:r>
              <a:rPr lang="en-GB" sz="2000">
                <a:solidFill>
                  <a:schemeClr val="bg1"/>
                </a:solidFill>
              </a:rPr>
              <a:t>Click to edit Master subtitle style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6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B31F-6AF2-B44F-83CF-F21D89C4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D986-4915-254D-9813-8069B644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4000"/>
              </a:lnSpc>
              <a:buClr>
                <a:srgbClr val="B31066"/>
              </a:buClr>
              <a:defRPr sz="1600">
                <a:latin typeface="Century Gothic" panose="020B0502020202020204" pitchFamily="34" charset="0"/>
              </a:defRPr>
            </a:lvl1pPr>
            <a:lvl2pPr>
              <a:lnSpc>
                <a:spcPct val="114000"/>
              </a:lnSpc>
              <a:buClr>
                <a:srgbClr val="B31066"/>
              </a:buClr>
              <a:defRPr sz="1600">
                <a:latin typeface="Century Gothic" panose="020B0502020202020204" pitchFamily="34" charset="0"/>
              </a:defRPr>
            </a:lvl2pPr>
            <a:lvl3pPr>
              <a:lnSpc>
                <a:spcPct val="114000"/>
              </a:lnSpc>
              <a:buClr>
                <a:srgbClr val="B31066"/>
              </a:buClr>
              <a:defRPr sz="1600">
                <a:latin typeface="Century Gothic" panose="020B0502020202020204" pitchFamily="34" charset="0"/>
              </a:defRPr>
            </a:lvl3pPr>
            <a:lvl4pPr>
              <a:lnSpc>
                <a:spcPct val="114000"/>
              </a:lnSpc>
              <a:buClr>
                <a:srgbClr val="B31066"/>
              </a:buClr>
              <a:defRPr sz="1600">
                <a:latin typeface="Century Gothic" panose="020B0502020202020204" pitchFamily="34" charset="0"/>
              </a:defRPr>
            </a:lvl4pPr>
            <a:lvl5pPr>
              <a:lnSpc>
                <a:spcPct val="114000"/>
              </a:lnSpc>
              <a:buClr>
                <a:srgbClr val="B31066"/>
              </a:buClr>
              <a:defRPr sz="16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C6194-4E07-3041-AAB2-9072DBA5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BFF97-F6BD-C34A-8FCE-074E500D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291A8D7-06D8-D04E-BB3B-FCFA4D2B5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EB89E2-73F8-3044-B3D8-864560451377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DDEC35-C18B-4442-9B0E-DF5076FFDA3C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8799A-0C38-E54D-A3FE-261E26F0FAA1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1E0B-38D6-3A4A-85B6-7796F2E0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5245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83A6C-429E-964A-8D59-530CA2B82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6632"/>
                </a:solidFill>
                <a:latin typeface="Century Gothic" panose="020B0502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DAE6A-4EF8-0E41-853B-7A6C7CFF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E227-E7DE-F041-B07F-D3DBB9DB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14AF0F5-695A-6B42-9CE5-21A6D63F7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B800F8-F759-6843-B86D-F974E340AF67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3ADFE-A3EE-A145-8D73-0C41A79E9BA6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B5B1A-0726-B147-B416-2D6CC163074A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E47A-9BBC-E94F-8619-1A50D79A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E6BBE-DCC8-BA4E-80A7-15992AAC6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1pPr>
            <a:lvl2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2pPr>
            <a:lvl3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3pPr>
            <a:lvl4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4pPr>
            <a:lvl5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21A6C-DA02-2F48-847D-747BE42A7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1pPr>
            <a:lvl2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2pPr>
            <a:lvl3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3pPr>
            <a:lvl4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4pPr>
            <a:lvl5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257E2-1194-1246-A5FF-02B54835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43B4D-4490-174C-B986-7451F3FD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179D981-C34B-3E47-9C54-AB005254D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A7F287-5D81-1745-A538-8D2234909E7A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176981-DC55-DA49-8B96-8377C875EB0A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FB6686-F1BD-D547-AE38-C9BAC3C23629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4B4F-7B5C-2340-A789-9554558D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5AF2B-7DD2-3547-8651-E472927B1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F295-48DE-C04A-9E6B-38D833902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1pPr>
            <a:lvl2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2pPr>
            <a:lvl3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3pPr>
            <a:lvl4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4pPr>
            <a:lvl5pPr>
              <a:lnSpc>
                <a:spcPct val="114000"/>
              </a:lnSpc>
              <a:buClr>
                <a:srgbClr val="B31066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988F2-FE0F-A942-811B-A90405B9F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35D21-251E-D74E-853D-3F01177B3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buClr>
                <a:srgbClr val="B31066"/>
              </a:buClr>
              <a:defRPr>
                <a:latin typeface="Century Gothic" panose="020B0502020202020204" pitchFamily="34" charset="0"/>
              </a:defRPr>
            </a:lvl1pPr>
            <a:lvl2pPr>
              <a:buClr>
                <a:srgbClr val="B31066"/>
              </a:buClr>
              <a:defRPr>
                <a:latin typeface="Century Gothic" panose="020B0502020202020204" pitchFamily="34" charset="0"/>
              </a:defRPr>
            </a:lvl2pPr>
            <a:lvl3pPr>
              <a:buClr>
                <a:srgbClr val="B31066"/>
              </a:buClr>
              <a:defRPr>
                <a:latin typeface="Century Gothic" panose="020B0502020202020204" pitchFamily="34" charset="0"/>
              </a:defRPr>
            </a:lvl3pPr>
            <a:lvl4pPr>
              <a:buClr>
                <a:srgbClr val="B31066"/>
              </a:buClr>
              <a:defRPr>
                <a:latin typeface="Century Gothic" panose="020B0502020202020204" pitchFamily="34" charset="0"/>
              </a:defRPr>
            </a:lvl4pPr>
            <a:lvl5pPr>
              <a:buClr>
                <a:srgbClr val="B31066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F4EA1-FE0C-AC4B-B999-2970B44D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74CDC-464E-3044-A6EF-2126B00D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>
                <a:latin typeface="Century Gothic" panose="020B0502020202020204" pitchFamily="34" charset="0"/>
              </a:defRPr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ABB370C-F18E-6449-9363-F0539A38C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38BCA3-D964-7F4D-9E2E-6144E77A2154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B7D7F4-ECE7-8B4E-B979-DFF00E567196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688468-D4F7-5949-ACDD-04C1780E1F74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3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38BE-EE1C-DD46-BAFA-65D56C8D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F9F48-9442-A04A-B44C-AD591AF6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AA88E-FAF6-144B-9C50-1FD877AE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2DAA91B-2D53-F442-9966-29AF95FAD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087541-87B5-204D-A27D-500E7310A6B5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3153E-76AA-5646-BD62-F1F22EA77A25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1CB65-B44F-534D-AA0C-85817B440744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B812D-A244-8146-BD50-FC4FFB82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3D67-854A-324C-80D6-FFF43468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062C72A-23E1-3944-AF42-F9FD8F7C1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0D0814-09D0-5141-B31F-C060F98870A9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8C16B2-B040-3D4B-A5B7-3033C37324B1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D7BCEC-CDEC-E342-86B1-1EA500AFF8A8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3A5F-D32F-B74F-A15A-450A8109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A34F-7197-9E47-A94C-72903BA29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lnSpc>
                <a:spcPct val="114000"/>
              </a:lnSpc>
              <a:buClr>
                <a:srgbClr val="B31066"/>
              </a:buClr>
              <a:defRPr sz="3200">
                <a:latin typeface="Century Gothic" panose="020B0502020202020204" pitchFamily="34" charset="0"/>
              </a:defRPr>
            </a:lvl1pPr>
            <a:lvl2pPr>
              <a:lnSpc>
                <a:spcPct val="114000"/>
              </a:lnSpc>
              <a:buClr>
                <a:srgbClr val="B31066"/>
              </a:buClr>
              <a:defRPr sz="2800">
                <a:latin typeface="Century Gothic" panose="020B0502020202020204" pitchFamily="34" charset="0"/>
              </a:defRPr>
            </a:lvl2pPr>
            <a:lvl3pPr>
              <a:lnSpc>
                <a:spcPct val="114000"/>
              </a:lnSpc>
              <a:buClr>
                <a:srgbClr val="B31066"/>
              </a:buClr>
              <a:defRPr sz="2400">
                <a:latin typeface="Century Gothic" panose="020B0502020202020204" pitchFamily="34" charset="0"/>
              </a:defRPr>
            </a:lvl3pPr>
            <a:lvl4pPr>
              <a:lnSpc>
                <a:spcPct val="114000"/>
              </a:lnSpc>
              <a:buClr>
                <a:srgbClr val="B31066"/>
              </a:buClr>
              <a:defRPr sz="2000">
                <a:latin typeface="Century Gothic" panose="020B0502020202020204" pitchFamily="34" charset="0"/>
              </a:defRPr>
            </a:lvl4pPr>
            <a:lvl5pPr>
              <a:lnSpc>
                <a:spcPct val="114000"/>
              </a:lnSpc>
              <a:buClr>
                <a:srgbClr val="B31066"/>
              </a:buCl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DB06A-F08D-0945-B68C-E54219B7A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5F4EA-0CFE-CA42-88F2-D0CCD243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1A025-2838-BC42-81DB-5638D9A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8BF29A4-7573-6F43-9885-B5D44E3ED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B0E34C-011F-4F48-B8EF-FF0055C635D3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77C6F-F4F9-E84C-9548-B8C57C7E5D90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0636C-8338-DA4D-913E-AAF9C89AA25B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48E3-BC87-5940-A0B5-3636F41F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DB6BA-923B-444D-8ECD-D02DC0E9B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1A4B-1CE1-8D49-B7D6-646960E0A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E691F-0C91-8942-B21D-55064000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Delta Alpha Psi 2020</a:t>
            </a:r>
          </a:p>
          <a:p>
            <a:r>
              <a:rPr lang="en-US" dirty="0"/>
              <a:t>Enabling leadership through difference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EA408-A466-3541-820E-8003B827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127221D-CF71-964D-8A9C-E7FF186B0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8762" y="6164763"/>
            <a:ext cx="693239" cy="6932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914F3A-F11F-8E4E-B85B-2ED26C1CC82E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27E6E-37AF-254F-ACA9-F318E79A0F81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63FFB9-9684-264C-BE0C-688CCFF47F15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C8EEA-60B9-FF49-82AB-8AFAED71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E837-F02D-C445-9E45-2A04BB9A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8D1C9-57CC-E644-9AC6-94661FF33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© Copyright Delta Alpha Psi 2020  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4359-FBE8-D24E-9DAA-07BB8A575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6632"/>
                </a:solidFill>
                <a:latin typeface="Century Gothic" panose="020B0502020202020204" pitchFamily="34" charset="0"/>
              </a:defRPr>
            </a:lvl1pPr>
          </a:lstStyle>
          <a:p>
            <a:fld id="{46088FA6-F10F-C54D-B831-27EDAC16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A4FD92-9A65-C24E-AD22-AA6E4706AE75}"/>
              </a:ext>
            </a:extLst>
          </p:cNvPr>
          <p:cNvSpPr>
            <a:spLocks noChangeAspect="1"/>
          </p:cNvSpPr>
          <p:nvPr userDrawn="1"/>
        </p:nvSpPr>
        <p:spPr>
          <a:xfrm>
            <a:off x="11379803" y="185738"/>
            <a:ext cx="595693" cy="576000"/>
          </a:xfrm>
          <a:prstGeom prst="rect">
            <a:avLst/>
          </a:prstGeom>
          <a:solidFill>
            <a:srgbClr val="55245E"/>
          </a:solidFill>
          <a:ln>
            <a:solidFill>
              <a:srgbClr val="552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2B673-829C-D44F-99F7-EC6817132505}"/>
              </a:ext>
            </a:extLst>
          </p:cNvPr>
          <p:cNvSpPr>
            <a:spLocks noChangeAspect="1"/>
          </p:cNvSpPr>
          <p:nvPr userDrawn="1"/>
        </p:nvSpPr>
        <p:spPr>
          <a:xfrm>
            <a:off x="11698890" y="597015"/>
            <a:ext cx="340709" cy="329446"/>
          </a:xfrm>
          <a:prstGeom prst="rect">
            <a:avLst/>
          </a:prstGeom>
          <a:solidFill>
            <a:srgbClr val="FF6632"/>
          </a:solidFill>
          <a:ln>
            <a:solidFill>
              <a:srgbClr val="FF6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AF7B47-7441-C54E-A690-5D547AFDD7CE}"/>
              </a:ext>
            </a:extLst>
          </p:cNvPr>
          <p:cNvSpPr>
            <a:spLocks noChangeAspect="1"/>
          </p:cNvSpPr>
          <p:nvPr userDrawn="1"/>
        </p:nvSpPr>
        <p:spPr>
          <a:xfrm>
            <a:off x="11222450" y="99306"/>
            <a:ext cx="188307" cy="182082"/>
          </a:xfrm>
          <a:prstGeom prst="rect">
            <a:avLst/>
          </a:prstGeom>
          <a:solidFill>
            <a:srgbClr val="B31066"/>
          </a:solidFill>
          <a:ln>
            <a:solidFill>
              <a:srgbClr val="B31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4000"/>
        </a:lnSpc>
        <a:spcBef>
          <a:spcPts val="1000"/>
        </a:spcBef>
        <a:buClr>
          <a:srgbClr val="B310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4000"/>
        </a:lnSpc>
        <a:spcBef>
          <a:spcPts val="500"/>
        </a:spcBef>
        <a:buClr>
          <a:srgbClr val="B310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4000"/>
        </a:lnSpc>
        <a:spcBef>
          <a:spcPts val="500"/>
        </a:spcBef>
        <a:buClr>
          <a:srgbClr val="B310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4000"/>
        </a:lnSpc>
        <a:spcBef>
          <a:spcPts val="500"/>
        </a:spcBef>
        <a:buClr>
          <a:srgbClr val="B31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4000"/>
        </a:lnSpc>
        <a:spcBef>
          <a:spcPts val="500"/>
        </a:spcBef>
        <a:buClr>
          <a:srgbClr val="B31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ltaalphapsi.com" TargetMode="External"/><Relationship Id="rId2" Type="http://schemas.openxmlformats.org/officeDocument/2006/relationships/hyperlink" Target="mailto:DoyinA@deltaalphapsi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ltaalphapsi.com" TargetMode="External"/><Relationship Id="rId2" Type="http://schemas.openxmlformats.org/officeDocument/2006/relationships/hyperlink" Target="mailto:doyina@deltaalphapsi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B79F99-CE0E-B740-BB1D-F6882BD53BD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46628" y="1783959"/>
            <a:ext cx="4645251" cy="2889115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perfect conditions for unconscious bias?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How COVID-19 could lead to less inclusive practices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42C059-1F4B-824C-BC5D-C6A01E478E3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46627" y="4750894"/>
            <a:ext cx="4645251" cy="1794285"/>
          </a:xfrm>
        </p:spPr>
        <p:txBody>
          <a:bodyPr anchor="t">
            <a:normAutofit/>
          </a:bodyPr>
          <a:lstStyle>
            <a:lvl1pPr marL="228594" indent="-228594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marL="0" indent="0"/>
            <a:r>
              <a:rPr lang="en-US" sz="2000" b="1" dirty="0"/>
              <a:t>Dr. </a:t>
            </a:r>
            <a:r>
              <a:rPr lang="en-US" sz="2000" b="1" dirty="0" err="1"/>
              <a:t>Doyin</a:t>
            </a:r>
            <a:r>
              <a:rPr lang="en-US" sz="2000" b="1" dirty="0"/>
              <a:t> </a:t>
            </a:r>
            <a:r>
              <a:rPr lang="en-US" sz="2000" b="1" dirty="0" err="1"/>
              <a:t>Atewologun</a:t>
            </a:r>
            <a:r>
              <a:rPr lang="en-US" sz="2000" b="1" dirty="0"/>
              <a:t>, </a:t>
            </a:r>
            <a:r>
              <a:rPr lang="en-US" sz="2000" dirty="0"/>
              <a:t>Director</a:t>
            </a:r>
          </a:p>
          <a:p>
            <a:pPr marL="0" indent="0"/>
            <a:r>
              <a:rPr lang="en-US" sz="2000" dirty="0"/>
              <a:t>     </a:t>
            </a:r>
            <a:r>
              <a:rPr lang="en-US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DoyinA@deltaalphapsi.com</a:t>
            </a:r>
            <a:endParaRPr lang="en-US" sz="2000" u="sng" dirty="0"/>
          </a:p>
          <a:p>
            <a:pPr marL="0" indent="0"/>
            <a:r>
              <a:rPr lang="en-US" sz="2000" dirty="0"/>
              <a:t>     @</a:t>
            </a:r>
            <a:r>
              <a:rPr lang="en-US" sz="2000" dirty="0" err="1"/>
              <a:t>DrDoyinA</a:t>
            </a:r>
            <a:r>
              <a:rPr lang="en-US" sz="2000" dirty="0"/>
              <a:t>	</a:t>
            </a:r>
          </a:p>
          <a:p>
            <a:pPr marL="0" indent="0"/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248590-E054-1D46-A43F-27E48D306629}"/>
              </a:ext>
            </a:extLst>
          </p:cNvPr>
          <p:cNvSpPr/>
          <p:nvPr/>
        </p:nvSpPr>
        <p:spPr>
          <a:xfrm>
            <a:off x="0" y="6119336"/>
            <a:ext cx="2919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CONTACT:</a:t>
            </a:r>
          </a:p>
          <a:p>
            <a:r>
              <a:rPr lang="en-US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info@deltaalphapsi.com</a:t>
            </a:r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+44 (0) 330 133 0587</a:t>
            </a:r>
          </a:p>
        </p:txBody>
      </p:sp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D2452139-FFC1-8E41-B7A0-476265AB5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3645" y="5332491"/>
            <a:ext cx="251303" cy="251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98AB1-560E-B347-BC9B-BDD35F2442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45D22"/>
              </a:clrFrom>
              <a:clrTo>
                <a:srgbClr val="F45D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6115" y="5775700"/>
            <a:ext cx="251303" cy="2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3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CF2-5A1E-2444-B2EF-716DAF92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you can start doing now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F1EC1-E887-744C-AF3C-306446C1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36D77-090F-9E44-A087-057B7AF3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A17400-DDB2-B943-A879-37B73DDAC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000926"/>
              </p:ext>
            </p:extLst>
          </p:nvPr>
        </p:nvGraphicFramePr>
        <p:xfrm>
          <a:off x="254000" y="1120247"/>
          <a:ext cx="10261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D1211A7F-4ECA-674F-8BF7-675AF83ED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491" y="1812758"/>
            <a:ext cx="756237" cy="756237"/>
          </a:xfrm>
          <a:prstGeom prst="rect">
            <a:avLst/>
          </a:prstGeom>
        </p:spPr>
      </p:pic>
      <p:pic>
        <p:nvPicPr>
          <p:cNvPr id="13" name="Graphic 12" descr="Open hand with plant">
            <a:extLst>
              <a:ext uri="{FF2B5EF4-FFF2-40B4-BE49-F238E27FC236}">
                <a16:creationId xmlns:a16="http://schemas.microsoft.com/office/drawing/2014/main" id="{EBA03971-702E-D04F-B82B-266A27C71C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0442" y="3372380"/>
            <a:ext cx="914400" cy="914400"/>
          </a:xfrm>
          <a:prstGeom prst="rect">
            <a:avLst/>
          </a:prstGeom>
        </p:spPr>
      </p:pic>
      <p:pic>
        <p:nvPicPr>
          <p:cNvPr id="15" name="Graphic 14" descr="Boardroom">
            <a:extLst>
              <a:ext uri="{FF2B5EF4-FFF2-40B4-BE49-F238E27FC236}">
                <a16:creationId xmlns:a16="http://schemas.microsoft.com/office/drawing/2014/main" id="{1C728F05-B842-B948-A280-F328D1DBDA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7409" y="49858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D5575-E193-3547-AF5A-2487693B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A6E20-49FA-9A40-AFF9-BB723B84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EDEEE0-C167-B64B-BC20-580A54D6D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26929"/>
              </p:ext>
            </p:extLst>
          </p:nvPr>
        </p:nvGraphicFramePr>
        <p:xfrm>
          <a:off x="720255" y="1007556"/>
          <a:ext cx="10751489" cy="484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820">
                  <a:extLst>
                    <a:ext uri="{9D8B030D-6E8A-4147-A177-3AD203B41FA5}">
                      <a16:colId xmlns:a16="http://schemas.microsoft.com/office/drawing/2014/main" val="1165283958"/>
                    </a:ext>
                  </a:extLst>
                </a:gridCol>
                <a:gridCol w="4380669">
                  <a:extLst>
                    <a:ext uri="{9D8B030D-6E8A-4147-A177-3AD203B41FA5}">
                      <a16:colId xmlns:a16="http://schemas.microsoft.com/office/drawing/2014/main" val="3423007563"/>
                    </a:ext>
                  </a:extLst>
                </a:gridCol>
              </a:tblGrid>
              <a:tr h="48428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Our work is built on the pillars of:</a:t>
                      </a:r>
                    </a:p>
                    <a:p>
                      <a:pPr marL="457200" lvl="1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457200" lvl="1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Inclusion &amp; Diversity</a:t>
                      </a:r>
                    </a:p>
                    <a:p>
                      <a:pPr marL="757238" lvl="1" indent="-300038" algn="l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Combine the science of psychology &amp; lived experience to create impactful, lasting change for businesses and people</a:t>
                      </a:r>
                    </a:p>
                    <a:p>
                      <a:pPr marL="628650" lvl="1" indent="-171450" algn="l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4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457200" lvl="1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/>
                        </a:rPr>
                        <a:t>Rigorous design &amp; methodology</a:t>
                      </a:r>
                    </a:p>
                    <a:p>
                      <a:pPr marL="757238" lvl="1" indent="-300038" algn="l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Evidence-based learning &amp; growth journey which engages the business ‘ecosystem’</a:t>
                      </a:r>
                    </a:p>
                    <a:p>
                      <a:pPr marL="628650" lvl="1" indent="-171450" algn="l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4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457200" lvl="1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Cultural/Structural change</a:t>
                      </a:r>
                    </a:p>
                    <a:p>
                      <a:pPr marL="757238" lvl="1" indent="-300038" algn="l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Change and coaching solutions that stimulate authenticity and empower change agents at all levels</a:t>
                      </a:r>
                    </a:p>
                    <a:p>
                      <a:pPr marL="628650" lvl="1" indent="-171450" algn="l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457200" lvl="1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entury Gothic"/>
                        </a:rPr>
                        <a:t>Project management &amp; tailored communications</a:t>
                      </a:r>
                    </a:p>
                    <a:p>
                      <a:pPr marL="757238" lvl="1" indent="-300038" algn="l">
                        <a:lnSpc>
                          <a:spcPct val="114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Our Project Management Office drives excellence in participant experience &amp; business engagement</a:t>
                      </a:r>
                      <a:endParaRPr lang="en-GB" sz="14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4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us.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5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Dr.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Doyin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5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Atewologun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5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doyina@deltaalphapsi.com</a:t>
                      </a:r>
                      <a:r>
                        <a:rPr lang="en-GB" sz="15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| 07941 231 395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Delta Alpha Psi:</a:t>
                      </a:r>
                      <a:br>
                        <a:rPr lang="en-GB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500" b="0" u="none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www.deltaalphapsi.com</a:t>
                      </a:r>
                      <a:endParaRPr lang="en-GB" sz="1500" b="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info@deltaalphapsi.com</a:t>
                      </a:r>
                      <a:r>
                        <a:rPr lang="en-GB" sz="1500" b="0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0330 133 0587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0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5EF3-A2ED-6F42-8923-E61CD4DA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39F6-3364-FB44-B030-FC14D407C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n-US" dirty="0"/>
              <a:t>Bias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What it is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Rooted in heuristics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Everyday bias in our work lives</a:t>
            </a:r>
          </a:p>
          <a:p>
            <a:pPr>
              <a:lnSpc>
                <a:spcPct val="134000"/>
              </a:lnSpc>
            </a:pPr>
            <a:r>
              <a:rPr lang="en-US" dirty="0"/>
              <a:t>COVID-19 and bias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Perfect conditions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Impact on colleagues and staff</a:t>
            </a:r>
          </a:p>
          <a:p>
            <a:pPr>
              <a:lnSpc>
                <a:spcPct val="134000"/>
              </a:lnSpc>
            </a:pPr>
            <a:r>
              <a:rPr lang="en-US" dirty="0"/>
              <a:t>Beating bias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Bias as a habit</a:t>
            </a:r>
          </a:p>
          <a:p>
            <a:pPr lvl="1">
              <a:lnSpc>
                <a:spcPct val="134000"/>
              </a:lnSpc>
            </a:pPr>
            <a:r>
              <a:rPr lang="en-US" dirty="0"/>
              <a:t>Some immediate actions</a:t>
            </a:r>
          </a:p>
          <a:p>
            <a:pPr lvl="1">
              <a:lnSpc>
                <a:spcPct val="134000"/>
              </a:lnSpc>
            </a:pPr>
            <a:endParaRPr lang="en-US" dirty="0"/>
          </a:p>
          <a:p>
            <a:pPr lvl="1">
              <a:lnSpc>
                <a:spcPct val="134000"/>
              </a:lnSpc>
            </a:pPr>
            <a:endParaRPr lang="en-US" dirty="0"/>
          </a:p>
          <a:p>
            <a:pPr lvl="1">
              <a:lnSpc>
                <a:spcPct val="134000"/>
              </a:lnSpc>
            </a:pPr>
            <a:endParaRPr lang="en-US" dirty="0"/>
          </a:p>
          <a:p>
            <a:pPr lvl="1">
              <a:lnSpc>
                <a:spcPct val="134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C9DAE-9540-4446-B6E7-32ECEC00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906E0-75B2-B740-A583-819BC6CE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4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8B83-DF65-4BC3-9FFA-C091FACA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FE8D9-1CAB-47D0-9DE6-3834F71B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B315-84AF-4FB7-8904-8BB8C01F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7FD561-C0CA-4125-8767-EA51F52EF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540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solidFill>
                  <a:srgbClr val="FF6632"/>
                </a:solidFill>
              </a:rPr>
              <a:t>A father and his son were involved in a car accident in which the father died and the son was seriously injured.  The son was taken by ambulance to a nearby hospital and was immediately wheeled into an emergency operating room.  A surgeon was called. 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FF6632"/>
                </a:solidFill>
              </a:rPr>
              <a:t>Upon arrival, and seeing the patient, the attending surgeon exclaimed, ‘Oh my God, it’s my son!’</a:t>
            </a:r>
          </a:p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9F20B-BF79-42A8-A763-071DC73E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185" y="2801882"/>
            <a:ext cx="2425151" cy="32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0B27-A131-2640-9A4E-513E6BBE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is an error of judgement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015A1-89E8-E843-B1FB-5CAEB449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A510F-3754-614F-9A8F-8C10A542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237CB2-9D93-E94A-A858-50AF44EDFA50}"/>
              </a:ext>
            </a:extLst>
          </p:cNvPr>
          <p:cNvSpPr txBox="1">
            <a:spLocks/>
          </p:cNvSpPr>
          <p:nvPr/>
        </p:nvSpPr>
        <p:spPr>
          <a:xfrm>
            <a:off x="7058154" y="2027315"/>
            <a:ext cx="4052887" cy="371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10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B31166"/>
              </a:buClr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6632"/>
                </a:solidFill>
              </a:rPr>
              <a:t>“Bias is a limitation in objective thinking that is caused by the tendency for the human brain to perceive information through a filter of personal experiences and preferences”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C97701D-A327-DF4D-9C03-9338F87C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59" y="1618033"/>
            <a:ext cx="4565021" cy="45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0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D4A6-4AF5-C444-8CC7-C4EC24BC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comes from our overreliance on heuristics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F6A6A-20DB-914A-BBC3-71F0D928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28171-A495-174B-A6C0-EABC0CB3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0007C4-2F14-7F4C-B3B7-7603882A1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81056"/>
              </p:ext>
            </p:extLst>
          </p:nvPr>
        </p:nvGraphicFramePr>
        <p:xfrm>
          <a:off x="4448161" y="1400537"/>
          <a:ext cx="7410478" cy="479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4400A7-4F99-8341-A1B7-AEACB9C133C2}"/>
              </a:ext>
            </a:extLst>
          </p:cNvPr>
          <p:cNvSpPr txBox="1">
            <a:spLocks/>
          </p:cNvSpPr>
          <p:nvPr/>
        </p:nvSpPr>
        <p:spPr>
          <a:xfrm>
            <a:off x="229090" y="1938459"/>
            <a:ext cx="4052887" cy="37179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10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500"/>
              </a:spcBef>
              <a:buClr>
                <a:srgbClr val="B310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B31166"/>
              </a:buClr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6632"/>
                </a:solidFill>
              </a:rPr>
              <a:t>“Short-cuts or rules-of-thumb that help us to make decisions efficiently under uncertainty”</a:t>
            </a:r>
          </a:p>
        </p:txBody>
      </p:sp>
    </p:spTree>
    <p:extLst>
      <p:ext uri="{BB962C8B-B14F-4D97-AF65-F5344CB8AC3E}">
        <p14:creationId xmlns:p14="http://schemas.microsoft.com/office/powerpoint/2010/main" val="339952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FA6C-1DA6-8843-A712-5585BE66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bias in our work lives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74546-4371-5F4A-A2E8-EEC2609C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DB9D3-845D-CD40-9283-6F318F23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D48E2E-E5BD-8647-91F3-1801B333CB2C}"/>
              </a:ext>
            </a:extLst>
          </p:cNvPr>
          <p:cNvGrpSpPr/>
          <p:nvPr/>
        </p:nvGrpSpPr>
        <p:grpSpPr>
          <a:xfrm>
            <a:off x="3505046" y="1537262"/>
            <a:ext cx="4817623" cy="4442172"/>
            <a:chOff x="3601299" y="1473093"/>
            <a:chExt cx="4817623" cy="44421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F73BBBC-7177-854A-AEDA-58214BA0450F}"/>
                </a:ext>
              </a:extLst>
            </p:cNvPr>
            <p:cNvSpPr/>
            <p:nvPr/>
          </p:nvSpPr>
          <p:spPr>
            <a:xfrm>
              <a:off x="6215620" y="1473093"/>
              <a:ext cx="1432640" cy="1646712"/>
            </a:xfrm>
            <a:custGeom>
              <a:avLst/>
              <a:gdLst>
                <a:gd name="connsiteX0" fmla="*/ 0 w 1646712"/>
                <a:gd name="connsiteY0" fmla="*/ 716320 h 1432640"/>
                <a:gd name="connsiteX1" fmla="*/ 358160 w 1646712"/>
                <a:gd name="connsiteY1" fmla="*/ 0 h 1432640"/>
                <a:gd name="connsiteX2" fmla="*/ 1288552 w 1646712"/>
                <a:gd name="connsiteY2" fmla="*/ 0 h 1432640"/>
                <a:gd name="connsiteX3" fmla="*/ 1646712 w 1646712"/>
                <a:gd name="connsiteY3" fmla="*/ 716320 h 1432640"/>
                <a:gd name="connsiteX4" fmla="*/ 1288552 w 1646712"/>
                <a:gd name="connsiteY4" fmla="*/ 1432640 h 1432640"/>
                <a:gd name="connsiteX5" fmla="*/ 358160 w 1646712"/>
                <a:gd name="connsiteY5" fmla="*/ 1432640 h 1432640"/>
                <a:gd name="connsiteX6" fmla="*/ 0 w 1646712"/>
                <a:gd name="connsiteY6" fmla="*/ 716320 h 14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712" h="1432640">
                  <a:moveTo>
                    <a:pt x="823356" y="0"/>
                  </a:moveTo>
                  <a:lnTo>
                    <a:pt x="1646712" y="311599"/>
                  </a:lnTo>
                  <a:lnTo>
                    <a:pt x="1646712" y="1121041"/>
                  </a:lnTo>
                  <a:lnTo>
                    <a:pt x="823356" y="1432640"/>
                  </a:lnTo>
                  <a:lnTo>
                    <a:pt x="0" y="1121041"/>
                  </a:lnTo>
                  <a:lnTo>
                    <a:pt x="0" y="311599"/>
                  </a:lnTo>
                  <a:lnTo>
                    <a:pt x="823356" y="0"/>
                  </a:lnTo>
                  <a:close/>
                </a:path>
              </a:pathLst>
            </a:custGeom>
            <a:solidFill>
              <a:srgbClr val="FF66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13" tIns="317573" rIns="284213" bIns="3175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Century Gothic" panose="020B0502020202020204" pitchFamily="34" charset="0"/>
                </a:rPr>
                <a:t>Halo vs. horns effect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AC2151-8233-8340-8305-6E7464968F7A}"/>
                </a:ext>
              </a:extLst>
            </p:cNvPr>
            <p:cNvSpPr/>
            <p:nvPr/>
          </p:nvSpPr>
          <p:spPr>
            <a:xfrm>
              <a:off x="4668369" y="1473093"/>
              <a:ext cx="1432641" cy="1646712"/>
            </a:xfrm>
            <a:custGeom>
              <a:avLst/>
              <a:gdLst>
                <a:gd name="connsiteX0" fmla="*/ 0 w 1646712"/>
                <a:gd name="connsiteY0" fmla="*/ 716320 h 1432640"/>
                <a:gd name="connsiteX1" fmla="*/ 358160 w 1646712"/>
                <a:gd name="connsiteY1" fmla="*/ 0 h 1432640"/>
                <a:gd name="connsiteX2" fmla="*/ 1288552 w 1646712"/>
                <a:gd name="connsiteY2" fmla="*/ 0 h 1432640"/>
                <a:gd name="connsiteX3" fmla="*/ 1646712 w 1646712"/>
                <a:gd name="connsiteY3" fmla="*/ 716320 h 1432640"/>
                <a:gd name="connsiteX4" fmla="*/ 1288552 w 1646712"/>
                <a:gd name="connsiteY4" fmla="*/ 1432640 h 1432640"/>
                <a:gd name="connsiteX5" fmla="*/ 358160 w 1646712"/>
                <a:gd name="connsiteY5" fmla="*/ 1432640 h 1432640"/>
                <a:gd name="connsiteX6" fmla="*/ 0 w 1646712"/>
                <a:gd name="connsiteY6" fmla="*/ 716320 h 14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712" h="1432640">
                  <a:moveTo>
                    <a:pt x="823356" y="0"/>
                  </a:moveTo>
                  <a:lnTo>
                    <a:pt x="1646712" y="311599"/>
                  </a:lnTo>
                  <a:lnTo>
                    <a:pt x="1646712" y="1121041"/>
                  </a:lnTo>
                  <a:lnTo>
                    <a:pt x="823356" y="1432640"/>
                  </a:lnTo>
                  <a:lnTo>
                    <a:pt x="0" y="1121041"/>
                  </a:lnTo>
                  <a:lnTo>
                    <a:pt x="0" y="311599"/>
                  </a:lnTo>
                  <a:lnTo>
                    <a:pt x="823356" y="0"/>
                  </a:lnTo>
                  <a:close/>
                </a:path>
              </a:pathLst>
            </a:custGeom>
            <a:solidFill>
              <a:srgbClr val="5524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253" tIns="256613" rIns="223254" bIns="25661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Century Gothic" panose="020B0502020202020204" pitchFamily="34" charset="0"/>
                </a:rPr>
                <a:t>Counter-factual alternative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FF899F-71F6-704D-BE79-6ADFCC0F46A8}"/>
                </a:ext>
              </a:extLst>
            </p:cNvPr>
            <p:cNvSpPr/>
            <p:nvPr/>
          </p:nvSpPr>
          <p:spPr>
            <a:xfrm>
              <a:off x="5439031" y="2870823"/>
              <a:ext cx="1432640" cy="1646712"/>
            </a:xfrm>
            <a:custGeom>
              <a:avLst/>
              <a:gdLst>
                <a:gd name="connsiteX0" fmla="*/ 0 w 1646712"/>
                <a:gd name="connsiteY0" fmla="*/ 716320 h 1432640"/>
                <a:gd name="connsiteX1" fmla="*/ 358160 w 1646712"/>
                <a:gd name="connsiteY1" fmla="*/ 0 h 1432640"/>
                <a:gd name="connsiteX2" fmla="*/ 1288552 w 1646712"/>
                <a:gd name="connsiteY2" fmla="*/ 0 h 1432640"/>
                <a:gd name="connsiteX3" fmla="*/ 1646712 w 1646712"/>
                <a:gd name="connsiteY3" fmla="*/ 716320 h 1432640"/>
                <a:gd name="connsiteX4" fmla="*/ 1288552 w 1646712"/>
                <a:gd name="connsiteY4" fmla="*/ 1432640 h 1432640"/>
                <a:gd name="connsiteX5" fmla="*/ 358160 w 1646712"/>
                <a:gd name="connsiteY5" fmla="*/ 1432640 h 1432640"/>
                <a:gd name="connsiteX6" fmla="*/ 0 w 1646712"/>
                <a:gd name="connsiteY6" fmla="*/ 716320 h 14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712" h="1432640">
                  <a:moveTo>
                    <a:pt x="823356" y="0"/>
                  </a:moveTo>
                  <a:lnTo>
                    <a:pt x="1646712" y="311599"/>
                  </a:lnTo>
                  <a:lnTo>
                    <a:pt x="1646712" y="1121041"/>
                  </a:lnTo>
                  <a:lnTo>
                    <a:pt x="823356" y="1432640"/>
                  </a:lnTo>
                  <a:lnTo>
                    <a:pt x="0" y="1121041"/>
                  </a:lnTo>
                  <a:lnTo>
                    <a:pt x="0" y="311599"/>
                  </a:lnTo>
                  <a:lnTo>
                    <a:pt x="82335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13" tIns="317573" rIns="284213" bIns="3175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600" kern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2041A5-72EB-1E41-A52B-588C0FE07D92}"/>
                </a:ext>
              </a:extLst>
            </p:cNvPr>
            <p:cNvSpPr/>
            <p:nvPr/>
          </p:nvSpPr>
          <p:spPr>
            <a:xfrm>
              <a:off x="3601299" y="3200165"/>
              <a:ext cx="1778449" cy="9880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AF07792-57E2-024A-B7F1-2DF37B6240A8}"/>
                </a:ext>
              </a:extLst>
            </p:cNvPr>
            <p:cNvSpPr/>
            <p:nvPr/>
          </p:nvSpPr>
          <p:spPr>
            <a:xfrm>
              <a:off x="6986282" y="2870823"/>
              <a:ext cx="1432640" cy="1646712"/>
            </a:xfrm>
            <a:custGeom>
              <a:avLst/>
              <a:gdLst>
                <a:gd name="connsiteX0" fmla="*/ 0 w 1646712"/>
                <a:gd name="connsiteY0" fmla="*/ 716320 h 1432640"/>
                <a:gd name="connsiteX1" fmla="*/ 358160 w 1646712"/>
                <a:gd name="connsiteY1" fmla="*/ 0 h 1432640"/>
                <a:gd name="connsiteX2" fmla="*/ 1288552 w 1646712"/>
                <a:gd name="connsiteY2" fmla="*/ 0 h 1432640"/>
                <a:gd name="connsiteX3" fmla="*/ 1646712 w 1646712"/>
                <a:gd name="connsiteY3" fmla="*/ 716320 h 1432640"/>
                <a:gd name="connsiteX4" fmla="*/ 1288552 w 1646712"/>
                <a:gd name="connsiteY4" fmla="*/ 1432640 h 1432640"/>
                <a:gd name="connsiteX5" fmla="*/ 358160 w 1646712"/>
                <a:gd name="connsiteY5" fmla="*/ 1432640 h 1432640"/>
                <a:gd name="connsiteX6" fmla="*/ 0 w 1646712"/>
                <a:gd name="connsiteY6" fmla="*/ 716320 h 14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712" h="1432640">
                  <a:moveTo>
                    <a:pt x="823356" y="0"/>
                  </a:moveTo>
                  <a:lnTo>
                    <a:pt x="1646712" y="311599"/>
                  </a:lnTo>
                  <a:lnTo>
                    <a:pt x="1646712" y="1121041"/>
                  </a:lnTo>
                  <a:lnTo>
                    <a:pt x="823356" y="1432640"/>
                  </a:lnTo>
                  <a:lnTo>
                    <a:pt x="0" y="1121041"/>
                  </a:lnTo>
                  <a:lnTo>
                    <a:pt x="0" y="311599"/>
                  </a:lnTo>
                  <a:lnTo>
                    <a:pt x="823356" y="0"/>
                  </a:lnTo>
                  <a:close/>
                </a:path>
              </a:pathLst>
            </a:custGeom>
            <a:solidFill>
              <a:srgbClr val="5524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253" tIns="256613" rIns="223253" bIns="2566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Century Gothic" panose="020B0502020202020204" pitchFamily="34" charset="0"/>
                </a:rPr>
                <a:t>Self-serving bias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9562CE-FF68-174B-8FCE-06BDBDF7CB15}"/>
                </a:ext>
              </a:extLst>
            </p:cNvPr>
            <p:cNvSpPr/>
            <p:nvPr/>
          </p:nvSpPr>
          <p:spPr>
            <a:xfrm>
              <a:off x="6215620" y="4268553"/>
              <a:ext cx="1432640" cy="1646712"/>
            </a:xfrm>
            <a:custGeom>
              <a:avLst/>
              <a:gdLst>
                <a:gd name="connsiteX0" fmla="*/ 0 w 1646712"/>
                <a:gd name="connsiteY0" fmla="*/ 716320 h 1432640"/>
                <a:gd name="connsiteX1" fmla="*/ 358160 w 1646712"/>
                <a:gd name="connsiteY1" fmla="*/ 0 h 1432640"/>
                <a:gd name="connsiteX2" fmla="*/ 1288552 w 1646712"/>
                <a:gd name="connsiteY2" fmla="*/ 0 h 1432640"/>
                <a:gd name="connsiteX3" fmla="*/ 1646712 w 1646712"/>
                <a:gd name="connsiteY3" fmla="*/ 716320 h 1432640"/>
                <a:gd name="connsiteX4" fmla="*/ 1288552 w 1646712"/>
                <a:gd name="connsiteY4" fmla="*/ 1432640 h 1432640"/>
                <a:gd name="connsiteX5" fmla="*/ 358160 w 1646712"/>
                <a:gd name="connsiteY5" fmla="*/ 1432640 h 1432640"/>
                <a:gd name="connsiteX6" fmla="*/ 0 w 1646712"/>
                <a:gd name="connsiteY6" fmla="*/ 716320 h 14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712" h="1432640">
                  <a:moveTo>
                    <a:pt x="823356" y="0"/>
                  </a:moveTo>
                  <a:lnTo>
                    <a:pt x="1646712" y="311599"/>
                  </a:lnTo>
                  <a:lnTo>
                    <a:pt x="1646712" y="1121041"/>
                  </a:lnTo>
                  <a:lnTo>
                    <a:pt x="823356" y="1432640"/>
                  </a:lnTo>
                  <a:lnTo>
                    <a:pt x="0" y="1121041"/>
                  </a:lnTo>
                  <a:lnTo>
                    <a:pt x="0" y="311599"/>
                  </a:lnTo>
                  <a:lnTo>
                    <a:pt x="823356" y="0"/>
                  </a:lnTo>
                  <a:close/>
                </a:path>
              </a:pathLst>
            </a:custGeom>
            <a:solidFill>
              <a:srgbClr val="B31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13" tIns="317573" rIns="284213" bIns="31757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Century Gothic" panose="020B0502020202020204" pitchFamily="34" charset="0"/>
                </a:rPr>
                <a:t>Confirm-</a:t>
              </a:r>
              <a:r>
                <a:rPr lang="en-GB" sz="1400" kern="1200" dirty="0" err="1">
                  <a:latin typeface="Century Gothic" panose="020B0502020202020204" pitchFamily="34" charset="0"/>
                </a:rPr>
                <a:t>ation</a:t>
              </a:r>
              <a:r>
                <a:rPr lang="en-GB" sz="1400" kern="1200" dirty="0">
                  <a:latin typeface="Century Gothic" panose="020B0502020202020204" pitchFamily="34" charset="0"/>
                </a:rPr>
                <a:t> bias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738345C-1BBF-9D4B-BC26-8F05E689F164}"/>
                </a:ext>
              </a:extLst>
            </p:cNvPr>
            <p:cNvSpPr/>
            <p:nvPr/>
          </p:nvSpPr>
          <p:spPr>
            <a:xfrm>
              <a:off x="4668369" y="4268553"/>
              <a:ext cx="1432641" cy="1646712"/>
            </a:xfrm>
            <a:custGeom>
              <a:avLst/>
              <a:gdLst>
                <a:gd name="connsiteX0" fmla="*/ 0 w 1646712"/>
                <a:gd name="connsiteY0" fmla="*/ 716320 h 1432640"/>
                <a:gd name="connsiteX1" fmla="*/ 358160 w 1646712"/>
                <a:gd name="connsiteY1" fmla="*/ 0 h 1432640"/>
                <a:gd name="connsiteX2" fmla="*/ 1288552 w 1646712"/>
                <a:gd name="connsiteY2" fmla="*/ 0 h 1432640"/>
                <a:gd name="connsiteX3" fmla="*/ 1646712 w 1646712"/>
                <a:gd name="connsiteY3" fmla="*/ 716320 h 1432640"/>
                <a:gd name="connsiteX4" fmla="*/ 1288552 w 1646712"/>
                <a:gd name="connsiteY4" fmla="*/ 1432640 h 1432640"/>
                <a:gd name="connsiteX5" fmla="*/ 358160 w 1646712"/>
                <a:gd name="connsiteY5" fmla="*/ 1432640 h 1432640"/>
                <a:gd name="connsiteX6" fmla="*/ 0 w 1646712"/>
                <a:gd name="connsiteY6" fmla="*/ 716320 h 14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712" h="1432640">
                  <a:moveTo>
                    <a:pt x="823356" y="0"/>
                  </a:moveTo>
                  <a:lnTo>
                    <a:pt x="1646712" y="311599"/>
                  </a:lnTo>
                  <a:lnTo>
                    <a:pt x="1646712" y="1121041"/>
                  </a:lnTo>
                  <a:lnTo>
                    <a:pt x="823356" y="1432640"/>
                  </a:lnTo>
                  <a:lnTo>
                    <a:pt x="0" y="1121041"/>
                  </a:lnTo>
                  <a:lnTo>
                    <a:pt x="0" y="311599"/>
                  </a:lnTo>
                  <a:lnTo>
                    <a:pt x="823356" y="0"/>
                  </a:lnTo>
                  <a:close/>
                </a:path>
              </a:pathLst>
            </a:custGeom>
            <a:solidFill>
              <a:srgbClr val="FF663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253" tIns="256613" rIns="223254" bIns="2566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Century Gothic" panose="020B0502020202020204" pitchFamily="34" charset="0"/>
                </a:rPr>
                <a:t>False consensus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DCB8854-D0AB-5C46-A01A-9F76D1C3B461}"/>
                </a:ext>
              </a:extLst>
            </p:cNvPr>
            <p:cNvSpPr/>
            <p:nvPr/>
          </p:nvSpPr>
          <p:spPr>
            <a:xfrm>
              <a:off x="3894743" y="2877560"/>
              <a:ext cx="1432641" cy="1646712"/>
            </a:xfrm>
            <a:custGeom>
              <a:avLst/>
              <a:gdLst>
                <a:gd name="connsiteX0" fmla="*/ 0 w 1646712"/>
                <a:gd name="connsiteY0" fmla="*/ 716320 h 1432640"/>
                <a:gd name="connsiteX1" fmla="*/ 358160 w 1646712"/>
                <a:gd name="connsiteY1" fmla="*/ 0 h 1432640"/>
                <a:gd name="connsiteX2" fmla="*/ 1288552 w 1646712"/>
                <a:gd name="connsiteY2" fmla="*/ 0 h 1432640"/>
                <a:gd name="connsiteX3" fmla="*/ 1646712 w 1646712"/>
                <a:gd name="connsiteY3" fmla="*/ 716320 h 1432640"/>
                <a:gd name="connsiteX4" fmla="*/ 1288552 w 1646712"/>
                <a:gd name="connsiteY4" fmla="*/ 1432640 h 1432640"/>
                <a:gd name="connsiteX5" fmla="*/ 358160 w 1646712"/>
                <a:gd name="connsiteY5" fmla="*/ 1432640 h 1432640"/>
                <a:gd name="connsiteX6" fmla="*/ 0 w 1646712"/>
                <a:gd name="connsiteY6" fmla="*/ 716320 h 143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712" h="1432640">
                  <a:moveTo>
                    <a:pt x="823356" y="0"/>
                  </a:moveTo>
                  <a:lnTo>
                    <a:pt x="1646712" y="311599"/>
                  </a:lnTo>
                  <a:lnTo>
                    <a:pt x="1646712" y="1121041"/>
                  </a:lnTo>
                  <a:lnTo>
                    <a:pt x="823356" y="1432640"/>
                  </a:lnTo>
                  <a:lnTo>
                    <a:pt x="0" y="1121041"/>
                  </a:lnTo>
                  <a:lnTo>
                    <a:pt x="0" y="311599"/>
                  </a:lnTo>
                  <a:lnTo>
                    <a:pt x="823356" y="0"/>
                  </a:lnTo>
                  <a:close/>
                </a:path>
              </a:pathLst>
            </a:custGeom>
            <a:solidFill>
              <a:srgbClr val="B31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3253" tIns="256613" rIns="223254" bIns="256613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Century Gothic" panose="020B0502020202020204" pitchFamily="34" charset="0"/>
                </a:rPr>
                <a:t>Affinity bias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54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3E5D-27F2-D344-86F0-A8645C80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COVID-19: the perfect conditions for bias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2A799-EFE0-A34B-A268-4A3383AC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AB9EC-98E8-8842-9EBB-4B6F4624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967248-79AC-FE4E-9A5E-780835AC4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613710"/>
              </p:ext>
            </p:extLst>
          </p:nvPr>
        </p:nvGraphicFramePr>
        <p:xfrm>
          <a:off x="838200" y="681955"/>
          <a:ext cx="10515600" cy="617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Thought bubble">
            <a:extLst>
              <a:ext uri="{FF2B5EF4-FFF2-40B4-BE49-F238E27FC236}">
                <a16:creationId xmlns:a16="http://schemas.microsoft.com/office/drawing/2014/main" id="{20AA021E-4E35-884B-B50B-4B8230FDF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0695" y="2265947"/>
            <a:ext cx="914400" cy="914400"/>
          </a:xfrm>
          <a:prstGeom prst="rect">
            <a:avLst/>
          </a:prstGeom>
        </p:spPr>
      </p:pic>
      <p:pic>
        <p:nvPicPr>
          <p:cNvPr id="13" name="Graphic 12" descr="Run">
            <a:extLst>
              <a:ext uri="{FF2B5EF4-FFF2-40B4-BE49-F238E27FC236}">
                <a16:creationId xmlns:a16="http://schemas.microsoft.com/office/drawing/2014/main" id="{95BE65E4-D0AA-B146-96B2-CC0F7630DB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284" y="4255169"/>
            <a:ext cx="914400" cy="914400"/>
          </a:xfrm>
          <a:prstGeom prst="rect">
            <a:avLst/>
          </a:prstGeom>
        </p:spPr>
      </p:pic>
      <p:pic>
        <p:nvPicPr>
          <p:cNvPr id="15" name="Graphic 14" descr="Brain">
            <a:extLst>
              <a:ext uri="{FF2B5EF4-FFF2-40B4-BE49-F238E27FC236}">
                <a16:creationId xmlns:a16="http://schemas.microsoft.com/office/drawing/2014/main" id="{54FEBA8C-3748-CD44-860C-CC4D7056E2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12569" y="4259012"/>
            <a:ext cx="914400" cy="914400"/>
          </a:xfrm>
          <a:prstGeom prst="rect">
            <a:avLst/>
          </a:prstGeom>
        </p:spPr>
      </p:pic>
      <p:pic>
        <p:nvPicPr>
          <p:cNvPr id="17" name="Graphic 16" descr="Open book">
            <a:extLst>
              <a:ext uri="{FF2B5EF4-FFF2-40B4-BE49-F238E27FC236}">
                <a16:creationId xmlns:a16="http://schemas.microsoft.com/office/drawing/2014/main" id="{E90E12C6-5CD5-E148-9EF4-910A64BFC0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8410" y="22659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86B9-0E2A-AD4F-8F7C-A9461BEF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impact on colleagues and staff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9F115-213F-174B-B0C7-8F42FD76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9B4B1-E43D-444C-AFDF-BDFEF5C6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0DF3E-3E08-664D-AD45-A9D24EA9F7AA}"/>
              </a:ext>
            </a:extLst>
          </p:cNvPr>
          <p:cNvSpPr txBox="1"/>
          <p:nvPr/>
        </p:nvSpPr>
        <p:spPr>
          <a:xfrm>
            <a:off x="838200" y="1690690"/>
            <a:ext cx="11081085" cy="399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Our biases are most likely to affect those perceived as “different” to ourselves. This is because:</a:t>
            </a:r>
          </a:p>
          <a:p>
            <a:pPr marL="285750" indent="-285750">
              <a:lnSpc>
                <a:spcPct val="114000"/>
              </a:lnSpc>
              <a:buClr>
                <a:srgbClr val="B3106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We subconsciously </a:t>
            </a:r>
            <a:r>
              <a:rPr lang="en-US" sz="1600" b="1" dirty="0">
                <a:solidFill>
                  <a:srgbClr val="FF6632"/>
                </a:solidFill>
                <a:latin typeface="Century Gothic" panose="020B0502020202020204" pitchFamily="34" charset="0"/>
              </a:rPr>
              <a:t>perceive difference as unfamiliar and uncertain</a:t>
            </a:r>
          </a:p>
          <a:p>
            <a:pPr marL="742950" lvl="1" indent="-285750">
              <a:lnSpc>
                <a:spcPct val="114000"/>
              </a:lnSpc>
              <a:buClr>
                <a:srgbClr val="B3106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Rely on heuristics (which lead to biases) to fill in gaps in our knowledge or understanding</a:t>
            </a:r>
          </a:p>
          <a:p>
            <a:pPr marL="285750" indent="-285750">
              <a:lnSpc>
                <a:spcPct val="114000"/>
              </a:lnSpc>
              <a:buClr>
                <a:srgbClr val="B3106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We subconsciously </a:t>
            </a:r>
            <a:r>
              <a:rPr lang="en-US" sz="1600" b="1" dirty="0">
                <a:solidFill>
                  <a:srgbClr val="FF6632"/>
                </a:solidFill>
                <a:latin typeface="Century Gothic" panose="020B0502020202020204" pitchFamily="34" charset="0"/>
              </a:rPr>
              <a:t>perceive similarity as familiar and certain</a:t>
            </a:r>
          </a:p>
          <a:p>
            <a:pPr marL="742950" lvl="1" indent="-285750">
              <a:lnSpc>
                <a:spcPct val="114000"/>
              </a:lnSpc>
              <a:buClr>
                <a:srgbClr val="B3106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Heuristics have less impact because we remember things about ourselves and similar others</a:t>
            </a:r>
          </a:p>
          <a:p>
            <a:pPr>
              <a:lnSpc>
                <a:spcPct val="114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This means that </a:t>
            </a:r>
            <a:r>
              <a:rPr lang="en-US" sz="1600" b="1" dirty="0">
                <a:solidFill>
                  <a:srgbClr val="FF6632"/>
                </a:solidFill>
                <a:latin typeface="Century Gothic" panose="020B0502020202020204" pitchFamily="34" charset="0"/>
              </a:rPr>
              <a:t>underrepresented colleagues and staff are most likely to be the targets of biased decisions and actions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latin typeface="Century Gothic" panose="020B0502020202020204" pitchFamily="34" charset="0"/>
              </a:rPr>
              <a:t>Bias can affect the psychological and physical resources needed most in a time of crisis, including:</a:t>
            </a:r>
          </a:p>
          <a:p>
            <a:pPr marL="285750" indent="-285750">
              <a:lnSpc>
                <a:spcPct val="114000"/>
              </a:lnSpc>
              <a:buClr>
                <a:srgbClr val="B3106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Access to information</a:t>
            </a:r>
          </a:p>
          <a:p>
            <a:pPr marL="285750" indent="-285750">
              <a:lnSpc>
                <a:spcPct val="114000"/>
              </a:lnSpc>
              <a:buClr>
                <a:srgbClr val="B3106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Sense of belonging</a:t>
            </a:r>
          </a:p>
          <a:p>
            <a:pPr marL="285750" indent="-285750">
              <a:lnSpc>
                <a:spcPct val="114000"/>
              </a:lnSpc>
              <a:buClr>
                <a:srgbClr val="B3106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Perceptions of procedural and distributive justice/ fairness</a:t>
            </a:r>
          </a:p>
          <a:p>
            <a:pPr>
              <a:lnSpc>
                <a:spcPct val="114000"/>
              </a:lnSpc>
            </a:pP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1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4F4B-8BB6-0244-9BB1-6AE6A69F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bias as a habit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37D73-BB81-A447-A6C6-8CBA564D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Delta Alpha Psi 2020</a:t>
            </a:r>
          </a:p>
          <a:p>
            <a:r>
              <a:rPr lang="en-US"/>
              <a:t>Enabling leadership through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C8687-2459-EA4F-84FC-CBFB48F0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8FA6-F10F-C54D-B831-27EDAC16DF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D11CD-3037-774C-B011-FFFBD83E1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8" y="136523"/>
            <a:ext cx="6856745" cy="6542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A259CA-1A51-DD43-B23C-E4C1891C6DFC}"/>
              </a:ext>
            </a:extLst>
          </p:cNvPr>
          <p:cNvSpPr txBox="1"/>
          <p:nvPr/>
        </p:nvSpPr>
        <p:spPr>
          <a:xfrm>
            <a:off x="838828" y="1919294"/>
            <a:ext cx="4114800" cy="353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rgbClr val="FF6632"/>
                </a:solidFill>
                <a:latin typeface="Century Gothic" panose="020B0502020202020204" pitchFamily="34" charset="0"/>
              </a:rPr>
              <a:t>In the longer term: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endParaRPr lang="en-US" dirty="0">
              <a:solidFill>
                <a:srgbClr val="FF6632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dirty="0">
                <a:solidFill>
                  <a:srgbClr val="FF6632"/>
                </a:solidFill>
                <a:latin typeface="Century Gothic" panose="020B0502020202020204" pitchFamily="34" charset="0"/>
              </a:rPr>
              <a:t>Become aware of the biases you are most susceptible to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dirty="0">
                <a:solidFill>
                  <a:srgbClr val="FF6632"/>
                </a:solidFill>
                <a:latin typeface="Century Gothic" panose="020B0502020202020204" pitchFamily="34" charset="0"/>
              </a:rPr>
              <a:t>Decide whether you want to tackle them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dirty="0">
                <a:solidFill>
                  <a:srgbClr val="FF6632"/>
                </a:solidFill>
                <a:latin typeface="Century Gothic" panose="020B0502020202020204" pitchFamily="34" charset="0"/>
              </a:rPr>
              <a:t>Identify and apply methods for reducing/ removing them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en-US" dirty="0">
                <a:solidFill>
                  <a:srgbClr val="FF6632"/>
                </a:solidFill>
                <a:latin typeface="Century Gothic" panose="020B0502020202020204" pitchFamily="34" charset="0"/>
              </a:rPr>
              <a:t>Keep practicing those methods until you have formed a new habit</a:t>
            </a:r>
          </a:p>
        </p:txBody>
      </p:sp>
    </p:spTree>
    <p:extLst>
      <p:ext uri="{BB962C8B-B14F-4D97-AF65-F5344CB8AC3E}">
        <p14:creationId xmlns:p14="http://schemas.microsoft.com/office/powerpoint/2010/main" val="324113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Delta_template_new" id="{0DB59121-4A83-0A46-86E4-BE015FDA3121}" vid="{9136341C-E4E1-2342-8F96-3ECCED7CC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6A901C0515E40B4E0DAFC45F6E9F1" ma:contentTypeVersion="13" ma:contentTypeDescription="Create a new document." ma:contentTypeScope="" ma:versionID="3961e543246097b78b05b1fe01524450">
  <xsd:schema xmlns:xsd="http://www.w3.org/2001/XMLSchema" xmlns:xs="http://www.w3.org/2001/XMLSchema" xmlns:p="http://schemas.microsoft.com/office/2006/metadata/properties" xmlns:ns2="46d6e5f1-7e6e-4cba-a032-65a58aedb888" targetNamespace="http://schemas.microsoft.com/office/2006/metadata/properties" ma:root="true" ma:fieldsID="401892d9059b0c5a266a6ec6cf657e28" ns2:_="">
    <xsd:import namespace="46d6e5f1-7e6e-4cba-a032-65a58aedb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Flyer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6e5f1-7e6e-4cba-a032-65a58aedb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Flyer" ma:index="9" nillable="true" ma:displayName="Type of Doc" ma:internalName="Flyer" ma:readOnly="false">
      <xsd:simpleType>
        <xsd:restriction base="dms:Text">
          <xsd:maxLength value="255"/>
        </xsd:restriction>
      </xsd:simpleType>
    </xsd:element>
    <xsd:element name="MediaServiceLocation" ma:index="10" nillable="true" ma:displayName="Location" ma:internalName="MediaServiceLocatio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lyer xmlns="46d6e5f1-7e6e-4cba-a032-65a58aedb888" xsi:nil="true"/>
  </documentManagement>
</p:properties>
</file>

<file path=customXml/itemProps1.xml><?xml version="1.0" encoding="utf-8"?>
<ds:datastoreItem xmlns:ds="http://schemas.openxmlformats.org/officeDocument/2006/customXml" ds:itemID="{114F5F02-CF4B-4D60-A610-7821D452D18A}"/>
</file>

<file path=customXml/itemProps2.xml><?xml version="1.0" encoding="utf-8"?>
<ds:datastoreItem xmlns:ds="http://schemas.openxmlformats.org/officeDocument/2006/customXml" ds:itemID="{D64060CE-D125-46CE-AD73-F3CB854E9AED}"/>
</file>

<file path=customXml/itemProps3.xml><?xml version="1.0" encoding="utf-8"?>
<ds:datastoreItem xmlns:ds="http://schemas.openxmlformats.org/officeDocument/2006/customXml" ds:itemID="{3091BA88-3640-4407-BDD8-21C3222D848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1430</TotalTime>
  <Words>763</Words>
  <Application>Microsoft Office PowerPoint</Application>
  <PresentationFormat>Widescreen</PresentationFormat>
  <Paragraphs>124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The perfect conditions for unconscious bias? How COVID-19 could lead to less inclusive practices</vt:lpstr>
      <vt:lpstr>Overview</vt:lpstr>
      <vt:lpstr>Remember this?</vt:lpstr>
      <vt:lpstr>Bias is an error of judgement</vt:lpstr>
      <vt:lpstr>Bias comes from our overreliance on heuristics</vt:lpstr>
      <vt:lpstr>Everyday bias in our work lives</vt:lpstr>
      <vt:lpstr>COVID-19: the perfect conditions for bias</vt:lpstr>
      <vt:lpstr>The potential impact on colleagues and staff</vt:lpstr>
      <vt:lpstr>Think of bias as a habit</vt:lpstr>
      <vt:lpstr>Things that you can start doing 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F.A.Tresh</dc:creator>
  <cp:lastModifiedBy>Doyin</cp:lastModifiedBy>
  <cp:revision>28</cp:revision>
  <dcterms:created xsi:type="dcterms:W3CDTF">2020-04-06T09:08:17Z</dcterms:created>
  <dcterms:modified xsi:type="dcterms:W3CDTF">2020-05-17T13:14:39Z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0x010100AAE6A901C0515E40B4E0DAFC45F6E9F1</vt:lpwstr>
  </property>
  <property fmtid="{D5CDD505-2E9C-101B-9397-08002B2CF9AE}" pid="3" name="Order">
    <vt:r8>16911500</vt:r8>
  </property>
</Properties>
</file>