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59" r:id="rId5"/>
    <p:sldId id="257" r:id="rId6"/>
    <p:sldId id="264" r:id="rId7"/>
    <p:sldId id="261" r:id="rId8"/>
    <p:sldId id="262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A4CC4-A217-4C8A-8B39-887F228ADB90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D5A6E-2059-4D59-A252-AA35A87AC2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5155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A4CC4-A217-4C8A-8B39-887F228ADB90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D5A6E-2059-4D59-A252-AA35A87AC2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4929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A4CC4-A217-4C8A-8B39-887F228ADB90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D5A6E-2059-4D59-A252-AA35A87AC2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8776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A4CC4-A217-4C8A-8B39-887F228ADB90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D5A6E-2059-4D59-A252-AA35A87AC2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7812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A4CC4-A217-4C8A-8B39-887F228ADB90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D5A6E-2059-4D59-A252-AA35A87AC2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7122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A4CC4-A217-4C8A-8B39-887F228ADB90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D5A6E-2059-4D59-A252-AA35A87AC2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781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A4CC4-A217-4C8A-8B39-887F228ADB90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D5A6E-2059-4D59-A252-AA35A87AC2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0480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A4CC4-A217-4C8A-8B39-887F228ADB90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D5A6E-2059-4D59-A252-AA35A87AC2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5664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A4CC4-A217-4C8A-8B39-887F228ADB90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D5A6E-2059-4D59-A252-AA35A87AC2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3688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A4CC4-A217-4C8A-8B39-887F228ADB90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D5A6E-2059-4D59-A252-AA35A87AC2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245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A4CC4-A217-4C8A-8B39-887F228ADB90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D5A6E-2059-4D59-A252-AA35A87AC2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682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A4CC4-A217-4C8A-8B39-887F228ADB90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CD5A6E-2059-4D59-A252-AA35A87AC2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8262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dt@davethornton.or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5" Type="http://schemas.openxmlformats.org/officeDocument/2006/relationships/hyperlink" Target="mailto:enquiries@fmlm.ac.uk" TargetMode="External"/><Relationship Id="rId4" Type="http://schemas.openxmlformats.org/officeDocument/2006/relationships/hyperlink" Target="http://www.davethornton.org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Coronavirus (COVID-19) BASW updates | BAS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 descr="Coronavirus and Cavernoma - Cavernoma Alliance U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4" descr="Coronavirus and Cavernoma - Cavernoma Alliance U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7985258" y="1583068"/>
            <a:ext cx="29626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Coaching</a:t>
            </a:r>
          </a:p>
          <a:p>
            <a:pPr algn="ctr"/>
            <a:r>
              <a:rPr lang="en-GB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 </a:t>
            </a:r>
            <a:endParaRPr lang="en-GB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63330" y="3760102"/>
            <a:ext cx="40541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Learnings from a lockdown coach</a:t>
            </a:r>
            <a:endParaRPr lang="en-GB" sz="20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37544" y="2408260"/>
            <a:ext cx="508736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8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</a:t>
            </a:r>
            <a:r>
              <a:rPr lang="en-GB" sz="88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GB" sz="88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r>
              <a:rPr lang="en-GB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0375" y="6119336"/>
            <a:ext cx="331506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</a:rPr>
              <a:t>Dave Thornton</a:t>
            </a:r>
          </a:p>
          <a:p>
            <a:pPr algn="ctr"/>
            <a:r>
              <a:rPr lang="en-GB" dirty="0">
                <a:solidFill>
                  <a:srgbClr val="FF0000"/>
                </a:solidFill>
              </a:rPr>
              <a:t>‘stand Apart Not alone’</a:t>
            </a:r>
          </a:p>
        </p:txBody>
      </p:sp>
    </p:spTree>
    <p:extLst>
      <p:ext uri="{BB962C8B-B14F-4D97-AF65-F5344CB8AC3E}">
        <p14:creationId xmlns:p14="http://schemas.microsoft.com/office/powerpoint/2010/main" val="260271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Marketing and Design Management Blog for CJAM Grou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628" y="5488642"/>
            <a:ext cx="3994372" cy="1369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922395" y="301563"/>
            <a:ext cx="3584702" cy="1115758"/>
          </a:xfrm>
        </p:spPr>
        <p:txBody>
          <a:bodyPr/>
          <a:lstStyle/>
          <a:p>
            <a:r>
              <a:rPr lang="en-GB" b="1" dirty="0" smtClean="0">
                <a:solidFill>
                  <a:schemeClr val="accent6">
                    <a:lumMod val="50000"/>
                  </a:schemeClr>
                </a:solidFill>
              </a:rPr>
              <a:t>Thank You </a:t>
            </a:r>
            <a:endParaRPr lang="en-GB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83794" y="1014159"/>
            <a:ext cx="10515600" cy="1884489"/>
          </a:xfrm>
        </p:spPr>
        <p:txBody>
          <a:bodyPr>
            <a:noAutofit/>
          </a:bodyPr>
          <a:lstStyle/>
          <a:p>
            <a:pPr algn="ctr"/>
            <a:r>
              <a:rPr lang="en-GB" sz="4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</a:p>
          <a:p>
            <a:pPr algn="ctr"/>
            <a:r>
              <a:rPr lang="en-GB" sz="4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Context</a:t>
            </a:r>
          </a:p>
          <a:p>
            <a:pPr algn="ctr"/>
            <a:r>
              <a:rPr lang="en-GB" sz="4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 Model</a:t>
            </a:r>
          </a:p>
          <a:p>
            <a:pPr algn="ctr"/>
            <a:r>
              <a:rPr lang="en-GB" sz="4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Coaching Themes </a:t>
            </a:r>
          </a:p>
          <a:p>
            <a:pPr algn="ctr"/>
            <a:r>
              <a:rPr lang="en-GB" sz="4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Some of My </a:t>
            </a:r>
            <a:r>
              <a:rPr lang="en-GB" sz="4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</a:t>
            </a:r>
            <a:r>
              <a:rPr lang="en-GB" sz="4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ersonal </a:t>
            </a:r>
            <a:r>
              <a:rPr lang="en-GB" sz="4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L</a:t>
            </a:r>
            <a:r>
              <a:rPr lang="en-GB" sz="4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earning </a:t>
            </a:r>
            <a:endParaRPr lang="en-GB" sz="40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74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Marketing and Design Management Blog for CJAM Grou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628" y="5488642"/>
            <a:ext cx="3994372" cy="1369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43400" y="594360"/>
            <a:ext cx="4617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 </a:t>
            </a:r>
            <a:endParaRPr lang="en-GB" sz="2000" dirty="0"/>
          </a:p>
        </p:txBody>
      </p:sp>
      <p:sp>
        <p:nvSpPr>
          <p:cNvPr id="4" name="Rectangle 3"/>
          <p:cNvSpPr/>
          <p:nvPr/>
        </p:nvSpPr>
        <p:spPr>
          <a:xfrm>
            <a:off x="2148840" y="1545336"/>
            <a:ext cx="7616952" cy="34107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5303520" y="1673352"/>
            <a:ext cx="1197864" cy="384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Leadership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18176" y="4486656"/>
            <a:ext cx="14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Development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2148840" y="3058668"/>
            <a:ext cx="1197864" cy="384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Corporate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8567928" y="3058668"/>
            <a:ext cx="1197864" cy="384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Personal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3584448" y="3250692"/>
            <a:ext cx="4695476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endCxn id="7" idx="0"/>
          </p:cNvCxnSpPr>
          <p:nvPr/>
        </p:nvCxnSpPr>
        <p:spPr>
          <a:xfrm>
            <a:off x="5955792" y="2057400"/>
            <a:ext cx="4572" cy="2429256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own Arrow 15"/>
          <p:cNvSpPr/>
          <p:nvPr/>
        </p:nvSpPr>
        <p:spPr>
          <a:xfrm>
            <a:off x="3934206" y="2402840"/>
            <a:ext cx="1432560" cy="1876552"/>
          </a:xfrm>
          <a:prstGeom prst="downArrow">
            <a:avLst/>
          </a:prstGeom>
          <a:solidFill>
            <a:schemeClr val="accent6">
              <a:lumMod val="20000"/>
              <a:lumOff val="80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Down Arrow 16"/>
          <p:cNvSpPr/>
          <p:nvPr/>
        </p:nvSpPr>
        <p:spPr>
          <a:xfrm>
            <a:off x="6437376" y="2416967"/>
            <a:ext cx="1432560" cy="1876552"/>
          </a:xfrm>
          <a:prstGeom prst="downArrow">
            <a:avLst/>
          </a:prstGeom>
          <a:solidFill>
            <a:schemeClr val="accent6">
              <a:lumMod val="20000"/>
              <a:lumOff val="80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1499616" y="209640"/>
            <a:ext cx="6492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?</a:t>
            </a:r>
            <a:endParaRPr lang="en-GB" sz="9600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03704" y="742486"/>
            <a:ext cx="8467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accent6">
                    <a:lumMod val="75000"/>
                  </a:schemeClr>
                </a:solidFill>
              </a:rPr>
              <a:t>Could an exec Coach really help at a time like this?</a:t>
            </a:r>
            <a:endParaRPr lang="en-GB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39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/>
      <p:bldP spid="8" grpId="0"/>
      <p:bldP spid="9" grpId="0"/>
      <p:bldP spid="16" grpId="0" animBg="1"/>
      <p:bldP spid="17" grpId="0" animBg="1"/>
      <p:bldP spid="3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Marketing and Design Management Blog for CJAM Grou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628" y="5488642"/>
            <a:ext cx="3994372" cy="1369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Brand guidelines | Faculty of Medical Leadership and Managem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731" y="228600"/>
            <a:ext cx="6579566" cy="3209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969216" y="3244334"/>
            <a:ext cx="76228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5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‘Safe Space </a:t>
            </a:r>
            <a:r>
              <a:rPr lang="en-GB" sz="5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Conversations’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6003" y="4090121"/>
            <a:ext cx="640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 smtClean="0">
                <a:solidFill>
                  <a:schemeClr val="accent6">
                    <a:lumMod val="50000"/>
                  </a:schemeClr>
                </a:solidFill>
              </a:rPr>
              <a:t>P</a:t>
            </a:r>
            <a:endParaRPr lang="en-GB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53365" y="4090120"/>
            <a:ext cx="640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 smtClean="0">
                <a:solidFill>
                  <a:schemeClr val="accent6">
                    <a:lumMod val="50000"/>
                  </a:schemeClr>
                </a:solidFill>
              </a:rPr>
              <a:t>P</a:t>
            </a:r>
            <a:endParaRPr lang="en-GB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02670" y="4090120"/>
            <a:ext cx="640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>
                <a:solidFill>
                  <a:schemeClr val="accent6">
                    <a:lumMod val="50000"/>
                  </a:schemeClr>
                </a:solidFill>
              </a:rPr>
              <a:t>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76043" y="4535764"/>
            <a:ext cx="1542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roactive</a:t>
            </a:r>
            <a:endParaRPr lang="en-GB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45404" y="4535764"/>
            <a:ext cx="1726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rotective</a:t>
            </a:r>
            <a:endParaRPr lang="en-GB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81980" y="4535764"/>
            <a:ext cx="1836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eflective</a:t>
            </a:r>
            <a:endParaRPr lang="en-GB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249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8" grpId="0"/>
      <p:bldP spid="4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rketing and Design Management Blog for CJAM Grou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628" y="5488642"/>
            <a:ext cx="3994372" cy="1369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66591" y="659707"/>
            <a:ext cx="10680192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GB" sz="4400" b="1" u="sng" dirty="0" smtClean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</a:t>
            </a:r>
            <a:r>
              <a:rPr lang="en-GB" b="1" u="sng" dirty="0" smtClean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roactive</a:t>
            </a:r>
            <a:endParaRPr lang="en-GB" dirty="0" smtClean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 smtClean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ymbol" panose="05050102010706020507" pitchFamily="18" charset="2"/>
              </a:rPr>
              <a:t>Providing practical early and sustained support through conversations</a:t>
            </a:r>
            <a:endParaRPr lang="en-GB" dirty="0" smtClean="0">
              <a:solidFill>
                <a:schemeClr val="accent6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Symbol" panose="05050102010706020507" pitchFamily="18" charset="2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 smtClean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ymbol" panose="05050102010706020507" pitchFamily="18" charset="2"/>
              </a:rPr>
              <a:t>Openly discuss immediate challenges and concerns </a:t>
            </a:r>
            <a:endParaRPr lang="en-GB" dirty="0" smtClean="0">
              <a:solidFill>
                <a:schemeClr val="accent6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Symbol" panose="05050102010706020507" pitchFamily="18" charset="2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 smtClean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ymbol" panose="05050102010706020507" pitchFamily="18" charset="2"/>
              </a:rPr>
              <a:t>Share and compare practical plans and strategies</a:t>
            </a:r>
            <a:endParaRPr lang="en-GB" dirty="0" smtClean="0">
              <a:solidFill>
                <a:schemeClr val="accent6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Symbol" panose="05050102010706020507" pitchFamily="18" charset="2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 smtClean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ymbol" panose="05050102010706020507" pitchFamily="18" charset="2"/>
              </a:rPr>
              <a:t>Explore and test proposed new ways of working and emerging practice</a:t>
            </a:r>
            <a:endParaRPr lang="en-GB" dirty="0" smtClean="0">
              <a:solidFill>
                <a:schemeClr val="accent6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en-GB" sz="4400" b="1" u="sng" dirty="0" smtClean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</a:t>
            </a:r>
            <a:r>
              <a:rPr lang="en-GB" b="1" u="sng" dirty="0" smtClean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rotective</a:t>
            </a:r>
            <a:endParaRPr lang="en-GB" dirty="0" smtClean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 smtClean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ymbol" panose="05050102010706020507" pitchFamily="18" charset="2"/>
              </a:rPr>
              <a:t>Provide a cathartic confidential space to download</a:t>
            </a:r>
            <a:endParaRPr lang="en-GB" dirty="0" smtClean="0">
              <a:solidFill>
                <a:schemeClr val="accent6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Symbol" panose="05050102010706020507" pitchFamily="18" charset="2"/>
            </a:endParaRPr>
          </a:p>
          <a:p>
            <a:pPr marL="342900" indent="-342900" algn="just">
              <a:buFont typeface="Symbol" panose="05050102010706020507" pitchFamily="18" charset="2"/>
              <a:buChar char=""/>
            </a:pPr>
            <a:r>
              <a:rPr lang="en-GB" dirty="0" smtClean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ymbol" panose="05050102010706020507" pitchFamily="18" charset="2"/>
              </a:rPr>
              <a:t>Provide psychological support and encourage mental wellbeing</a:t>
            </a:r>
          </a:p>
          <a:p>
            <a:pPr marL="342900" indent="-342900" algn="just">
              <a:buFont typeface="Symbol" panose="05050102010706020507" pitchFamily="18" charset="2"/>
              <a:buChar char=""/>
            </a:pPr>
            <a:r>
              <a:rPr lang="en-GB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Symbol" panose="05050102010706020507" pitchFamily="18" charset="2"/>
              </a:rPr>
              <a:t>Protect peoples values and morals</a:t>
            </a:r>
          </a:p>
          <a:p>
            <a:pPr marL="342900" indent="-342900" algn="just">
              <a:buFont typeface="Symbol" panose="05050102010706020507" pitchFamily="18" charset="2"/>
              <a:buChar char=""/>
            </a:pPr>
            <a:r>
              <a:rPr lang="en-GB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Symbol" panose="05050102010706020507" pitchFamily="18" charset="2"/>
              </a:rPr>
              <a:t>Protect the values of the NHS constitution and any declared organisational values</a:t>
            </a:r>
            <a:endParaRPr lang="en-GB" dirty="0" smtClean="0">
              <a:solidFill>
                <a:schemeClr val="accent6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en-GB" sz="4400" b="1" u="sng" dirty="0" smtClean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</a:t>
            </a:r>
            <a:r>
              <a:rPr lang="en-GB" b="1" u="sng" dirty="0" smtClean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eflective</a:t>
            </a:r>
            <a:endParaRPr lang="en-GB" dirty="0" smtClean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 smtClean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ymbol" panose="05050102010706020507" pitchFamily="18" charset="2"/>
              </a:rPr>
              <a:t>Allow time to reflect on their own leadership behaviours</a:t>
            </a:r>
            <a:endParaRPr lang="en-GB" dirty="0" smtClean="0">
              <a:solidFill>
                <a:schemeClr val="accent6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Symbol" panose="05050102010706020507" pitchFamily="18" charset="2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 smtClean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ymbol" panose="05050102010706020507" pitchFamily="18" charset="2"/>
              </a:rPr>
              <a:t>Examine and question organisational behaviours under pressure</a:t>
            </a:r>
            <a:endParaRPr lang="en-GB" dirty="0" smtClean="0">
              <a:solidFill>
                <a:schemeClr val="accent6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Symbol" panose="05050102010706020507" pitchFamily="18" charset="2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Symbol" panose="05050102010706020507" pitchFamily="18" charset="2"/>
              </a:rPr>
              <a:t>C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ymbol" panose="05050102010706020507" pitchFamily="18" charset="2"/>
              </a:rPr>
              <a:t>apture unique insights into leading in complexity - sense-making 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Symbol" panose="05050102010706020507" pitchFamily="18" charset="2"/>
              </a:rPr>
              <a:t>Identify and store learning for the future </a:t>
            </a:r>
            <a:endParaRPr lang="en-GB" dirty="0">
              <a:solidFill>
                <a:schemeClr val="accent6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Symbol" panose="05050102010706020507" pitchFamily="18" charset="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32938" y="336542"/>
            <a:ext cx="51474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 smtClean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‘Safe Space Conversations’</a:t>
            </a:r>
            <a:endParaRPr lang="en-GB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39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arketing and Design Management Blog for CJAM Grou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628" y="5488642"/>
            <a:ext cx="3994372" cy="1369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07008" y="2468880"/>
            <a:ext cx="107807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 smtClean="0">
                <a:solidFill>
                  <a:schemeClr val="accent6">
                    <a:lumMod val="75000"/>
                  </a:schemeClr>
                </a:solidFill>
              </a:rPr>
              <a:t>Themes from a </a:t>
            </a:r>
            <a:r>
              <a:rPr lang="en-GB" sz="6600" i="1" dirty="0" smtClean="0">
                <a:solidFill>
                  <a:schemeClr val="accent6">
                    <a:lumMod val="75000"/>
                  </a:schemeClr>
                </a:solidFill>
              </a:rPr>
              <a:t>‘safe space’</a:t>
            </a:r>
            <a:endParaRPr lang="en-GB" sz="6600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633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448" y="0"/>
            <a:ext cx="10515600" cy="1325563"/>
          </a:xfrm>
        </p:spPr>
        <p:txBody>
          <a:bodyPr/>
          <a:lstStyle/>
          <a:p>
            <a:r>
              <a:rPr lang="en-GB" dirty="0" smtClean="0">
                <a:solidFill>
                  <a:schemeClr val="accent6">
                    <a:lumMod val="50000"/>
                  </a:schemeClr>
                </a:solidFill>
              </a:rPr>
              <a:t>Some things I noticed </a:t>
            </a:r>
            <a:endParaRPr lang="en-GB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2447" y="1148632"/>
            <a:ext cx="7819215" cy="5261312"/>
          </a:xfrm>
        </p:spPr>
        <p:txBody>
          <a:bodyPr>
            <a:normAutofit lnSpcReduction="10000"/>
          </a:bodyPr>
          <a:lstStyle/>
          <a:p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I had to question my own motives</a:t>
            </a:r>
          </a:p>
          <a:p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People are ready when people are ready </a:t>
            </a:r>
          </a:p>
          <a:p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Don’t make assumptions</a:t>
            </a:r>
          </a:p>
          <a:p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Language and leadership – the words I use in coaching matter</a:t>
            </a:r>
          </a:p>
          <a:p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I was much more ready to share</a:t>
            </a:r>
          </a:p>
          <a:p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The polarities of clarity and blinkers</a:t>
            </a:r>
          </a:p>
          <a:p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Anxieties 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pop up in all guises </a:t>
            </a:r>
            <a:endParaRPr lang="en-GB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My personal enquiry boundaries expanded  </a:t>
            </a:r>
          </a:p>
          <a:p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The timing of a 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g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ood critical reflective question needs a development rapport – use the parking lot </a:t>
            </a: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3064" y="884472"/>
            <a:ext cx="2696385" cy="3695939"/>
          </a:xfrm>
        </p:spPr>
      </p:pic>
      <p:pic>
        <p:nvPicPr>
          <p:cNvPr id="5" name="Picture 2" descr="Marketing and Design Management Blog for CJAM Grou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628" y="5488642"/>
            <a:ext cx="3994372" cy="1369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2487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Marketing and Design Management Blog for CJAM Grou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628" y="5488642"/>
            <a:ext cx="3994372" cy="1369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922395" y="301563"/>
            <a:ext cx="3584702" cy="1115758"/>
          </a:xfrm>
        </p:spPr>
        <p:txBody>
          <a:bodyPr/>
          <a:lstStyle/>
          <a:p>
            <a:r>
              <a:rPr lang="en-GB" b="1" dirty="0" smtClean="0">
                <a:solidFill>
                  <a:schemeClr val="accent6">
                    <a:lumMod val="50000"/>
                  </a:schemeClr>
                </a:solidFill>
              </a:rPr>
              <a:t>Thank You </a:t>
            </a:r>
            <a:endParaRPr lang="en-GB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575818" y="2477199"/>
            <a:ext cx="10515600" cy="1884489"/>
          </a:xfrm>
        </p:spPr>
        <p:txBody>
          <a:bodyPr>
            <a:noAutofit/>
          </a:bodyPr>
          <a:lstStyle/>
          <a:p>
            <a:pPr algn="ctr"/>
            <a:r>
              <a:rPr lang="en-GB" sz="9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Questions</a:t>
            </a:r>
            <a:endParaRPr lang="en-GB" sz="96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7490" y="5128132"/>
            <a:ext cx="38864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accent6">
                    <a:lumMod val="50000"/>
                  </a:schemeClr>
                </a:solidFill>
              </a:rPr>
              <a:t>Dave Thornton</a:t>
            </a:r>
          </a:p>
          <a:p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‘stand Apart Not alone’</a:t>
            </a:r>
          </a:p>
          <a:p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07899953407</a:t>
            </a:r>
          </a:p>
          <a:p>
            <a:r>
              <a:rPr lang="en-GB" dirty="0" smtClean="0">
                <a:hlinkClick r:id="rId3"/>
              </a:rPr>
              <a:t>dt@davethornton.org</a:t>
            </a:r>
            <a:endParaRPr lang="en-GB" dirty="0" smtClean="0"/>
          </a:p>
          <a:p>
            <a:r>
              <a:rPr lang="en-GB" dirty="0" smtClean="0">
                <a:hlinkClick r:id="rId4"/>
              </a:rPr>
              <a:t>www.davethornton.org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3547872" y="5128132"/>
            <a:ext cx="6714871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GB" sz="2400" b="1" dirty="0">
                <a:solidFill>
                  <a:schemeClr val="accent6">
                    <a:lumMod val="50000"/>
                  </a:schemeClr>
                </a:solidFill>
              </a:rPr>
              <a:t>Faculty of Medical Leadership and Management</a:t>
            </a:r>
          </a:p>
          <a:p>
            <a:pPr fontAlgn="base"/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+44 (0) 208 051 2060</a:t>
            </a:r>
          </a:p>
          <a:p>
            <a:pPr fontAlgn="base"/>
            <a:r>
              <a:rPr lang="en-GB" dirty="0" smtClean="0">
                <a:solidFill>
                  <a:srgbClr val="009F93"/>
                </a:solidFill>
                <a:latin typeface="Lato"/>
                <a:hlinkClick r:id="rId5"/>
              </a:rPr>
              <a:t>enquiries@fmlm.ac.uk</a:t>
            </a:r>
            <a:r>
              <a:rPr lang="en-GB" dirty="0">
                <a:solidFill>
                  <a:srgbClr val="4D4F53"/>
                </a:solidFill>
                <a:latin typeface="Lato"/>
              </a:rPr>
              <a:t/>
            </a:r>
            <a:br>
              <a:rPr lang="en-GB" dirty="0">
                <a:solidFill>
                  <a:srgbClr val="4D4F53"/>
                </a:solidFill>
                <a:latin typeface="Lato"/>
              </a:rPr>
            </a:br>
            <a:endParaRPr lang="en-GB" dirty="0">
              <a:solidFill>
                <a:srgbClr val="4D4F53"/>
              </a:solidFill>
              <a:latin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428321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35864" y="0"/>
            <a:ext cx="10515600" cy="1325563"/>
          </a:xfrm>
        </p:spPr>
        <p:txBody>
          <a:bodyPr>
            <a:normAutofit/>
          </a:bodyPr>
          <a:lstStyle/>
          <a:p>
            <a:r>
              <a:rPr lang="en-GB" sz="2800" dirty="0" smtClean="0">
                <a:solidFill>
                  <a:schemeClr val="accent6">
                    <a:lumMod val="50000"/>
                  </a:schemeClr>
                </a:solidFill>
              </a:rPr>
              <a:t>Some reading</a:t>
            </a:r>
            <a:endParaRPr lang="en-GB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54736" y="969264"/>
            <a:ext cx="5772912" cy="6419087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• Coaching Stories: Flowing and Falling of Being a Coach - Karen Dean &amp; Sam Humphrey </a:t>
            </a:r>
            <a:endParaRPr lang="en-GB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• 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The Wisdom of Insecurity - Alan W Watts  </a:t>
            </a:r>
            <a:endParaRPr lang="en-GB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• 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With the End in Mind – Kathryn </a:t>
            </a:r>
            <a:r>
              <a:rPr lang="en-GB" dirty="0" err="1">
                <a:solidFill>
                  <a:schemeClr val="accent6">
                    <a:lumMod val="75000"/>
                  </a:schemeClr>
                </a:solidFill>
              </a:rPr>
              <a:t>Mannix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 • </a:t>
            </a:r>
          </a:p>
          <a:p>
            <a:pPr marL="0" indent="0">
              <a:buNone/>
            </a:pP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• 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The Body Remembers – Babette Rothschild (particularly Chapter 5) </a:t>
            </a:r>
            <a:endParaRPr lang="en-GB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• Trauma 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and Recovery – Judith Herman </a:t>
            </a:r>
            <a:endParaRPr lang="en-GB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• 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The Listening Space: A New Path to Personal Discovery – Tamsin Hartley </a:t>
            </a:r>
            <a:endParaRPr lang="en-GB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• 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Pause for Breath: Bringing the practices of mindfulness and dialogue to leadership conversations – Amanda Ridings </a:t>
            </a:r>
            <a:endParaRPr lang="en-GB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• 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The Emotional Life of Your Brain: How Its Unique Patterns Affect the Way You Think, Feel, and Live--And How You Can Change Them – Richard J. Davidson, Ph.D. &amp; Sharon Begley </a:t>
            </a:r>
            <a:endParaRPr lang="en-GB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• 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A Coach’s Guide to the Drama Triangle – Julia </a:t>
            </a:r>
            <a:r>
              <a:rPr lang="en-GB" dirty="0" err="1">
                <a:solidFill>
                  <a:schemeClr val="accent6">
                    <a:lumMod val="75000"/>
                  </a:schemeClr>
                </a:solidFill>
              </a:rPr>
              <a:t>Menaul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• 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Thanks for the Feedback: The Science and Art of Receiving Feedback – Douglas Stone &amp; Sheila </a:t>
            </a:r>
            <a:r>
              <a:rPr lang="en-GB" dirty="0" err="1">
                <a:solidFill>
                  <a:schemeClr val="accent6">
                    <a:lumMod val="75000"/>
                  </a:schemeClr>
                </a:solidFill>
              </a:rPr>
              <a:t>Heen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n-GB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• 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Playing Big: A Practical Guide for Brilliant Women like you – Tara Mohr </a:t>
            </a:r>
            <a:endParaRPr lang="en-GB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• 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Dare to Lead: Brave Work. Tough Conversations. Whole Hearts. – </a:t>
            </a:r>
            <a:r>
              <a:rPr lang="en-GB" dirty="0" err="1">
                <a:solidFill>
                  <a:schemeClr val="accent6">
                    <a:lumMod val="75000"/>
                  </a:schemeClr>
                </a:solidFill>
              </a:rPr>
              <a:t>Brené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 Brown</a:t>
            </a:r>
          </a:p>
        </p:txBody>
      </p:sp>
      <p:pic>
        <p:nvPicPr>
          <p:cNvPr id="1030" name="Picture 6" descr="Book Drawing Images at PaintingValley.com | Explore collection of ...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4720" y="2222450"/>
            <a:ext cx="3666744" cy="1605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2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E6A901C0515E40B4E0DAFC45F6E9F1" ma:contentTypeVersion="13" ma:contentTypeDescription="Create a new document." ma:contentTypeScope="" ma:versionID="3961e543246097b78b05b1fe01524450">
  <xsd:schema xmlns:xsd="http://www.w3.org/2001/XMLSchema" xmlns:xs="http://www.w3.org/2001/XMLSchema" xmlns:p="http://schemas.microsoft.com/office/2006/metadata/properties" xmlns:ns2="46d6e5f1-7e6e-4cba-a032-65a58aedb888" targetNamespace="http://schemas.microsoft.com/office/2006/metadata/properties" ma:root="true" ma:fieldsID="401892d9059b0c5a266a6ec6cf657e28" ns2:_="">
    <xsd:import namespace="46d6e5f1-7e6e-4cba-a032-65a58aedb88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Flyer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d6e5f1-7e6e-4cba-a032-65a58aedb88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5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6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8" nillable="true" ma:displayName="Tags" ma:internalName="MediaServiceAutoTags" ma:readOnly="true">
      <xsd:simpleType>
        <xsd:restriction base="dms:Text"/>
      </xsd:simpleType>
    </xsd:element>
    <xsd:element name="Flyer" ma:index="9" nillable="true" ma:displayName="Type of Doc" ma:internalName="Flyer" ma:readOnly="false">
      <xsd:simpleType>
        <xsd:restriction base="dms:Text">
          <xsd:maxLength value="255"/>
        </xsd:restriction>
      </xsd:simpleType>
    </xsd:element>
    <xsd:element name="MediaServiceLocation" ma:index="10" nillable="true" ma:displayName="Location" ma:internalName="MediaServiceLocation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6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lyer xmlns="46d6e5f1-7e6e-4cba-a032-65a58aedb888" xsi:nil="true"/>
  </documentManagement>
</p:properties>
</file>

<file path=customXml/itemProps1.xml><?xml version="1.0" encoding="utf-8"?>
<ds:datastoreItem xmlns:ds="http://schemas.openxmlformats.org/officeDocument/2006/customXml" ds:itemID="{17EE1F1C-30EE-4BCF-B514-F82F29E21AEC}"/>
</file>

<file path=customXml/itemProps2.xml><?xml version="1.0" encoding="utf-8"?>
<ds:datastoreItem xmlns:ds="http://schemas.openxmlformats.org/officeDocument/2006/customXml" ds:itemID="{785423C1-E1AE-4C9C-9E6D-1B7F1127CBDC}"/>
</file>

<file path=customXml/itemProps3.xml><?xml version="1.0" encoding="utf-8"?>
<ds:datastoreItem xmlns:ds="http://schemas.openxmlformats.org/officeDocument/2006/customXml" ds:itemID="{5FA7E87B-14DC-471E-872E-EF92F57199E3}"/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461</Words>
  <Application>Microsoft Office PowerPoint</Application>
  <PresentationFormat>Widescreen</PresentationFormat>
  <Paragraphs>76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Lato</vt:lpstr>
      <vt:lpstr>Symbol</vt:lpstr>
      <vt:lpstr>Times New Roman</vt:lpstr>
      <vt:lpstr>Office Theme</vt:lpstr>
      <vt:lpstr>PowerPoint Presentation</vt:lpstr>
      <vt:lpstr>Thank You </vt:lpstr>
      <vt:lpstr>PowerPoint Presentation</vt:lpstr>
      <vt:lpstr>PowerPoint Presentation</vt:lpstr>
      <vt:lpstr>PowerPoint Presentation</vt:lpstr>
      <vt:lpstr>PowerPoint Presentation</vt:lpstr>
      <vt:lpstr>Some things I noticed </vt:lpstr>
      <vt:lpstr>Thank You </vt:lpstr>
      <vt:lpstr>Some reading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22</cp:revision>
  <dcterms:created xsi:type="dcterms:W3CDTF">2020-05-11T17:18:43Z</dcterms:created>
  <dcterms:modified xsi:type="dcterms:W3CDTF">2020-05-12T10:28:08Z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0x010100AAE6A901C0515E40B4E0DAFC45F6E9F1</vt:lpwstr>
  </property>
</Properties>
</file>