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263" r:id="rId5"/>
    <p:sldId id="268" r:id="rId6"/>
    <p:sldId id="269" r:id="rId7"/>
    <p:sldId id="270" r:id="rId8"/>
    <p:sldId id="271" r:id="rId9"/>
    <p:sldId id="272" r:id="rId10"/>
    <p:sldId id="278" r:id="rId11"/>
    <p:sldId id="275" r:id="rId12"/>
    <p:sldId id="276" r:id="rId13"/>
    <p:sldId id="273"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son Jennings" initials="AJ" lastIdx="3" clrIdx="0">
    <p:extLst>
      <p:ext uri="{19B8F6BF-5375-455C-9EA6-DF929625EA0E}">
        <p15:presenceInfo xmlns:p15="http://schemas.microsoft.com/office/powerpoint/2012/main" userId="S::alison.jennings@improvement.nhs.uk::27bb8b6c-d686-4c79-a64f-4c55dde76220" providerId="AD"/>
      </p:ext>
    </p:extLst>
  </p:cmAuthor>
  <p:cmAuthor id="2" name="Ellie Ward" initials="EW" lastIdx="1" clrIdx="1">
    <p:extLst>
      <p:ext uri="{19B8F6BF-5375-455C-9EA6-DF929625EA0E}">
        <p15:presenceInfo xmlns:p15="http://schemas.microsoft.com/office/powerpoint/2012/main" userId="S::Ellie.Ward@improvement.nhs.uk::e7d0da9f-d1be-40e3-a5cf-b80af50a2a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1380" y="4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14/07/2020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14/07/2020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463726"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1190" y="1343804"/>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457200" y="548640"/>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87CD7B7-6C81-4C6C-8A81-4459D0B5DB35}"/>
              </a:ext>
            </a:extLst>
          </p:cNvPr>
          <p:cNvSpPr txBox="1">
            <a:spLocks/>
          </p:cNvSpPr>
          <p:nvPr/>
        </p:nvSpPr>
        <p:spPr>
          <a:xfrm>
            <a:off x="463726" y="2202216"/>
            <a:ext cx="8312180" cy="3204476"/>
          </a:xfrm>
          <a:prstGeom prst="rect">
            <a:avLst/>
          </a:prstGeom>
        </p:spPr>
        <p:txBody>
          <a:bodyPr>
            <a:noAutofit/>
          </a:bodyPr>
          <a:lstStyle>
            <a:lvl1pPr algn="l" defTabSz="914400" rtl="0" eaLnBrk="1" latinLnBrk="0" hangingPunct="1">
              <a:lnSpc>
                <a:spcPct val="90000"/>
              </a:lnSpc>
              <a:spcBef>
                <a:spcPct val="0"/>
              </a:spcBef>
              <a:buNone/>
              <a:defRPr sz="3600" kern="1200" baseline="0">
                <a:solidFill>
                  <a:srgbClr val="005EB8"/>
                </a:solidFill>
                <a:latin typeface="Arial" panose="020B0604020202020204" pitchFamily="34" charset="0"/>
                <a:ea typeface="+mj-ea"/>
                <a:cs typeface="Arial" panose="020B0604020202020204" pitchFamily="34" charset="0"/>
              </a:defRPr>
            </a:lvl1pPr>
          </a:lstStyle>
          <a:p>
            <a:r>
              <a:rPr lang="en-GB" sz="4200" dirty="0"/>
              <a:t>Health and Wellbeing Stocktake</a:t>
            </a:r>
            <a:br>
              <a:rPr lang="en-GB" sz="4200" dirty="0"/>
            </a:br>
            <a:r>
              <a:rPr lang="en-GB" sz="4200" dirty="0"/>
              <a:t>summary of qualitative narrative</a:t>
            </a:r>
            <a:br>
              <a:rPr lang="en-GB" sz="4400" dirty="0"/>
            </a:br>
            <a:endParaRPr lang="en-GB" sz="4400" dirty="0"/>
          </a:p>
        </p:txBody>
      </p:sp>
      <p:sp>
        <p:nvSpPr>
          <p:cNvPr id="8" name="Subtitle 2">
            <a:extLst>
              <a:ext uri="{FF2B5EF4-FFF2-40B4-BE49-F238E27FC236}">
                <a16:creationId xmlns:a16="http://schemas.microsoft.com/office/drawing/2014/main" id="{7A9EF0EB-E09C-4730-8FF0-92A75228FDB2}"/>
              </a:ext>
            </a:extLst>
          </p:cNvPr>
          <p:cNvSpPr txBox="1">
            <a:spLocks/>
          </p:cNvSpPr>
          <p:nvPr/>
        </p:nvSpPr>
        <p:spPr>
          <a:xfrm>
            <a:off x="524686" y="3624077"/>
            <a:ext cx="5143500" cy="517157"/>
          </a:xfrm>
          <a:prstGeom prst="rect">
            <a:avLst/>
          </a:prstGeom>
        </p:spPr>
        <p:txBody>
          <a:bodyPr vert="horz" lIns="68580" tIns="34290" rIns="68580" bIns="3429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800" b="0" i="0" kern="1200" baseline="0">
                <a:solidFill>
                  <a:srgbClr val="005EB8"/>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b="1" dirty="0">
                <a:solidFill>
                  <a:schemeClr val="tx1">
                    <a:lumMod val="65000"/>
                    <a:lumOff val="35000"/>
                  </a:schemeClr>
                </a:solidFill>
                <a:latin typeface="Arial" panose="020B0604020202020204" pitchFamily="34" charset="0"/>
                <a:cs typeface="Arial" panose="020B0604020202020204" pitchFamily="34" charset="0"/>
              </a:rPr>
              <a:t>Region: South East</a:t>
            </a:r>
          </a:p>
        </p:txBody>
      </p:sp>
      <p:sp>
        <p:nvSpPr>
          <p:cNvPr id="9" name="Subtitle 2">
            <a:extLst>
              <a:ext uri="{FF2B5EF4-FFF2-40B4-BE49-F238E27FC236}">
                <a16:creationId xmlns:a16="http://schemas.microsoft.com/office/drawing/2014/main" id="{3B6CD811-B35E-40AB-B679-5DE2331D3E9E}"/>
              </a:ext>
            </a:extLst>
          </p:cNvPr>
          <p:cNvSpPr txBox="1">
            <a:spLocks/>
          </p:cNvSpPr>
          <p:nvPr/>
        </p:nvSpPr>
        <p:spPr>
          <a:xfrm>
            <a:off x="1164766" y="4406462"/>
            <a:ext cx="6858000" cy="47324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GB" dirty="0"/>
              <a:t>June 2020</a:t>
            </a:r>
          </a:p>
        </p:txBody>
      </p:sp>
      <p:sp>
        <p:nvSpPr>
          <p:cNvPr id="15" name="Rectangle 5">
            <a:extLst>
              <a:ext uri="{FF2B5EF4-FFF2-40B4-BE49-F238E27FC236}">
                <a16:creationId xmlns:a16="http://schemas.microsoft.com/office/drawing/2014/main" id="{FE9E9646-4436-4B8B-A2D9-98689D4F2E8C}"/>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9" name="strapline_blue">
            <a:extLst>
              <a:ext uri="{FF2B5EF4-FFF2-40B4-BE49-F238E27FC236}">
                <a16:creationId xmlns:a16="http://schemas.microsoft.com/office/drawing/2014/main" id="{8F622562-6D18-407B-87CA-8936EA9FC8D5}"/>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0" y="6202480"/>
            <a:ext cx="9144000" cy="472440"/>
          </a:xfrm>
          <a:prstGeom prst="rect">
            <a:avLst/>
          </a:prstGeom>
          <a:noFill/>
          <a:ln>
            <a:noFill/>
          </a:ln>
        </p:spPr>
      </p:pic>
      <p:sp>
        <p:nvSpPr>
          <p:cNvPr id="23" name="Subtitle 2">
            <a:extLst>
              <a:ext uri="{FF2B5EF4-FFF2-40B4-BE49-F238E27FC236}">
                <a16:creationId xmlns:a16="http://schemas.microsoft.com/office/drawing/2014/main" id="{195E7B68-5958-4477-8732-415B1CB0EBB4}"/>
              </a:ext>
            </a:extLst>
          </p:cNvPr>
          <p:cNvSpPr txBox="1">
            <a:spLocks/>
          </p:cNvSpPr>
          <p:nvPr/>
        </p:nvSpPr>
        <p:spPr>
          <a:xfrm>
            <a:off x="1164766" y="5908542"/>
            <a:ext cx="6858000" cy="309378"/>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b="1" dirty="0"/>
              <a:t>NHS England and NHS Improvement</a:t>
            </a:r>
            <a:endParaRPr lang="en-GB" sz="2000" dirty="0"/>
          </a:p>
        </p:txBody>
      </p:sp>
    </p:spTree>
    <p:extLst>
      <p:ext uri="{BB962C8B-B14F-4D97-AF65-F5344CB8AC3E}">
        <p14:creationId xmlns:p14="http://schemas.microsoft.com/office/powerpoint/2010/main" val="314411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8109C3-07D2-4975-B88F-3D976727F595}"/>
              </a:ext>
            </a:extLst>
          </p:cNvPr>
          <p:cNvSpPr>
            <a:spLocks noGrp="1"/>
          </p:cNvSpPr>
          <p:nvPr>
            <p:ph type="title"/>
          </p:nvPr>
        </p:nvSpPr>
        <p:spPr/>
        <p:txBody>
          <a:bodyPr/>
          <a:lstStyle/>
          <a:p>
            <a:r>
              <a:rPr lang="en-GB"/>
              <a:t>Homeworking</a:t>
            </a:r>
          </a:p>
        </p:txBody>
      </p:sp>
      <p:sp>
        <p:nvSpPr>
          <p:cNvPr id="4" name="Footer Placeholder 3">
            <a:extLst>
              <a:ext uri="{FF2B5EF4-FFF2-40B4-BE49-F238E27FC236}">
                <a16:creationId xmlns:a16="http://schemas.microsoft.com/office/drawing/2014/main" id="{8F483BBC-945F-4423-A672-943A66BA0A82}"/>
              </a:ext>
            </a:extLst>
          </p:cNvPr>
          <p:cNvSpPr>
            <a:spLocks noGrp="1"/>
          </p:cNvSpPr>
          <p:nvPr>
            <p:ph type="ftr" sz="quarter" idx="3"/>
          </p:nvPr>
        </p:nvSpPr>
        <p:spPr/>
        <p:txBody>
          <a:bodyPr/>
          <a:lstStyle/>
          <a:p>
            <a:r>
              <a:rPr lang="en-US"/>
              <a:t>HWB </a:t>
            </a:r>
            <a:r>
              <a:rPr lang="en-US" err="1"/>
              <a:t>Stocktake</a:t>
            </a:r>
            <a:r>
              <a:rPr lang="en-US"/>
              <a:t> June 2020- SOUTH EAST</a:t>
            </a:r>
          </a:p>
        </p:txBody>
      </p:sp>
      <p:sp>
        <p:nvSpPr>
          <p:cNvPr id="10" name="Content Placeholder 1">
            <a:extLst>
              <a:ext uri="{FF2B5EF4-FFF2-40B4-BE49-F238E27FC236}">
                <a16:creationId xmlns:a16="http://schemas.microsoft.com/office/drawing/2014/main" id="{56AF9089-6288-4B15-AAE8-03BC66E9F66C}"/>
              </a:ext>
            </a:extLst>
          </p:cNvPr>
          <p:cNvSpPr>
            <a:spLocks noGrp="1"/>
          </p:cNvSpPr>
          <p:nvPr>
            <p:ph sz="quarter" idx="10"/>
          </p:nvPr>
        </p:nvSpPr>
        <p:spPr>
          <a:xfrm>
            <a:off x="491138" y="1463594"/>
            <a:ext cx="7737674" cy="4570057"/>
          </a:xfrm>
        </p:spPr>
        <p:txBody>
          <a:bodyPr anchor="t"/>
          <a:lstStyle/>
          <a:p>
            <a:pPr marL="0" indent="0">
              <a:buNone/>
            </a:pPr>
            <a:r>
              <a:rPr lang="en-GB" b="1" u="sng" dirty="0">
                <a:latin typeface="Arial"/>
                <a:cs typeface="Arial"/>
              </a:rPr>
              <a:t>General themes and commentary</a:t>
            </a:r>
          </a:p>
          <a:p>
            <a:r>
              <a:rPr lang="en-GB" b="1" dirty="0">
                <a:latin typeface="Arial"/>
                <a:cs typeface="Arial"/>
              </a:rPr>
              <a:t>100% of trusts have staff who are continuing to work from home (the numbers of staff WFH varies organisationally)</a:t>
            </a:r>
            <a:endParaRPr lang="en-GB" b="1" dirty="0"/>
          </a:p>
          <a:p>
            <a:r>
              <a:rPr lang="en-GB" b="1" dirty="0">
                <a:latin typeface="Arial"/>
                <a:cs typeface="Arial"/>
              </a:rPr>
              <a:t>61% of the trusts have risk assessments and hygiene requirements that are in progress, but only 35% of trusts have completed this process.</a:t>
            </a:r>
            <a:endParaRPr lang="en-GB" b="1" dirty="0"/>
          </a:p>
          <a:p>
            <a:r>
              <a:rPr lang="en-GB" b="1" dirty="0">
                <a:latin typeface="Arial"/>
                <a:cs typeface="Arial"/>
              </a:rPr>
              <a:t>A working from home toolkit is in place in 64% of trusts and in development for 32% of the trusts.</a:t>
            </a:r>
            <a:endParaRPr lang="en-GB" b="1" dirty="0"/>
          </a:p>
          <a:p>
            <a:r>
              <a:rPr lang="en-GB" b="1" dirty="0">
                <a:latin typeface="Arial"/>
                <a:cs typeface="Arial"/>
              </a:rPr>
              <a:t>Homework workstation- how to 'risk assess' guide is in place for 83% of trusts.</a:t>
            </a:r>
            <a:endParaRPr lang="en-GB" b="1" dirty="0"/>
          </a:p>
          <a:p>
            <a:endParaRPr lang="en-GB" b="1" dirty="0"/>
          </a:p>
          <a:p>
            <a:pPr marL="0" indent="0">
              <a:buNone/>
            </a:pPr>
            <a:r>
              <a:rPr lang="en-GB" b="1" u="sng" dirty="0">
                <a:latin typeface="Arial"/>
                <a:cs typeface="Arial"/>
              </a:rPr>
              <a:t>Other</a:t>
            </a:r>
          </a:p>
          <a:p>
            <a:pPr>
              <a:spcBef>
                <a:spcPts val="0"/>
              </a:spcBef>
              <a:buNone/>
            </a:pPr>
            <a:r>
              <a:rPr lang="en-GB" dirty="0">
                <a:latin typeface="Arial"/>
                <a:cs typeface="Arial"/>
              </a:rPr>
              <a:t>Organisations are looking at how to induct people to come back to the workplace as it is</a:t>
            </a:r>
          </a:p>
          <a:p>
            <a:pPr>
              <a:spcBef>
                <a:spcPts val="0"/>
              </a:spcBef>
              <a:buNone/>
            </a:pPr>
            <a:r>
              <a:rPr lang="en-GB" dirty="0">
                <a:latin typeface="Arial"/>
                <a:cs typeface="Arial"/>
              </a:rPr>
              <a:t>very different to the one they left in March 2020.</a:t>
            </a:r>
            <a:endParaRPr lang="en-GB" dirty="0"/>
          </a:p>
          <a:p>
            <a:pPr>
              <a:spcBef>
                <a:spcPts val="0"/>
              </a:spcBef>
              <a:buNone/>
            </a:pPr>
            <a:endParaRPr lang="en-GB" dirty="0"/>
          </a:p>
          <a:p>
            <a:pPr>
              <a:spcBef>
                <a:spcPts val="0"/>
              </a:spcBef>
              <a:buNone/>
            </a:pPr>
            <a:r>
              <a:rPr lang="en-GB" dirty="0">
                <a:latin typeface="Arial"/>
                <a:cs typeface="Arial"/>
              </a:rPr>
              <a:t>Supportive conversations have been taking place with colleagues who are shielding or</a:t>
            </a:r>
          </a:p>
          <a:p>
            <a:pPr>
              <a:spcBef>
                <a:spcPts val="0"/>
              </a:spcBef>
              <a:buNone/>
            </a:pPr>
            <a:r>
              <a:rPr lang="en-GB" dirty="0">
                <a:latin typeface="Arial"/>
                <a:cs typeface="Arial"/>
              </a:rPr>
              <a:t>working from home; however, some organisations are reviewing the types and levels for </a:t>
            </a:r>
            <a:endParaRPr lang="en-GB" dirty="0"/>
          </a:p>
          <a:p>
            <a:pPr>
              <a:spcBef>
                <a:spcPts val="0"/>
              </a:spcBef>
              <a:buNone/>
            </a:pPr>
            <a:r>
              <a:rPr lang="en-GB" dirty="0">
                <a:latin typeface="Arial"/>
                <a:cs typeface="Arial"/>
              </a:rPr>
              <a:t>returning to the workplace.</a:t>
            </a:r>
            <a:endParaRPr lang="en-GB" dirty="0"/>
          </a:p>
          <a:p>
            <a:pPr marL="0" indent="0">
              <a:buNone/>
            </a:pPr>
            <a:endParaRPr lang="en-GB" dirty="0"/>
          </a:p>
          <a:p>
            <a:pPr marL="0" indent="0">
              <a:buNone/>
            </a:pPr>
            <a:endParaRPr lang="en-GB" b="1" dirty="0"/>
          </a:p>
          <a:p>
            <a:pPr marL="0" indent="0">
              <a:buNone/>
            </a:pPr>
            <a:endParaRPr lang="en-GB" b="1" dirty="0"/>
          </a:p>
          <a:p>
            <a:pPr marL="0" indent="0">
              <a:buNone/>
            </a:pPr>
            <a:endParaRPr lang="en-GB" b="1" dirty="0"/>
          </a:p>
        </p:txBody>
      </p:sp>
    </p:spTree>
    <p:extLst>
      <p:ext uri="{BB962C8B-B14F-4D97-AF65-F5344CB8AC3E}">
        <p14:creationId xmlns:p14="http://schemas.microsoft.com/office/powerpoint/2010/main" val="3507917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8109C3-07D2-4975-B88F-3D976727F595}"/>
              </a:ext>
            </a:extLst>
          </p:cNvPr>
          <p:cNvSpPr>
            <a:spLocks noGrp="1"/>
          </p:cNvSpPr>
          <p:nvPr>
            <p:ph type="title"/>
          </p:nvPr>
        </p:nvSpPr>
        <p:spPr/>
        <p:txBody>
          <a:bodyPr/>
          <a:lstStyle/>
          <a:p>
            <a:r>
              <a:rPr lang="en-GB"/>
              <a:t>Occupational Health</a:t>
            </a:r>
          </a:p>
        </p:txBody>
      </p:sp>
      <p:sp>
        <p:nvSpPr>
          <p:cNvPr id="10" name="Content Placeholder 1">
            <a:extLst>
              <a:ext uri="{FF2B5EF4-FFF2-40B4-BE49-F238E27FC236}">
                <a16:creationId xmlns:a16="http://schemas.microsoft.com/office/drawing/2014/main" id="{2795E771-EE42-4F7F-8F37-BC0BF1902B55}"/>
              </a:ext>
            </a:extLst>
          </p:cNvPr>
          <p:cNvSpPr txBox="1">
            <a:spLocks/>
          </p:cNvSpPr>
          <p:nvPr/>
        </p:nvSpPr>
        <p:spPr>
          <a:xfrm>
            <a:off x="461190" y="1385935"/>
            <a:ext cx="7737674" cy="2244128"/>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dirty="0">
                <a:latin typeface="Arial"/>
                <a:cs typeface="Arial"/>
              </a:rPr>
              <a:t>General themes and commentary</a:t>
            </a:r>
          </a:p>
          <a:p>
            <a:pPr marL="0" indent="0">
              <a:buNone/>
            </a:pPr>
            <a:r>
              <a:rPr lang="en-GB" b="1" dirty="0">
                <a:latin typeface="Arial"/>
                <a:cs typeface="Arial"/>
              </a:rPr>
              <a:t>The majority of the trusts that answered had commented that they would need staff resources and support as well as financial support to enable them to cope with any additional activity. </a:t>
            </a:r>
            <a:endParaRPr lang="en-GB" b="1" dirty="0"/>
          </a:p>
          <a:p>
            <a:r>
              <a:rPr lang="en-GB" b="1" dirty="0">
                <a:latin typeface="Arial"/>
                <a:cs typeface="Arial"/>
              </a:rPr>
              <a:t>58% of trusts have in-house OH support, of which 72% of them have said that their OH had been enhanced or upscaled through additional staff or local testing such as Test and Trace. </a:t>
            </a:r>
          </a:p>
          <a:p>
            <a:r>
              <a:rPr lang="en-GB" b="1" dirty="0">
                <a:latin typeface="Arial"/>
                <a:cs typeface="Arial"/>
              </a:rPr>
              <a:t>45% of trusts are already using or are planning to use the national Occupational Health framework.</a:t>
            </a:r>
            <a:endParaRPr lang="en-GB" b="1" dirty="0"/>
          </a:p>
          <a:p>
            <a:pPr marL="0" indent="0">
              <a:buFont typeface="Arial" panose="020B0604020202020204" pitchFamily="34" charset="0"/>
              <a:buNone/>
            </a:pPr>
            <a:endParaRPr lang="en-GB" b="1" dirty="0"/>
          </a:p>
          <a:p>
            <a:pPr marL="0" indent="0">
              <a:buFont typeface="Arial" panose="020B0604020202020204" pitchFamily="34" charset="0"/>
              <a:buNone/>
            </a:pPr>
            <a:endParaRPr lang="en-GB" b="1" dirty="0"/>
          </a:p>
          <a:p>
            <a:pPr marL="0" indent="0">
              <a:buNone/>
            </a:pPr>
            <a:endParaRPr lang="en-GB" b="1" dirty="0"/>
          </a:p>
        </p:txBody>
      </p:sp>
      <p:sp>
        <p:nvSpPr>
          <p:cNvPr id="12" name="Content Placeholder 1">
            <a:extLst>
              <a:ext uri="{FF2B5EF4-FFF2-40B4-BE49-F238E27FC236}">
                <a16:creationId xmlns:a16="http://schemas.microsoft.com/office/drawing/2014/main" id="{DD67DF92-E4DB-46C7-925D-B0EA62EB3814}"/>
              </a:ext>
            </a:extLst>
          </p:cNvPr>
          <p:cNvSpPr txBox="1">
            <a:spLocks/>
          </p:cNvSpPr>
          <p:nvPr/>
        </p:nvSpPr>
        <p:spPr>
          <a:xfrm>
            <a:off x="457200" y="4014967"/>
            <a:ext cx="7737674" cy="2244128"/>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dirty="0">
                <a:latin typeface="Arial"/>
                <a:cs typeface="Arial"/>
              </a:rPr>
              <a:t>Good Practice identified</a:t>
            </a:r>
          </a:p>
          <a:p>
            <a:pPr marL="0" indent="0">
              <a:buNone/>
            </a:pPr>
            <a:r>
              <a:rPr lang="en-GB" dirty="0">
                <a:latin typeface="Arial"/>
                <a:cs typeface="Arial"/>
              </a:rPr>
              <a:t>Several trusts shared some areas of good practice relating to occupational health, including Occupational Health FAQs, health and well-being resources and a number of ways to offer support for staff, including a support line, welfare calls and specialist support.</a:t>
            </a:r>
            <a:endParaRPr lang="en-GB" dirty="0"/>
          </a:p>
        </p:txBody>
      </p:sp>
    </p:spTree>
    <p:extLst>
      <p:ext uri="{BB962C8B-B14F-4D97-AF65-F5344CB8AC3E}">
        <p14:creationId xmlns:p14="http://schemas.microsoft.com/office/powerpoint/2010/main" val="575251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1835B6-1F73-4271-898F-747831293005}"/>
              </a:ext>
            </a:extLst>
          </p:cNvPr>
          <p:cNvSpPr>
            <a:spLocks noGrp="1"/>
          </p:cNvSpPr>
          <p:nvPr>
            <p:ph sz="quarter" idx="10"/>
          </p:nvPr>
        </p:nvSpPr>
        <p:spPr/>
        <p:txBody>
          <a:bodyPr/>
          <a:lstStyle/>
          <a:p>
            <a:pPr marL="0" indent="0">
              <a:buNone/>
            </a:pPr>
            <a:r>
              <a:rPr lang="en-GB" b="1" u="sng"/>
              <a:t>General themes and commentary</a:t>
            </a:r>
          </a:p>
          <a:p>
            <a:pPr marL="0" indent="0">
              <a:buNone/>
            </a:pPr>
            <a:r>
              <a:rPr lang="en-GB" b="1"/>
              <a:t>The majority of trusts who answered commented that the additional provision put in place for the pandemic is still available, however this will cause a financial burden and will need to be reviewed in the forthcoming months.</a:t>
            </a:r>
          </a:p>
          <a:p>
            <a:pPr marL="0" indent="0">
              <a:buNone/>
            </a:pPr>
            <a:endParaRPr lang="en-GB" b="1"/>
          </a:p>
          <a:p>
            <a:pPr marL="0" indent="0">
              <a:buNone/>
            </a:pPr>
            <a:endParaRPr lang="en-GB" b="1"/>
          </a:p>
          <a:p>
            <a:pPr marL="0" indent="0">
              <a:buNone/>
            </a:pPr>
            <a:endParaRPr lang="en-GB" b="1"/>
          </a:p>
        </p:txBody>
      </p:sp>
      <p:sp>
        <p:nvSpPr>
          <p:cNvPr id="3" name="Title 2">
            <a:extLst>
              <a:ext uri="{FF2B5EF4-FFF2-40B4-BE49-F238E27FC236}">
                <a16:creationId xmlns:a16="http://schemas.microsoft.com/office/drawing/2014/main" id="{6E8109C3-07D2-4975-B88F-3D976727F595}"/>
              </a:ext>
            </a:extLst>
          </p:cNvPr>
          <p:cNvSpPr>
            <a:spLocks noGrp="1"/>
          </p:cNvSpPr>
          <p:nvPr>
            <p:ph type="title"/>
          </p:nvPr>
        </p:nvSpPr>
        <p:spPr/>
        <p:txBody>
          <a:bodyPr/>
          <a:lstStyle/>
          <a:p>
            <a:r>
              <a:rPr lang="en-GB"/>
              <a:t>Transport</a:t>
            </a:r>
          </a:p>
        </p:txBody>
      </p:sp>
      <p:sp>
        <p:nvSpPr>
          <p:cNvPr id="4" name="Footer Placeholder 3">
            <a:extLst>
              <a:ext uri="{FF2B5EF4-FFF2-40B4-BE49-F238E27FC236}">
                <a16:creationId xmlns:a16="http://schemas.microsoft.com/office/drawing/2014/main" id="{8F483BBC-945F-4423-A672-943A66BA0A82}"/>
              </a:ext>
            </a:extLst>
          </p:cNvPr>
          <p:cNvSpPr>
            <a:spLocks noGrp="1"/>
          </p:cNvSpPr>
          <p:nvPr>
            <p:ph type="ftr" sz="quarter" idx="3"/>
          </p:nvPr>
        </p:nvSpPr>
        <p:spPr/>
        <p:txBody>
          <a:bodyPr/>
          <a:lstStyle/>
          <a:p>
            <a:r>
              <a:rPr lang="en-US"/>
              <a:t>HWB </a:t>
            </a:r>
            <a:r>
              <a:rPr lang="en-US" err="1"/>
              <a:t>Stocktake</a:t>
            </a:r>
            <a:r>
              <a:rPr lang="en-US"/>
              <a:t> June 2020- SOUTH EAST</a:t>
            </a:r>
          </a:p>
        </p:txBody>
      </p:sp>
      <p:sp>
        <p:nvSpPr>
          <p:cNvPr id="6" name="Content Placeholder 1">
            <a:extLst>
              <a:ext uri="{FF2B5EF4-FFF2-40B4-BE49-F238E27FC236}">
                <a16:creationId xmlns:a16="http://schemas.microsoft.com/office/drawing/2014/main" id="{C0B17C85-05D1-4CA5-B29A-84472DCA6E83}"/>
              </a:ext>
            </a:extLst>
          </p:cNvPr>
          <p:cNvSpPr txBox="1">
            <a:spLocks/>
          </p:cNvSpPr>
          <p:nvPr/>
        </p:nvSpPr>
        <p:spPr>
          <a:xfrm>
            <a:off x="461190" y="2306936"/>
            <a:ext cx="773767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dirty="0"/>
              <a:t>Readiness for Recovery: high level themes and commentary </a:t>
            </a:r>
          </a:p>
          <a:p>
            <a:pPr marL="0" indent="0">
              <a:buFont typeface="Arial" panose="020B0604020202020204" pitchFamily="34" charset="0"/>
              <a:buNone/>
            </a:pPr>
            <a:r>
              <a:rPr lang="en-GB" dirty="0"/>
              <a:t>Currently 64% of trusts are continuing to provide additional transport provision including car parking and in 90% of trusts this is still free of charge.</a:t>
            </a:r>
          </a:p>
          <a:p>
            <a:pPr marL="0" indent="0">
              <a:buFont typeface="Arial" panose="020B0604020202020204" pitchFamily="34" charset="0"/>
              <a:buNone/>
            </a:pPr>
            <a:r>
              <a:rPr lang="en-GB" dirty="0"/>
              <a:t>One trust is in discussions with their local transport provider to encourage more services to be available.</a:t>
            </a:r>
          </a:p>
        </p:txBody>
      </p:sp>
      <p:sp>
        <p:nvSpPr>
          <p:cNvPr id="7" name="Content Placeholder 1">
            <a:extLst>
              <a:ext uri="{FF2B5EF4-FFF2-40B4-BE49-F238E27FC236}">
                <a16:creationId xmlns:a16="http://schemas.microsoft.com/office/drawing/2014/main" id="{6B8AFE70-57BC-4BF6-AF6B-A9A33B2C155C}"/>
              </a:ext>
            </a:extLst>
          </p:cNvPr>
          <p:cNvSpPr txBox="1">
            <a:spLocks/>
          </p:cNvSpPr>
          <p:nvPr/>
        </p:nvSpPr>
        <p:spPr>
          <a:xfrm>
            <a:off x="457200" y="3549337"/>
            <a:ext cx="773767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a:t>Good Practice identified</a:t>
            </a:r>
          </a:p>
          <a:p>
            <a:pPr marL="0" indent="0">
              <a:buNone/>
            </a:pPr>
            <a:r>
              <a:rPr lang="en-GB"/>
              <a:t>A trust is including transport to and from work as part of their risk assessments to see if traveling by public transport increases the risk for a colleague.</a:t>
            </a:r>
          </a:p>
          <a:p>
            <a:pPr marL="0" indent="0">
              <a:buNone/>
            </a:pPr>
            <a:r>
              <a:rPr lang="en-GB"/>
              <a:t>A four stage recovery transport plan is being developed along with additional car parking; another trust reviewing their travel policy</a:t>
            </a:r>
          </a:p>
          <a:p>
            <a:pPr marL="0" indent="0">
              <a:buNone/>
            </a:pPr>
            <a:r>
              <a:rPr lang="en-GB"/>
              <a:t>One of the trusts has partnered with Volunteer Transport Drivers from local charities to provide a free taxi service for staff. Staff living in a certain area (Hastings) can text the service and they are provided with details on how the service works information on booking.</a:t>
            </a:r>
          </a:p>
          <a:p>
            <a:pPr marL="0" indent="0">
              <a:buNone/>
            </a:pPr>
            <a:endParaRPr lang="en-GB"/>
          </a:p>
        </p:txBody>
      </p:sp>
      <p:sp>
        <p:nvSpPr>
          <p:cNvPr id="8" name="Content Placeholder 1">
            <a:extLst>
              <a:ext uri="{FF2B5EF4-FFF2-40B4-BE49-F238E27FC236}">
                <a16:creationId xmlns:a16="http://schemas.microsoft.com/office/drawing/2014/main" id="{9302F22D-2D15-41C7-BCA2-23E25857791C}"/>
              </a:ext>
            </a:extLst>
          </p:cNvPr>
          <p:cNvSpPr txBox="1">
            <a:spLocks/>
          </p:cNvSpPr>
          <p:nvPr/>
        </p:nvSpPr>
        <p:spPr>
          <a:xfrm>
            <a:off x="461190" y="5514196"/>
            <a:ext cx="773767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a:t>Other comments</a:t>
            </a:r>
          </a:p>
          <a:p>
            <a:pPr marL="0" indent="0">
              <a:buFont typeface="Arial" panose="020B0604020202020204" pitchFamily="34" charset="0"/>
              <a:buNone/>
            </a:pPr>
            <a:r>
              <a:rPr lang="en-GB"/>
              <a:t>Our community trusts are based on a number of sites and therefore transport and provision for free parking is not available everywhere. </a:t>
            </a:r>
          </a:p>
        </p:txBody>
      </p:sp>
    </p:spTree>
    <p:extLst>
      <p:ext uri="{BB962C8B-B14F-4D97-AF65-F5344CB8AC3E}">
        <p14:creationId xmlns:p14="http://schemas.microsoft.com/office/powerpoint/2010/main" val="3640283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8109C3-07D2-4975-B88F-3D976727F595}"/>
              </a:ext>
            </a:extLst>
          </p:cNvPr>
          <p:cNvSpPr>
            <a:spLocks noGrp="1"/>
          </p:cNvSpPr>
          <p:nvPr>
            <p:ph type="title"/>
          </p:nvPr>
        </p:nvSpPr>
        <p:spPr/>
        <p:txBody>
          <a:bodyPr/>
          <a:lstStyle/>
          <a:p>
            <a:r>
              <a:rPr lang="en-GB"/>
              <a:t>Accommodation </a:t>
            </a:r>
          </a:p>
        </p:txBody>
      </p:sp>
      <p:sp>
        <p:nvSpPr>
          <p:cNvPr id="4" name="Footer Placeholder 3">
            <a:extLst>
              <a:ext uri="{FF2B5EF4-FFF2-40B4-BE49-F238E27FC236}">
                <a16:creationId xmlns:a16="http://schemas.microsoft.com/office/drawing/2014/main" id="{8F483BBC-945F-4423-A672-943A66BA0A82}"/>
              </a:ext>
            </a:extLst>
          </p:cNvPr>
          <p:cNvSpPr>
            <a:spLocks noGrp="1"/>
          </p:cNvSpPr>
          <p:nvPr>
            <p:ph type="ftr" sz="quarter" idx="3"/>
          </p:nvPr>
        </p:nvSpPr>
        <p:spPr/>
        <p:txBody>
          <a:bodyPr/>
          <a:lstStyle/>
          <a:p>
            <a:r>
              <a:rPr lang="en-US"/>
              <a:t>HWB </a:t>
            </a:r>
            <a:r>
              <a:rPr lang="en-US" err="1"/>
              <a:t>Stocktake</a:t>
            </a:r>
            <a:r>
              <a:rPr lang="en-US"/>
              <a:t> June 2020- SOUTH EAST</a:t>
            </a:r>
          </a:p>
        </p:txBody>
      </p:sp>
      <p:sp>
        <p:nvSpPr>
          <p:cNvPr id="8" name="Content Placeholder 1">
            <a:extLst>
              <a:ext uri="{FF2B5EF4-FFF2-40B4-BE49-F238E27FC236}">
                <a16:creationId xmlns:a16="http://schemas.microsoft.com/office/drawing/2014/main" id="{9302F22D-2D15-41C7-BCA2-23E25857791C}"/>
              </a:ext>
            </a:extLst>
          </p:cNvPr>
          <p:cNvSpPr txBox="1">
            <a:spLocks/>
          </p:cNvSpPr>
          <p:nvPr/>
        </p:nvSpPr>
        <p:spPr>
          <a:xfrm>
            <a:off x="457200" y="5277585"/>
            <a:ext cx="773767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a:t>Other</a:t>
            </a:r>
          </a:p>
          <a:p>
            <a:pPr marL="0" indent="0">
              <a:buNone/>
            </a:pPr>
            <a:r>
              <a:rPr lang="en-GB"/>
              <a:t>One trust has reported that they are inundated with requests for accommodation, however one trust has said that the additional accommodation sourced was under utilised and therefore the offer was ended. </a:t>
            </a:r>
          </a:p>
        </p:txBody>
      </p:sp>
      <p:sp>
        <p:nvSpPr>
          <p:cNvPr id="10" name="Content Placeholder 1">
            <a:extLst>
              <a:ext uri="{FF2B5EF4-FFF2-40B4-BE49-F238E27FC236}">
                <a16:creationId xmlns:a16="http://schemas.microsoft.com/office/drawing/2014/main" id="{CA5CEB5B-7B5E-47E2-8B75-F73CC01896E5}"/>
              </a:ext>
            </a:extLst>
          </p:cNvPr>
          <p:cNvSpPr txBox="1">
            <a:spLocks/>
          </p:cNvSpPr>
          <p:nvPr/>
        </p:nvSpPr>
        <p:spPr>
          <a:xfrm>
            <a:off x="461190" y="1343804"/>
            <a:ext cx="8014990"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dirty="0"/>
              <a:t>General themes and commentary</a:t>
            </a:r>
          </a:p>
          <a:p>
            <a:pPr marL="0" indent="0">
              <a:buFont typeface="Arial" panose="020B0604020202020204" pitchFamily="34" charset="0"/>
              <a:buNone/>
            </a:pPr>
            <a:r>
              <a:rPr lang="en-GB" b="1" dirty="0"/>
              <a:t>77% of trusts  who responded are still providing accommodation for colleagues. The majority of trusts have reported that accommodation is available for those who need it from a variety of providers. Some trusts are risk assessing colleagues to identify those who may need accommodation, but haven’t requested it or where the additional provision has ended.</a:t>
            </a:r>
          </a:p>
          <a:p>
            <a:pPr marL="0" indent="0">
              <a:buFont typeface="Arial" panose="020B0604020202020204" pitchFamily="34" charset="0"/>
              <a:buNone/>
            </a:pPr>
            <a:endParaRPr lang="en-GB" b="1" dirty="0"/>
          </a:p>
          <a:p>
            <a:pPr marL="0" indent="0">
              <a:buFont typeface="Arial" panose="020B0604020202020204" pitchFamily="34" charset="0"/>
              <a:buNone/>
            </a:pPr>
            <a:endParaRPr lang="en-GB" b="1" dirty="0"/>
          </a:p>
          <a:p>
            <a:pPr marL="0" indent="0">
              <a:buFont typeface="Arial" panose="020B0604020202020204" pitchFamily="34" charset="0"/>
              <a:buNone/>
            </a:pPr>
            <a:endParaRPr lang="en-GB" b="1" dirty="0"/>
          </a:p>
        </p:txBody>
      </p:sp>
      <p:sp>
        <p:nvSpPr>
          <p:cNvPr id="11" name="Content Placeholder 1">
            <a:extLst>
              <a:ext uri="{FF2B5EF4-FFF2-40B4-BE49-F238E27FC236}">
                <a16:creationId xmlns:a16="http://schemas.microsoft.com/office/drawing/2014/main" id="{C241FB0C-C774-43C1-8BC9-C82DE07F2476}"/>
              </a:ext>
            </a:extLst>
          </p:cNvPr>
          <p:cNvSpPr txBox="1">
            <a:spLocks/>
          </p:cNvSpPr>
          <p:nvPr/>
        </p:nvSpPr>
        <p:spPr>
          <a:xfrm>
            <a:off x="461190" y="2691514"/>
            <a:ext cx="773767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a:t>Readiness for Recovery: high level themes and commentary </a:t>
            </a:r>
          </a:p>
          <a:p>
            <a:pPr marL="0" indent="0">
              <a:buFont typeface="Arial" panose="020B0604020202020204" pitchFamily="34" charset="0"/>
              <a:buNone/>
            </a:pPr>
            <a:r>
              <a:rPr lang="en-GB"/>
              <a:t>3 trusts are using the national offers/contracts to source accommodation, 1 trust is concerned that if this is offer is removed they will not be able to facilitate the requests. </a:t>
            </a:r>
          </a:p>
          <a:p>
            <a:pPr marL="0" indent="0">
              <a:buFont typeface="Arial" panose="020B0604020202020204" pitchFamily="34" charset="0"/>
              <a:buNone/>
            </a:pPr>
            <a:r>
              <a:rPr lang="en-GB"/>
              <a:t>Accommodation is still required for those colleagues who would not be able to work as they have someone within their household shielding.</a:t>
            </a:r>
          </a:p>
        </p:txBody>
      </p:sp>
      <p:sp>
        <p:nvSpPr>
          <p:cNvPr id="12" name="Content Placeholder 1">
            <a:extLst>
              <a:ext uri="{FF2B5EF4-FFF2-40B4-BE49-F238E27FC236}">
                <a16:creationId xmlns:a16="http://schemas.microsoft.com/office/drawing/2014/main" id="{CAEA9477-1E33-4354-B041-6AC419BD152D}"/>
              </a:ext>
            </a:extLst>
          </p:cNvPr>
          <p:cNvSpPr txBox="1">
            <a:spLocks/>
          </p:cNvSpPr>
          <p:nvPr/>
        </p:nvSpPr>
        <p:spPr>
          <a:xfrm>
            <a:off x="457200" y="3995568"/>
            <a:ext cx="773767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a:t>Good Practice identified</a:t>
            </a:r>
          </a:p>
          <a:p>
            <a:pPr marL="0" indent="0">
              <a:buFont typeface="Arial" panose="020B0604020202020204" pitchFamily="34" charset="0"/>
              <a:buNone/>
            </a:pPr>
            <a:r>
              <a:rPr lang="en-GB"/>
              <a:t>Staff village for up to 40 people</a:t>
            </a:r>
          </a:p>
          <a:p>
            <a:pPr marL="0" indent="0">
              <a:buFont typeface="Arial" panose="020B0604020202020204" pitchFamily="34" charset="0"/>
              <a:buNone/>
            </a:pPr>
            <a:r>
              <a:rPr lang="en-GB"/>
              <a:t>Central booking system (2 providers)</a:t>
            </a:r>
          </a:p>
          <a:p>
            <a:pPr marL="0" indent="0">
              <a:buFont typeface="Arial" panose="020B0604020202020204" pitchFamily="34" charset="0"/>
              <a:buNone/>
            </a:pPr>
            <a:r>
              <a:rPr lang="en-GB"/>
              <a:t>Collaboration with universities, private providers and local hotels</a:t>
            </a:r>
          </a:p>
          <a:p>
            <a:pPr marL="0" indent="0">
              <a:buFont typeface="Arial" panose="020B0604020202020204" pitchFamily="34" charset="0"/>
              <a:buNone/>
            </a:pPr>
            <a:endParaRPr lang="en-GB"/>
          </a:p>
        </p:txBody>
      </p:sp>
    </p:spTree>
    <p:extLst>
      <p:ext uri="{BB962C8B-B14F-4D97-AF65-F5344CB8AC3E}">
        <p14:creationId xmlns:p14="http://schemas.microsoft.com/office/powerpoint/2010/main" val="3383068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8109C3-07D2-4975-B88F-3D976727F595}"/>
              </a:ext>
            </a:extLst>
          </p:cNvPr>
          <p:cNvSpPr>
            <a:spLocks noGrp="1"/>
          </p:cNvSpPr>
          <p:nvPr>
            <p:ph type="title"/>
          </p:nvPr>
        </p:nvSpPr>
        <p:spPr/>
        <p:txBody>
          <a:bodyPr/>
          <a:lstStyle/>
          <a:p>
            <a:r>
              <a:rPr lang="en-GB"/>
              <a:t>Food</a:t>
            </a:r>
          </a:p>
        </p:txBody>
      </p:sp>
      <p:sp>
        <p:nvSpPr>
          <p:cNvPr id="4" name="Footer Placeholder 3">
            <a:extLst>
              <a:ext uri="{FF2B5EF4-FFF2-40B4-BE49-F238E27FC236}">
                <a16:creationId xmlns:a16="http://schemas.microsoft.com/office/drawing/2014/main" id="{8F483BBC-945F-4423-A672-943A66BA0A82}"/>
              </a:ext>
            </a:extLst>
          </p:cNvPr>
          <p:cNvSpPr>
            <a:spLocks noGrp="1"/>
          </p:cNvSpPr>
          <p:nvPr>
            <p:ph type="ftr" sz="quarter" idx="3"/>
          </p:nvPr>
        </p:nvSpPr>
        <p:spPr/>
        <p:txBody>
          <a:bodyPr/>
          <a:lstStyle/>
          <a:p>
            <a:r>
              <a:rPr lang="en-US"/>
              <a:t>HWB </a:t>
            </a:r>
            <a:r>
              <a:rPr lang="en-US" err="1"/>
              <a:t>Stocktake</a:t>
            </a:r>
            <a:r>
              <a:rPr lang="en-US"/>
              <a:t> June 2020- SOUTH EAST</a:t>
            </a:r>
          </a:p>
        </p:txBody>
      </p:sp>
      <p:sp>
        <p:nvSpPr>
          <p:cNvPr id="8" name="Content Placeholder 1">
            <a:extLst>
              <a:ext uri="{FF2B5EF4-FFF2-40B4-BE49-F238E27FC236}">
                <a16:creationId xmlns:a16="http://schemas.microsoft.com/office/drawing/2014/main" id="{9302F22D-2D15-41C7-BCA2-23E25857791C}"/>
              </a:ext>
            </a:extLst>
          </p:cNvPr>
          <p:cNvSpPr txBox="1">
            <a:spLocks/>
          </p:cNvSpPr>
          <p:nvPr/>
        </p:nvSpPr>
        <p:spPr>
          <a:xfrm>
            <a:off x="457200" y="4089311"/>
            <a:ext cx="773767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dirty="0"/>
              <a:t>Other</a:t>
            </a:r>
          </a:p>
          <a:p>
            <a:pPr marL="0" indent="0">
              <a:buFont typeface="Arial" panose="020B0604020202020204" pitchFamily="34" charset="0"/>
              <a:buNone/>
            </a:pPr>
            <a:r>
              <a:rPr lang="en-GB" dirty="0"/>
              <a:t>Two trusts are working to provide either through Charity donations or other funds to provide microwaves and fridges in staff areas where these provisions were missing.</a:t>
            </a:r>
          </a:p>
          <a:p>
            <a:pPr marL="0" indent="0">
              <a:buFont typeface="Arial" panose="020B0604020202020204" pitchFamily="34" charset="0"/>
              <a:buNone/>
            </a:pPr>
            <a:r>
              <a:rPr lang="en-GB" dirty="0"/>
              <a:t>One trust is making sure that water is available in rest areas (wasn’t previously available).</a:t>
            </a:r>
          </a:p>
          <a:p>
            <a:pPr marL="0" indent="0">
              <a:buNone/>
            </a:pPr>
            <a:r>
              <a:rPr lang="en-GB" dirty="0"/>
              <a:t>In one trust access to food continues to be raised as an issue by staff. The catering team have held feedback groups in order to address this and are currently working a proposal.</a:t>
            </a:r>
          </a:p>
          <a:p>
            <a:pPr marL="0" indent="0">
              <a:buNone/>
            </a:pPr>
            <a:r>
              <a:rPr lang="en-GB" dirty="0"/>
              <a:t>One trust would like to explore the possibility for priority online shopping slots for staff – can this be facilitated nationally?</a:t>
            </a:r>
          </a:p>
        </p:txBody>
      </p:sp>
      <p:sp>
        <p:nvSpPr>
          <p:cNvPr id="10" name="Content Placeholder 1">
            <a:extLst>
              <a:ext uri="{FF2B5EF4-FFF2-40B4-BE49-F238E27FC236}">
                <a16:creationId xmlns:a16="http://schemas.microsoft.com/office/drawing/2014/main" id="{5D0E7F3A-4ED7-4AA8-B377-E15D91201020}"/>
              </a:ext>
            </a:extLst>
          </p:cNvPr>
          <p:cNvSpPr txBox="1">
            <a:spLocks/>
          </p:cNvSpPr>
          <p:nvPr/>
        </p:nvSpPr>
        <p:spPr>
          <a:xfrm>
            <a:off x="461190" y="1294948"/>
            <a:ext cx="773767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dirty="0"/>
              <a:t>General themes and commentary</a:t>
            </a:r>
          </a:p>
          <a:p>
            <a:pPr marL="0" indent="0">
              <a:buNone/>
            </a:pPr>
            <a:r>
              <a:rPr lang="en-GB" b="1" dirty="0"/>
              <a:t>The majority of trusts still have some food donations coming into the organisations, however these have now slowed and the charitable monies are being using to boost any supplies required.</a:t>
            </a:r>
          </a:p>
        </p:txBody>
      </p:sp>
      <p:sp>
        <p:nvSpPr>
          <p:cNvPr id="12" name="Content Placeholder 1">
            <a:extLst>
              <a:ext uri="{FF2B5EF4-FFF2-40B4-BE49-F238E27FC236}">
                <a16:creationId xmlns:a16="http://schemas.microsoft.com/office/drawing/2014/main" id="{F06A02B9-BDE8-4806-82FB-CB0422B8C8D3}"/>
              </a:ext>
            </a:extLst>
          </p:cNvPr>
          <p:cNvSpPr txBox="1">
            <a:spLocks/>
          </p:cNvSpPr>
          <p:nvPr/>
        </p:nvSpPr>
        <p:spPr>
          <a:xfrm>
            <a:off x="457200" y="2458322"/>
            <a:ext cx="773767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dirty="0"/>
              <a:t>Good Practice identified</a:t>
            </a:r>
          </a:p>
          <a:p>
            <a:pPr marL="0" indent="0">
              <a:buFont typeface="Arial" panose="020B0604020202020204" pitchFamily="34" charset="0"/>
              <a:buNone/>
            </a:pPr>
            <a:r>
              <a:rPr lang="en-GB" dirty="0"/>
              <a:t>Centrally coordinating donations</a:t>
            </a:r>
          </a:p>
          <a:p>
            <a:pPr marL="0" indent="0">
              <a:buFont typeface="Arial" panose="020B0604020202020204" pitchFamily="34" charset="0"/>
              <a:buNone/>
            </a:pPr>
            <a:r>
              <a:rPr lang="en-GB" dirty="0"/>
              <a:t>Free healthy food onsite; extra fruit provided on wards via the catering team</a:t>
            </a:r>
          </a:p>
          <a:p>
            <a:pPr marL="0" indent="0">
              <a:buNone/>
            </a:pPr>
            <a:r>
              <a:rPr lang="en-GB" dirty="0"/>
              <a:t>Project Wingman (furloughed airline crew are providing a “First Class Lounge” experience providing a space to unwind and de-compress while being served refreshments.)</a:t>
            </a:r>
          </a:p>
          <a:p>
            <a:pPr marL="0" indent="0">
              <a:buNone/>
            </a:pPr>
            <a:endParaRPr lang="en-GB" dirty="0"/>
          </a:p>
        </p:txBody>
      </p:sp>
    </p:spTree>
    <p:extLst>
      <p:ext uri="{BB962C8B-B14F-4D97-AF65-F5344CB8AC3E}">
        <p14:creationId xmlns:p14="http://schemas.microsoft.com/office/powerpoint/2010/main" val="4022682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8109C3-07D2-4975-B88F-3D976727F595}"/>
              </a:ext>
            </a:extLst>
          </p:cNvPr>
          <p:cNvSpPr>
            <a:spLocks noGrp="1"/>
          </p:cNvSpPr>
          <p:nvPr>
            <p:ph type="title"/>
          </p:nvPr>
        </p:nvSpPr>
        <p:spPr/>
        <p:txBody>
          <a:bodyPr/>
          <a:lstStyle/>
          <a:p>
            <a:r>
              <a:rPr lang="en-GB"/>
              <a:t>Childcare</a:t>
            </a:r>
          </a:p>
        </p:txBody>
      </p:sp>
      <p:sp>
        <p:nvSpPr>
          <p:cNvPr id="4" name="Footer Placeholder 3">
            <a:extLst>
              <a:ext uri="{FF2B5EF4-FFF2-40B4-BE49-F238E27FC236}">
                <a16:creationId xmlns:a16="http://schemas.microsoft.com/office/drawing/2014/main" id="{8F483BBC-945F-4423-A672-943A66BA0A82}"/>
              </a:ext>
            </a:extLst>
          </p:cNvPr>
          <p:cNvSpPr>
            <a:spLocks noGrp="1"/>
          </p:cNvSpPr>
          <p:nvPr>
            <p:ph type="ftr" sz="quarter" idx="3"/>
          </p:nvPr>
        </p:nvSpPr>
        <p:spPr/>
        <p:txBody>
          <a:bodyPr/>
          <a:lstStyle/>
          <a:p>
            <a:r>
              <a:rPr lang="en-US"/>
              <a:t>HWB </a:t>
            </a:r>
            <a:r>
              <a:rPr lang="en-US" err="1"/>
              <a:t>Stocktake</a:t>
            </a:r>
            <a:r>
              <a:rPr lang="en-US"/>
              <a:t> June 2020- SOUTH EAST</a:t>
            </a:r>
          </a:p>
        </p:txBody>
      </p:sp>
      <p:sp>
        <p:nvSpPr>
          <p:cNvPr id="8" name="Content Placeholder 1">
            <a:extLst>
              <a:ext uri="{FF2B5EF4-FFF2-40B4-BE49-F238E27FC236}">
                <a16:creationId xmlns:a16="http://schemas.microsoft.com/office/drawing/2014/main" id="{9302F22D-2D15-41C7-BCA2-23E25857791C}"/>
              </a:ext>
            </a:extLst>
          </p:cNvPr>
          <p:cNvSpPr txBox="1">
            <a:spLocks/>
          </p:cNvSpPr>
          <p:nvPr/>
        </p:nvSpPr>
        <p:spPr>
          <a:xfrm>
            <a:off x="457200" y="4744164"/>
            <a:ext cx="773767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dirty="0"/>
              <a:t>Other</a:t>
            </a:r>
          </a:p>
          <a:p>
            <a:pPr marL="0" indent="0">
              <a:buFont typeface="Arial" panose="020B0604020202020204" pitchFamily="34" charset="0"/>
              <a:buNone/>
            </a:pPr>
            <a:r>
              <a:rPr lang="en-GB" dirty="0"/>
              <a:t>Some trusts mainly community and ambulance trusts do not have nurseries or other childcare provision available due to the number of site.</a:t>
            </a:r>
          </a:p>
        </p:txBody>
      </p:sp>
      <p:sp>
        <p:nvSpPr>
          <p:cNvPr id="10" name="Content Placeholder 1">
            <a:extLst>
              <a:ext uri="{FF2B5EF4-FFF2-40B4-BE49-F238E27FC236}">
                <a16:creationId xmlns:a16="http://schemas.microsoft.com/office/drawing/2014/main" id="{B13D3A0B-CA4C-4308-8FDD-9BE9351DF8E3}"/>
              </a:ext>
            </a:extLst>
          </p:cNvPr>
          <p:cNvSpPr txBox="1">
            <a:spLocks/>
          </p:cNvSpPr>
          <p:nvPr/>
        </p:nvSpPr>
        <p:spPr>
          <a:xfrm>
            <a:off x="461190" y="1343804"/>
            <a:ext cx="773767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a:t>General themes and commentary</a:t>
            </a:r>
          </a:p>
          <a:p>
            <a:pPr marL="0" indent="0">
              <a:buFont typeface="Arial" panose="020B0604020202020204" pitchFamily="34" charset="0"/>
              <a:buNone/>
            </a:pPr>
            <a:r>
              <a:rPr lang="en-GB" b="1"/>
              <a:t>Summer holiday and out of school hours is a concern for the majority of trusts. Some trusts are working with their local authorities to help to provide extra support. </a:t>
            </a:r>
            <a:r>
              <a:rPr lang="en-GB" b="1" dirty="0"/>
              <a:t>Colleagues support networks e.g. grandparents, holiday clubs, other parents and family members are unable to look after children from other households and it is difficult to maintain social distancing with primary school children. </a:t>
            </a:r>
          </a:p>
          <a:p>
            <a:pPr marL="0" indent="0">
              <a:buFont typeface="Arial" panose="020B0604020202020204" pitchFamily="34" charset="0"/>
              <a:buNone/>
            </a:pPr>
            <a:endParaRPr lang="en-GB" b="1"/>
          </a:p>
          <a:p>
            <a:pPr marL="0" indent="0">
              <a:buFont typeface="Arial" panose="020B0604020202020204" pitchFamily="34" charset="0"/>
              <a:buNone/>
            </a:pPr>
            <a:endParaRPr lang="en-GB" b="1"/>
          </a:p>
          <a:p>
            <a:pPr marL="0" indent="0">
              <a:buFont typeface="Arial" panose="020B0604020202020204" pitchFamily="34" charset="0"/>
              <a:buNone/>
            </a:pPr>
            <a:endParaRPr lang="en-GB" b="1"/>
          </a:p>
        </p:txBody>
      </p:sp>
      <p:sp>
        <p:nvSpPr>
          <p:cNvPr id="12" name="Content Placeholder 1">
            <a:extLst>
              <a:ext uri="{FF2B5EF4-FFF2-40B4-BE49-F238E27FC236}">
                <a16:creationId xmlns:a16="http://schemas.microsoft.com/office/drawing/2014/main" id="{F2593831-94BB-4882-B985-78AC582EBE22}"/>
              </a:ext>
            </a:extLst>
          </p:cNvPr>
          <p:cNvSpPr txBox="1">
            <a:spLocks/>
          </p:cNvSpPr>
          <p:nvPr/>
        </p:nvSpPr>
        <p:spPr>
          <a:xfrm>
            <a:off x="457200" y="3149809"/>
            <a:ext cx="773767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dirty="0"/>
              <a:t>Good Practice identified</a:t>
            </a:r>
          </a:p>
          <a:p>
            <a:pPr marL="0" indent="0">
              <a:buNone/>
            </a:pPr>
            <a:r>
              <a:rPr lang="en-GB" dirty="0"/>
              <a:t>Onsite nursey support, extra capacity</a:t>
            </a:r>
          </a:p>
          <a:p>
            <a:pPr marL="0" indent="0">
              <a:buNone/>
            </a:pPr>
            <a:r>
              <a:rPr lang="en-GB" dirty="0"/>
              <a:t>Working with local authorities for further provision.</a:t>
            </a:r>
          </a:p>
          <a:p>
            <a:pPr marL="0" indent="0">
              <a:buNone/>
            </a:pPr>
            <a:r>
              <a:rPr lang="en-GB" dirty="0"/>
              <a:t>One trust is providing additional funding for childcare.</a:t>
            </a:r>
          </a:p>
        </p:txBody>
      </p:sp>
    </p:spTree>
    <p:extLst>
      <p:ext uri="{BB962C8B-B14F-4D97-AF65-F5344CB8AC3E}">
        <p14:creationId xmlns:p14="http://schemas.microsoft.com/office/powerpoint/2010/main" val="150402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8109C3-07D2-4975-B88F-3D976727F595}"/>
              </a:ext>
            </a:extLst>
          </p:cNvPr>
          <p:cNvSpPr>
            <a:spLocks noGrp="1"/>
          </p:cNvSpPr>
          <p:nvPr>
            <p:ph type="title"/>
          </p:nvPr>
        </p:nvSpPr>
        <p:spPr/>
        <p:txBody>
          <a:bodyPr/>
          <a:lstStyle/>
          <a:p>
            <a:r>
              <a:rPr lang="en-GB"/>
              <a:t>Psychological Support: general</a:t>
            </a:r>
          </a:p>
        </p:txBody>
      </p:sp>
      <p:sp>
        <p:nvSpPr>
          <p:cNvPr id="13" name="Content Placeholder 1">
            <a:extLst>
              <a:ext uri="{FF2B5EF4-FFF2-40B4-BE49-F238E27FC236}">
                <a16:creationId xmlns:a16="http://schemas.microsoft.com/office/drawing/2014/main" id="{6B555D7D-E21B-40BA-871C-7A0B0702C78A}"/>
              </a:ext>
            </a:extLst>
          </p:cNvPr>
          <p:cNvSpPr txBox="1">
            <a:spLocks/>
          </p:cNvSpPr>
          <p:nvPr/>
        </p:nvSpPr>
        <p:spPr>
          <a:xfrm>
            <a:off x="461190" y="1343804"/>
            <a:ext cx="7737674" cy="14350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a:t>General themes and commentary</a:t>
            </a:r>
          </a:p>
          <a:p>
            <a:pPr marL="0" indent="0">
              <a:buFont typeface="Arial" panose="020B0604020202020204" pitchFamily="34" charset="0"/>
              <a:buNone/>
            </a:pPr>
            <a:r>
              <a:rPr lang="en-GB" b="1"/>
              <a:t>Health and Wellbeing leads across the trusts want to keep most of the additional/enhanced interventions for their colleagues, the challenges are:</a:t>
            </a:r>
          </a:p>
          <a:p>
            <a:r>
              <a:rPr lang="en-GB" b="1"/>
              <a:t>Keeping HWB at the top of the agenda, we know it can take up to seven years for PTSD symptoms to appear.</a:t>
            </a:r>
          </a:p>
          <a:p>
            <a:r>
              <a:rPr lang="en-GB" b="1"/>
              <a:t>Access to quick referral psychological support</a:t>
            </a:r>
          </a:p>
          <a:p>
            <a:r>
              <a:rPr lang="en-GB" b="1"/>
              <a:t>Training more colleagues in </a:t>
            </a:r>
            <a:r>
              <a:rPr lang="en-GB" b="1" err="1"/>
              <a:t>TRiM</a:t>
            </a:r>
            <a:r>
              <a:rPr lang="en-GB" b="1"/>
              <a:t>/STRAW</a:t>
            </a:r>
          </a:p>
          <a:p>
            <a:r>
              <a:rPr lang="en-GB" b="1"/>
              <a:t>Obtaining more Mental Health First Aiders</a:t>
            </a:r>
          </a:p>
          <a:p>
            <a:r>
              <a:rPr lang="en-GB" b="1"/>
              <a:t>Additional Financial/budgetary and resourcing support over the next few years to support our colleagues</a:t>
            </a:r>
          </a:p>
          <a:p>
            <a:endParaRPr lang="en-GB" b="1"/>
          </a:p>
          <a:p>
            <a:pPr marL="0" indent="0">
              <a:buFont typeface="Arial" panose="020B0604020202020204" pitchFamily="34" charset="0"/>
              <a:buNone/>
            </a:pPr>
            <a:endParaRPr lang="en-GB" b="1"/>
          </a:p>
          <a:p>
            <a:pPr marL="0" indent="0">
              <a:buFont typeface="Arial" panose="020B0604020202020204" pitchFamily="34" charset="0"/>
              <a:buNone/>
            </a:pPr>
            <a:endParaRPr lang="en-GB" b="1"/>
          </a:p>
          <a:p>
            <a:pPr marL="0" indent="0">
              <a:buFont typeface="Arial" panose="020B0604020202020204" pitchFamily="34" charset="0"/>
              <a:buNone/>
            </a:pPr>
            <a:endParaRPr lang="en-GB" b="1"/>
          </a:p>
        </p:txBody>
      </p:sp>
      <p:sp>
        <p:nvSpPr>
          <p:cNvPr id="7" name="Footer Placeholder 3">
            <a:extLst>
              <a:ext uri="{FF2B5EF4-FFF2-40B4-BE49-F238E27FC236}">
                <a16:creationId xmlns:a16="http://schemas.microsoft.com/office/drawing/2014/main" id="{89FF1DC0-634B-4386-8EC5-43273BEC431C}"/>
              </a:ext>
            </a:extLst>
          </p:cNvPr>
          <p:cNvSpPr>
            <a:spLocks noGrp="1"/>
          </p:cNvSpPr>
          <p:nvPr>
            <p:ph type="ftr" sz="quarter" idx="3"/>
          </p:nvPr>
        </p:nvSpPr>
        <p:spPr>
          <a:xfrm>
            <a:off x="690676" y="6333439"/>
            <a:ext cx="5723164" cy="365125"/>
          </a:xfrm>
        </p:spPr>
        <p:txBody>
          <a:bodyPr/>
          <a:lstStyle/>
          <a:p>
            <a:r>
              <a:rPr lang="en-US"/>
              <a:t>HWB </a:t>
            </a:r>
            <a:r>
              <a:rPr lang="en-US" err="1"/>
              <a:t>Stocktake</a:t>
            </a:r>
            <a:r>
              <a:rPr lang="en-US"/>
              <a:t> June 2020- SOUTH EAST</a:t>
            </a:r>
          </a:p>
        </p:txBody>
      </p:sp>
      <p:sp>
        <p:nvSpPr>
          <p:cNvPr id="9" name="Content Placeholder 1">
            <a:extLst>
              <a:ext uri="{FF2B5EF4-FFF2-40B4-BE49-F238E27FC236}">
                <a16:creationId xmlns:a16="http://schemas.microsoft.com/office/drawing/2014/main" id="{9B490331-B6C3-40E7-B089-7DFBB61A8C11}"/>
              </a:ext>
            </a:extLst>
          </p:cNvPr>
          <p:cNvSpPr txBox="1">
            <a:spLocks/>
          </p:cNvSpPr>
          <p:nvPr/>
        </p:nvSpPr>
        <p:spPr>
          <a:xfrm>
            <a:off x="461190" y="4392132"/>
            <a:ext cx="773767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dirty="0"/>
              <a:t>Readiness for Recovery: high level themes and commentary </a:t>
            </a:r>
          </a:p>
          <a:p>
            <a:pPr marL="0" indent="0">
              <a:buFont typeface="Arial" panose="020B0604020202020204" pitchFamily="34" charset="0"/>
              <a:buNone/>
            </a:pPr>
            <a:r>
              <a:rPr lang="en-GB" dirty="0"/>
              <a:t>This is going to be a long road to recovery and Health and Wellbeing needs to be kept at the top of the agenda in every meeting including Executive and Board meetings throughout all organisations.  </a:t>
            </a:r>
          </a:p>
        </p:txBody>
      </p:sp>
    </p:spTree>
    <p:extLst>
      <p:ext uri="{BB962C8B-B14F-4D97-AF65-F5344CB8AC3E}">
        <p14:creationId xmlns:p14="http://schemas.microsoft.com/office/powerpoint/2010/main" val="3172986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658B20-87B3-4E0D-8D72-DA3E2D653C85}"/>
              </a:ext>
            </a:extLst>
          </p:cNvPr>
          <p:cNvSpPr>
            <a:spLocks noGrp="1"/>
          </p:cNvSpPr>
          <p:nvPr>
            <p:ph type="title"/>
          </p:nvPr>
        </p:nvSpPr>
        <p:spPr>
          <a:xfrm>
            <a:off x="457200" y="548640"/>
            <a:ext cx="6929252" cy="611649"/>
          </a:xfrm>
        </p:spPr>
        <p:txBody>
          <a:bodyPr/>
          <a:lstStyle/>
          <a:p>
            <a:r>
              <a:rPr lang="en-GB"/>
              <a:t>Psychological Support: general…</a:t>
            </a:r>
          </a:p>
        </p:txBody>
      </p:sp>
      <p:sp>
        <p:nvSpPr>
          <p:cNvPr id="4" name="Footer Placeholder 3">
            <a:extLst>
              <a:ext uri="{FF2B5EF4-FFF2-40B4-BE49-F238E27FC236}">
                <a16:creationId xmlns:a16="http://schemas.microsoft.com/office/drawing/2014/main" id="{78D2DE11-3A6A-47B4-8BA7-567503B65C51}"/>
              </a:ext>
            </a:extLst>
          </p:cNvPr>
          <p:cNvSpPr>
            <a:spLocks noGrp="1"/>
          </p:cNvSpPr>
          <p:nvPr>
            <p:ph type="ftr" sz="quarter" idx="3"/>
          </p:nvPr>
        </p:nvSpPr>
        <p:spPr/>
        <p:txBody>
          <a:bodyPr/>
          <a:lstStyle/>
          <a:p>
            <a:r>
              <a:rPr lang="en-US"/>
              <a:t>Presentation title</a:t>
            </a:r>
          </a:p>
        </p:txBody>
      </p:sp>
      <p:sp>
        <p:nvSpPr>
          <p:cNvPr id="5" name="Content Placeholder 1">
            <a:extLst>
              <a:ext uri="{FF2B5EF4-FFF2-40B4-BE49-F238E27FC236}">
                <a16:creationId xmlns:a16="http://schemas.microsoft.com/office/drawing/2014/main" id="{AA3B3076-C472-4179-A049-CB81102DA684}"/>
              </a:ext>
            </a:extLst>
          </p:cNvPr>
          <p:cNvSpPr txBox="1">
            <a:spLocks/>
          </p:cNvSpPr>
          <p:nvPr/>
        </p:nvSpPr>
        <p:spPr>
          <a:xfrm>
            <a:off x="457200" y="1835187"/>
            <a:ext cx="773767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a:t>Good Practice identified</a:t>
            </a:r>
          </a:p>
          <a:p>
            <a:pPr marL="0" indent="0">
              <a:buFont typeface="Arial" panose="020B0604020202020204" pitchFamily="34" charset="0"/>
              <a:buNone/>
            </a:pPr>
            <a:r>
              <a:rPr lang="en-GB"/>
              <a:t>There are numerous good practice for supporting colleagues each trust offers different services; </a:t>
            </a:r>
          </a:p>
          <a:p>
            <a:pPr>
              <a:lnSpc>
                <a:spcPct val="100000"/>
              </a:lnSpc>
              <a:spcBef>
                <a:spcPts val="400"/>
              </a:spcBef>
            </a:pPr>
            <a:r>
              <a:rPr lang="en-GB"/>
              <a:t>Reflective practice, local debriefs, CISM, </a:t>
            </a:r>
            <a:r>
              <a:rPr lang="en-GB" err="1"/>
              <a:t>TRiM</a:t>
            </a:r>
            <a:r>
              <a:rPr lang="en-GB"/>
              <a:t>/EMDR, Mental Health First Aiders and MHA 1st. </a:t>
            </a:r>
          </a:p>
          <a:p>
            <a:pPr>
              <a:lnSpc>
                <a:spcPct val="100000"/>
              </a:lnSpc>
              <a:spcBef>
                <a:spcPts val="400"/>
              </a:spcBef>
            </a:pPr>
            <a:r>
              <a:rPr lang="en-GB"/>
              <a:t>Listening ears, priority helplines and welfare calls to shielding and at risk staff. </a:t>
            </a:r>
          </a:p>
          <a:p>
            <a:pPr>
              <a:lnSpc>
                <a:spcPct val="100000"/>
              </a:lnSpc>
              <a:spcBef>
                <a:spcPts val="400"/>
              </a:spcBef>
            </a:pPr>
            <a:r>
              <a:rPr lang="en-GB"/>
              <a:t>REACT Training</a:t>
            </a:r>
          </a:p>
          <a:p>
            <a:pPr>
              <a:lnSpc>
                <a:spcPct val="100000"/>
              </a:lnSpc>
              <a:spcBef>
                <a:spcPts val="400"/>
              </a:spcBef>
            </a:pPr>
            <a:r>
              <a:rPr lang="en-GB"/>
              <a:t>Stay well, wobble rooms, take 5 rooms,</a:t>
            </a:r>
          </a:p>
          <a:p>
            <a:pPr>
              <a:lnSpc>
                <a:spcPct val="100000"/>
              </a:lnSpc>
              <a:spcBef>
                <a:spcPts val="400"/>
              </a:spcBef>
            </a:pPr>
            <a:r>
              <a:rPr lang="en-GB"/>
              <a:t>Project Wingman (Furloughed cabin crew supporting health and wellbeing), physical activities classes e.g. yoga, walking…</a:t>
            </a:r>
          </a:p>
        </p:txBody>
      </p:sp>
      <p:sp>
        <p:nvSpPr>
          <p:cNvPr id="6" name="Content Placeholder 1">
            <a:extLst>
              <a:ext uri="{FF2B5EF4-FFF2-40B4-BE49-F238E27FC236}">
                <a16:creationId xmlns:a16="http://schemas.microsoft.com/office/drawing/2014/main" id="{66F0CE5C-E23F-4EFD-9351-6719D6462A98}"/>
              </a:ext>
            </a:extLst>
          </p:cNvPr>
          <p:cNvSpPr txBox="1">
            <a:spLocks/>
          </p:cNvSpPr>
          <p:nvPr/>
        </p:nvSpPr>
        <p:spPr>
          <a:xfrm>
            <a:off x="457200" y="4271873"/>
            <a:ext cx="773767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a:t>Other comments</a:t>
            </a:r>
          </a:p>
          <a:p>
            <a:pPr marL="0" indent="0">
              <a:buFont typeface="Arial" panose="020B0604020202020204" pitchFamily="34" charset="0"/>
              <a:buNone/>
            </a:pPr>
            <a:r>
              <a:rPr lang="en-GB"/>
              <a:t>19% of trusts who responded do not provide access to health and wellbeing rooms, some of this is due to the number of sites in community settings, and therefore are not able to provide rooms in each setting; some providers have less space due to the demands for social distancing and therefore no longer have rooms. </a:t>
            </a:r>
          </a:p>
          <a:p>
            <a:pPr marL="0" indent="0">
              <a:buFont typeface="Arial" panose="020B0604020202020204" pitchFamily="34" charset="0"/>
              <a:buNone/>
            </a:pPr>
            <a:r>
              <a:rPr lang="en-GB"/>
              <a:t>One trust reported that they do not have the support of their </a:t>
            </a:r>
            <a:r>
              <a:rPr lang="en-GB" dirty="0"/>
              <a:t>Estate and Facilities </a:t>
            </a:r>
            <a:r>
              <a:rPr lang="en-GB"/>
              <a:t>to </a:t>
            </a:r>
            <a:r>
              <a:rPr lang="en-GB" dirty="0"/>
              <a:t>enable</a:t>
            </a:r>
            <a:r>
              <a:rPr lang="en-GB"/>
              <a:t> this, however they are challenging this decision. </a:t>
            </a:r>
          </a:p>
        </p:txBody>
      </p:sp>
    </p:spTree>
    <p:extLst>
      <p:ext uri="{BB962C8B-B14F-4D97-AF65-F5344CB8AC3E}">
        <p14:creationId xmlns:p14="http://schemas.microsoft.com/office/powerpoint/2010/main" val="968344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1835B6-1F73-4271-898F-747831293005}"/>
              </a:ext>
            </a:extLst>
          </p:cNvPr>
          <p:cNvSpPr>
            <a:spLocks noGrp="1"/>
          </p:cNvSpPr>
          <p:nvPr>
            <p:ph sz="quarter" idx="10"/>
          </p:nvPr>
        </p:nvSpPr>
        <p:spPr>
          <a:xfrm>
            <a:off x="457200" y="1043469"/>
            <a:ext cx="7737674" cy="2244128"/>
          </a:xfrm>
        </p:spPr>
        <p:txBody>
          <a:bodyPr anchor="t"/>
          <a:lstStyle/>
          <a:p>
            <a:pPr marL="0" indent="0">
              <a:buNone/>
            </a:pPr>
            <a:r>
              <a:rPr lang="en-GB" b="1" u="sng" dirty="0">
                <a:latin typeface="Arial"/>
                <a:cs typeface="Arial"/>
              </a:rPr>
              <a:t>National offer</a:t>
            </a:r>
          </a:p>
          <a:p>
            <a:pPr marL="0" indent="0">
              <a:buNone/>
            </a:pPr>
            <a:r>
              <a:rPr lang="en-GB" b="1" dirty="0">
                <a:latin typeface="Arial"/>
                <a:cs typeface="Arial"/>
              </a:rPr>
              <a:t>Overall, trusts found the National offers to be very useful. However, a couple of trusts mentioned they would have liked more guidance, as well as Mental Health First Aid training for all managers to help the move into recovery.</a:t>
            </a:r>
            <a:endParaRPr lang="en-GB" b="1" dirty="0"/>
          </a:p>
        </p:txBody>
      </p:sp>
      <p:sp>
        <p:nvSpPr>
          <p:cNvPr id="3" name="Title 2">
            <a:extLst>
              <a:ext uri="{FF2B5EF4-FFF2-40B4-BE49-F238E27FC236}">
                <a16:creationId xmlns:a16="http://schemas.microsoft.com/office/drawing/2014/main" id="{6E8109C3-07D2-4975-B88F-3D976727F595}"/>
              </a:ext>
            </a:extLst>
          </p:cNvPr>
          <p:cNvSpPr>
            <a:spLocks noGrp="1"/>
          </p:cNvSpPr>
          <p:nvPr>
            <p:ph type="title"/>
          </p:nvPr>
        </p:nvSpPr>
        <p:spPr/>
        <p:txBody>
          <a:bodyPr/>
          <a:lstStyle/>
          <a:p>
            <a:r>
              <a:rPr lang="en-GB"/>
              <a:t>Psychological Support: offers</a:t>
            </a:r>
          </a:p>
        </p:txBody>
      </p:sp>
      <p:sp>
        <p:nvSpPr>
          <p:cNvPr id="4" name="Footer Placeholder 3">
            <a:extLst>
              <a:ext uri="{FF2B5EF4-FFF2-40B4-BE49-F238E27FC236}">
                <a16:creationId xmlns:a16="http://schemas.microsoft.com/office/drawing/2014/main" id="{8F483BBC-945F-4423-A672-943A66BA0A82}"/>
              </a:ext>
            </a:extLst>
          </p:cNvPr>
          <p:cNvSpPr>
            <a:spLocks noGrp="1"/>
          </p:cNvSpPr>
          <p:nvPr>
            <p:ph type="ftr" sz="quarter" idx="3"/>
          </p:nvPr>
        </p:nvSpPr>
        <p:spPr/>
        <p:txBody>
          <a:bodyPr/>
          <a:lstStyle/>
          <a:p>
            <a:r>
              <a:rPr lang="en-US"/>
              <a:t>HWB </a:t>
            </a:r>
            <a:r>
              <a:rPr lang="en-US" err="1"/>
              <a:t>Stocktake</a:t>
            </a:r>
            <a:r>
              <a:rPr lang="en-US"/>
              <a:t> June 2020- SOUTH EAST</a:t>
            </a:r>
          </a:p>
        </p:txBody>
      </p:sp>
      <p:sp>
        <p:nvSpPr>
          <p:cNvPr id="7" name="Content Placeholder 1">
            <a:extLst>
              <a:ext uri="{FF2B5EF4-FFF2-40B4-BE49-F238E27FC236}">
                <a16:creationId xmlns:a16="http://schemas.microsoft.com/office/drawing/2014/main" id="{6B8AFE70-57BC-4BF6-AF6B-A9A33B2C155C}"/>
              </a:ext>
            </a:extLst>
          </p:cNvPr>
          <p:cNvSpPr txBox="1">
            <a:spLocks/>
          </p:cNvSpPr>
          <p:nvPr/>
        </p:nvSpPr>
        <p:spPr>
          <a:xfrm>
            <a:off x="457200" y="2010270"/>
            <a:ext cx="7737674" cy="2463743"/>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dirty="0">
                <a:latin typeface="Arial"/>
                <a:cs typeface="Arial"/>
              </a:rPr>
              <a:t>Local offers</a:t>
            </a:r>
          </a:p>
          <a:p>
            <a:pPr marL="0" indent="0">
              <a:buNone/>
            </a:pPr>
            <a:r>
              <a:rPr lang="en-GB" dirty="0">
                <a:latin typeface="Arial"/>
                <a:cs typeface="Arial"/>
              </a:rPr>
              <a:t>Some trusts commented on the offers they have in place for psychological interventions or mental health conditions, such as mental health support hubs, access to programmes and treatments, </a:t>
            </a:r>
            <a:r>
              <a:rPr lang="en-GB" dirty="0" err="1">
                <a:latin typeface="Arial"/>
                <a:cs typeface="Arial"/>
              </a:rPr>
              <a:t>TRiM</a:t>
            </a:r>
            <a:r>
              <a:rPr lang="en-GB" dirty="0">
                <a:latin typeface="Arial"/>
                <a:cs typeface="Arial"/>
              </a:rPr>
              <a:t>, in-house support and some had out-sourced support from other trusts.</a:t>
            </a:r>
          </a:p>
          <a:p>
            <a:pPr marL="0" indent="0">
              <a:buNone/>
            </a:pPr>
            <a:r>
              <a:rPr lang="en-GB" dirty="0">
                <a:latin typeface="Arial"/>
                <a:cs typeface="Arial"/>
              </a:rPr>
              <a:t>From all of the local offers, trusts commented on those that they found the most useful and may continue which included the Health and Well-being resources, mental health support, discounts, leadership circles, coaching, and donations. Two of the trusts mentioned the free food was initially really useful, however as time went on, they no longer had the need for it and redirected it to care homes/ the homeless.</a:t>
            </a:r>
          </a:p>
          <a:p>
            <a:pPr marL="0" indent="0">
              <a:buNone/>
            </a:pPr>
            <a:r>
              <a:rPr lang="en-GB" dirty="0">
                <a:latin typeface="Arial"/>
                <a:cs typeface="Arial"/>
              </a:rPr>
              <a:t>Psychological and mental health offers were extended to families from most trusts. Nine trusts mentioned they had extended the Employee Assistance Programme (EAP) to the families of staff, as well as mental health resources, helplines and a new app which has been developed and launching next month.</a:t>
            </a:r>
            <a:endParaRPr lang="en-GB" dirty="0"/>
          </a:p>
        </p:txBody>
      </p:sp>
      <p:sp>
        <p:nvSpPr>
          <p:cNvPr id="8" name="Content Placeholder 1">
            <a:extLst>
              <a:ext uri="{FF2B5EF4-FFF2-40B4-BE49-F238E27FC236}">
                <a16:creationId xmlns:a16="http://schemas.microsoft.com/office/drawing/2014/main" id="{9302F22D-2D15-41C7-BCA2-23E25857791C}"/>
              </a:ext>
            </a:extLst>
          </p:cNvPr>
          <p:cNvSpPr txBox="1">
            <a:spLocks/>
          </p:cNvSpPr>
          <p:nvPr/>
        </p:nvSpPr>
        <p:spPr>
          <a:xfrm>
            <a:off x="457200" y="4940310"/>
            <a:ext cx="7737674" cy="2244128"/>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dirty="0">
                <a:latin typeface="Arial"/>
                <a:cs typeface="Arial"/>
              </a:rPr>
              <a:t>Other comments</a:t>
            </a:r>
          </a:p>
          <a:p>
            <a:pPr marL="0" indent="0">
              <a:buNone/>
            </a:pPr>
            <a:r>
              <a:rPr lang="en-GB" dirty="0">
                <a:latin typeface="Arial"/>
                <a:cs typeface="Arial"/>
              </a:rPr>
              <a:t>Some of the risks and issues for offers to be sustainable were raised by some of the trusts, such as time, capacity, finance, social distancing and resources. Although, 6 trusts currently have managers undertaking Mental Health First Aid training. Cohort numbers have not been provided.</a:t>
            </a:r>
          </a:p>
          <a:p>
            <a:pPr marL="0" indent="0">
              <a:buNone/>
            </a:pPr>
            <a:r>
              <a:rPr lang="en-GB" dirty="0">
                <a:latin typeface="Arial"/>
                <a:cs typeface="Arial"/>
              </a:rPr>
              <a:t>Risk assessments are currently in progress for BAME staff within most trusts with four trusts either at completion or have almost completed the risk assessments for all of their BAME staff.</a:t>
            </a:r>
            <a:endParaRPr lang="en-GB" dirty="0"/>
          </a:p>
          <a:p>
            <a:pPr marL="0" indent="0">
              <a:buNone/>
            </a:pPr>
            <a:endParaRPr lang="en-GB" dirty="0"/>
          </a:p>
        </p:txBody>
      </p:sp>
    </p:spTree>
    <p:extLst>
      <p:ext uri="{BB962C8B-B14F-4D97-AF65-F5344CB8AC3E}">
        <p14:creationId xmlns:p14="http://schemas.microsoft.com/office/powerpoint/2010/main" val="2145865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1835B6-1F73-4271-898F-747831293005}"/>
              </a:ext>
            </a:extLst>
          </p:cNvPr>
          <p:cNvSpPr>
            <a:spLocks noGrp="1"/>
          </p:cNvSpPr>
          <p:nvPr>
            <p:ph sz="quarter" idx="10"/>
          </p:nvPr>
        </p:nvSpPr>
        <p:spPr>
          <a:xfrm>
            <a:off x="457200" y="1184872"/>
            <a:ext cx="7737674" cy="2244128"/>
          </a:xfrm>
        </p:spPr>
        <p:txBody>
          <a:bodyPr anchor="t"/>
          <a:lstStyle/>
          <a:p>
            <a:pPr marL="0" indent="0">
              <a:buNone/>
            </a:pPr>
            <a:r>
              <a:rPr lang="en-GB" b="1" u="sng">
                <a:latin typeface="Arial"/>
                <a:cs typeface="Arial"/>
              </a:rPr>
              <a:t>Creating a sense of belonging for staff</a:t>
            </a:r>
          </a:p>
          <a:p>
            <a:pPr marL="0" indent="0">
              <a:buNone/>
            </a:pPr>
            <a:r>
              <a:rPr lang="en-GB" b="1" dirty="0">
                <a:latin typeface="Arial"/>
                <a:cs typeface="Arial"/>
              </a:rPr>
              <a:t>The majority of the trusts are using regular communications with staff, including team engagement meetings and webinars. Blogs, Facebook pages and WhatsApp groups also </a:t>
            </a:r>
            <a:r>
              <a:rPr lang="en-GB" b="1">
                <a:latin typeface="Arial"/>
                <a:cs typeface="Arial"/>
              </a:rPr>
              <a:t>seem to be used by many trusts as tools to create a sense of belonging for staff. One trust said they have also been having #HAY conversations regularly with staff.</a:t>
            </a:r>
            <a:endParaRPr lang="en-GB" b="1"/>
          </a:p>
        </p:txBody>
      </p:sp>
      <p:sp>
        <p:nvSpPr>
          <p:cNvPr id="3" name="Title 2">
            <a:extLst>
              <a:ext uri="{FF2B5EF4-FFF2-40B4-BE49-F238E27FC236}">
                <a16:creationId xmlns:a16="http://schemas.microsoft.com/office/drawing/2014/main" id="{6E8109C3-07D2-4975-B88F-3D976727F595}"/>
              </a:ext>
            </a:extLst>
          </p:cNvPr>
          <p:cNvSpPr>
            <a:spLocks noGrp="1"/>
          </p:cNvSpPr>
          <p:nvPr>
            <p:ph type="title"/>
          </p:nvPr>
        </p:nvSpPr>
        <p:spPr>
          <a:xfrm>
            <a:off x="457200" y="548640"/>
            <a:ext cx="7599145" cy="611649"/>
          </a:xfrm>
        </p:spPr>
        <p:txBody>
          <a:bodyPr/>
          <a:lstStyle/>
          <a:p>
            <a:r>
              <a:rPr lang="en-GB"/>
              <a:t>Psychological Support: leadership</a:t>
            </a:r>
          </a:p>
        </p:txBody>
      </p:sp>
      <p:sp>
        <p:nvSpPr>
          <p:cNvPr id="4" name="Footer Placeholder 3">
            <a:extLst>
              <a:ext uri="{FF2B5EF4-FFF2-40B4-BE49-F238E27FC236}">
                <a16:creationId xmlns:a16="http://schemas.microsoft.com/office/drawing/2014/main" id="{8F483BBC-945F-4423-A672-943A66BA0A82}"/>
              </a:ext>
            </a:extLst>
          </p:cNvPr>
          <p:cNvSpPr>
            <a:spLocks noGrp="1"/>
          </p:cNvSpPr>
          <p:nvPr>
            <p:ph type="ftr" sz="quarter" idx="3"/>
          </p:nvPr>
        </p:nvSpPr>
        <p:spPr/>
        <p:txBody>
          <a:bodyPr/>
          <a:lstStyle/>
          <a:p>
            <a:r>
              <a:rPr lang="en-US"/>
              <a:t>HWB </a:t>
            </a:r>
            <a:r>
              <a:rPr lang="en-US" err="1"/>
              <a:t>Stocktake</a:t>
            </a:r>
            <a:r>
              <a:rPr lang="en-US"/>
              <a:t> June 2020- SOUTH EAST</a:t>
            </a:r>
          </a:p>
        </p:txBody>
      </p:sp>
      <p:sp>
        <p:nvSpPr>
          <p:cNvPr id="7" name="Content Placeholder 1">
            <a:extLst>
              <a:ext uri="{FF2B5EF4-FFF2-40B4-BE49-F238E27FC236}">
                <a16:creationId xmlns:a16="http://schemas.microsoft.com/office/drawing/2014/main" id="{6B8AFE70-57BC-4BF6-AF6B-A9A33B2C155C}"/>
              </a:ext>
            </a:extLst>
          </p:cNvPr>
          <p:cNvSpPr txBox="1">
            <a:spLocks/>
          </p:cNvSpPr>
          <p:nvPr/>
        </p:nvSpPr>
        <p:spPr>
          <a:xfrm>
            <a:off x="457200" y="2641375"/>
            <a:ext cx="7737674" cy="2244128"/>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a:latin typeface="Arial"/>
                <a:cs typeface="Arial"/>
              </a:rPr>
              <a:t>Leadership and management support</a:t>
            </a:r>
          </a:p>
          <a:p>
            <a:pPr marL="0" indent="0">
              <a:buNone/>
            </a:pPr>
            <a:r>
              <a:rPr lang="en-GB">
                <a:latin typeface="Arial"/>
                <a:cs typeface="Arial"/>
              </a:rPr>
              <a:t>A number of trusts are carrying out risk assessments/ guidance, leadership guides, coaching and mentoring, health and well-being manager packs, online &amp; HR support. </a:t>
            </a:r>
          </a:p>
          <a:p>
            <a:pPr marL="0" indent="0">
              <a:buNone/>
            </a:pPr>
            <a:r>
              <a:rPr lang="en-GB">
                <a:latin typeface="Arial"/>
                <a:cs typeface="Arial"/>
              </a:rPr>
              <a:t>Many trusts have training opportinities for leaders and managers in development. However, numerous trusts are already offering TRiM, resilience training, mental health first aid training and leadership circles. </a:t>
            </a:r>
            <a:endParaRPr lang="en-GB"/>
          </a:p>
        </p:txBody>
      </p:sp>
      <p:sp>
        <p:nvSpPr>
          <p:cNvPr id="8" name="Content Placeholder 1">
            <a:extLst>
              <a:ext uri="{FF2B5EF4-FFF2-40B4-BE49-F238E27FC236}">
                <a16:creationId xmlns:a16="http://schemas.microsoft.com/office/drawing/2014/main" id="{9302F22D-2D15-41C7-BCA2-23E25857791C}"/>
              </a:ext>
            </a:extLst>
          </p:cNvPr>
          <p:cNvSpPr txBox="1">
            <a:spLocks/>
          </p:cNvSpPr>
          <p:nvPr/>
        </p:nvSpPr>
        <p:spPr>
          <a:xfrm>
            <a:off x="457200" y="4521043"/>
            <a:ext cx="7737674" cy="2244128"/>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u="sng">
                <a:latin typeface="Arial"/>
                <a:cs typeface="Arial"/>
              </a:rPr>
              <a:t>Other comments</a:t>
            </a:r>
          </a:p>
          <a:p>
            <a:pPr marL="0" indent="0">
              <a:buNone/>
            </a:pPr>
            <a:r>
              <a:rPr lang="en-GB">
                <a:latin typeface="Arial"/>
                <a:cs typeface="Arial"/>
              </a:rPr>
              <a:t>7 trusts have said they will be carrying out appraisals to enable leaders and managers to support staff health and wellbeing,  as well as using the Health and Well-being hubs, well-being apps and #HAY/ daily check-ins with staff. </a:t>
            </a:r>
            <a:endParaRPr lang="en-GB"/>
          </a:p>
        </p:txBody>
      </p:sp>
    </p:spTree>
    <p:extLst>
      <p:ext uri="{BB962C8B-B14F-4D97-AF65-F5344CB8AC3E}">
        <p14:creationId xmlns:p14="http://schemas.microsoft.com/office/powerpoint/2010/main" val="3429780581"/>
      </p:ext>
    </p:extLst>
  </p:cSld>
  <p:clrMapOvr>
    <a:masterClrMapping/>
  </p:clrMapOvr>
</p:sld>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4.3 plain template.pptx" id="{2F2F0580-1474-4B7A-A11B-8505B61FADB3}" vid="{956D579C-3B86-4FDD-8A79-810CF4E924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E9133C4F038434394EDD3DC83CCC908" ma:contentTypeVersion="10" ma:contentTypeDescription="Create a new document." ma:contentTypeScope="" ma:versionID="4b0b13f2df8d34d88aab5c3543261406">
  <xsd:schema xmlns:xsd="http://www.w3.org/2001/XMLSchema" xmlns:xs="http://www.w3.org/2001/XMLSchema" xmlns:p="http://schemas.microsoft.com/office/2006/metadata/properties" xmlns:ns3="817fc1d1-ccc2-4550-9493-8c3bbff55a26" targetNamespace="http://schemas.microsoft.com/office/2006/metadata/properties" ma:root="true" ma:fieldsID="fc9c5316d406c9dfbf3dd0734469dd89" ns3:_="">
    <xsd:import namespace="817fc1d1-ccc2-4550-9493-8c3bbff55a2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7fc1d1-ccc2-4550-9493-8c3bbff55a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D9FD49-C1C5-400A-B04D-90A236984D1F}">
  <ds:schemaRefs>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817fc1d1-ccc2-4550-9493-8c3bbff55a26"/>
    <ds:schemaRef ds:uri="http://purl.org/dc/term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80D2286A-B70D-41AA-AF9A-7F668E66FF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7fc1d1-ccc2-4550-9493-8c3bbff55a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333066-D95F-4DC9-8F45-8431A5C3C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163</TotalTime>
  <Words>1725</Words>
  <Application>Microsoft Office PowerPoint</Application>
  <PresentationFormat>On-screen Show (4:3)</PresentationFormat>
  <Paragraphs>126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Transport</vt:lpstr>
      <vt:lpstr>Accommodation </vt:lpstr>
      <vt:lpstr>Food</vt:lpstr>
      <vt:lpstr>Childcare</vt:lpstr>
      <vt:lpstr>Psychological Support: general</vt:lpstr>
      <vt:lpstr>Psychological Support: general…</vt:lpstr>
      <vt:lpstr>Psychological Support: offers</vt:lpstr>
      <vt:lpstr>Psychological Support: leadership</vt:lpstr>
      <vt:lpstr>Homeworking</vt:lpstr>
      <vt:lpstr>Occupational Health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Emson</dc:creator>
  <cp:lastModifiedBy>Renata Pidduck</cp:lastModifiedBy>
  <cp:revision>141</cp:revision>
  <dcterms:created xsi:type="dcterms:W3CDTF">2020-04-14T08:50:42Z</dcterms:created>
  <dcterms:modified xsi:type="dcterms:W3CDTF">2020-07-14T11:28:30Z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0x010100BE9133C4F038434394EDD3DC83CCC908</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