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handoutMasterIdLst>
    <p:handoutMasterId r:id="rId6"/>
  </p:handoutMasterIdLst>
  <p:sldIdLst>
    <p:sldId id="1142" r:id="rId2"/>
    <p:sldId id="1143" r:id="rId3"/>
    <p:sldId id="1141" r:id="rId4"/>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95D3"/>
    <a:srgbClr val="82C5CD"/>
    <a:srgbClr val="88AA45"/>
    <a:srgbClr val="9C976C"/>
    <a:srgbClr val="CEF1E6"/>
    <a:srgbClr val="27B0DA"/>
    <a:srgbClr val="4472C4"/>
    <a:srgbClr val="D2C0B3"/>
    <a:srgbClr val="FAFFF6"/>
    <a:srgbClr val="D1B3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B6957D-A577-4198-9181-D84F68145800}" v="1" dt="2021-02-24T14:19:05.3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277" autoAdjust="0"/>
  </p:normalViewPr>
  <p:slideViewPr>
    <p:cSldViewPr snapToGrid="0">
      <p:cViewPr varScale="1">
        <p:scale>
          <a:sx n="47" d="100"/>
          <a:sy n="47" d="100"/>
        </p:scale>
        <p:origin x="1392" y="52"/>
      </p:cViewPr>
      <p:guideLst>
        <p:guide orient="horz" pos="2160"/>
        <p:guide pos="3840"/>
      </p:guideLst>
    </p:cSldViewPr>
  </p:slideViewPr>
  <p:notesTextViewPr>
    <p:cViewPr>
      <p:scale>
        <a:sx n="3" d="2"/>
        <a:sy n="3" d="2"/>
      </p:scale>
      <p:origin x="0" y="0"/>
    </p:cViewPr>
  </p:notesTextViewPr>
  <p:sorterViewPr>
    <p:cViewPr>
      <p:scale>
        <a:sx n="100" d="100"/>
        <a:sy n="100" d="100"/>
      </p:scale>
      <p:origin x="0" y="-2640"/>
    </p:cViewPr>
  </p:sorterViewPr>
  <p:notesViewPr>
    <p:cSldViewPr snapToGrid="0">
      <p:cViewPr>
        <p:scale>
          <a:sx n="125" d="100"/>
          <a:sy n="125" d="100"/>
        </p:scale>
        <p:origin x="1800" y="-222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5/10/relationships/revisionInfo" Target="revisionInfo.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01E6613-FCD6-41FA-855A-214C7F710B9D}"/>
              </a:ext>
            </a:extLst>
          </p:cNvPr>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D0BACFCB-65D2-4739-99F8-4A588E09A0D8}"/>
              </a:ext>
            </a:extLst>
          </p:cNvPr>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8C7D35D9-FB3A-42AC-99F5-A96E99EFE8EC}" type="datetimeFigureOut">
              <a:rPr lang="en-GB" smtClean="0"/>
              <a:t>17/03/2021</a:t>
            </a:fld>
            <a:endParaRPr lang="en-GB"/>
          </a:p>
        </p:txBody>
      </p:sp>
      <p:sp>
        <p:nvSpPr>
          <p:cNvPr id="4" name="Footer Placeholder 3">
            <a:extLst>
              <a:ext uri="{FF2B5EF4-FFF2-40B4-BE49-F238E27FC236}">
                <a16:creationId xmlns:a16="http://schemas.microsoft.com/office/drawing/2014/main" id="{3B924622-CF5B-489E-B658-70D07764FBFC}"/>
              </a:ext>
            </a:extLst>
          </p:cNvPr>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F5D6D165-2DE4-424F-A4FC-FBAA5EB219A0}"/>
              </a:ext>
            </a:extLst>
          </p:cNvPr>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C1D66BA1-93B4-4F5D-B562-687DA5AF01C4}" type="slidenum">
              <a:rPr lang="en-GB" smtClean="0"/>
              <a:t>‹#›</a:t>
            </a:fld>
            <a:endParaRPr lang="en-GB"/>
          </a:p>
        </p:txBody>
      </p:sp>
    </p:spTree>
    <p:extLst>
      <p:ext uri="{BB962C8B-B14F-4D97-AF65-F5344CB8AC3E}">
        <p14:creationId xmlns:p14="http://schemas.microsoft.com/office/powerpoint/2010/main" val="17677632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EF0A9189-4051-4CFD-8CE4-6EF87F4A9AC8}" type="datetimeFigureOut">
              <a:rPr lang="en-GB" smtClean="0"/>
              <a:t>17/03/2021</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3A661A8D-95F6-4385-915D-577EA0EECA6C}" type="slidenum">
              <a:rPr lang="en-GB" smtClean="0"/>
              <a:t>‹#›</a:t>
            </a:fld>
            <a:endParaRPr lang="en-GB"/>
          </a:p>
        </p:txBody>
      </p:sp>
    </p:spTree>
    <p:extLst>
      <p:ext uri="{BB962C8B-B14F-4D97-AF65-F5344CB8AC3E}">
        <p14:creationId xmlns:p14="http://schemas.microsoft.com/office/powerpoint/2010/main" val="107427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661A8D-95F6-4385-915D-577EA0EECA6C}" type="slidenum">
              <a:rPr lang="en-GB" smtClean="0"/>
              <a:t>1</a:t>
            </a:fld>
            <a:endParaRPr lang="en-GB"/>
          </a:p>
        </p:txBody>
      </p:sp>
    </p:spTree>
    <p:extLst>
      <p:ext uri="{BB962C8B-B14F-4D97-AF65-F5344CB8AC3E}">
        <p14:creationId xmlns:p14="http://schemas.microsoft.com/office/powerpoint/2010/main" val="2483022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661A8D-95F6-4385-915D-577EA0EECA6C}" type="slidenum">
              <a:rPr lang="en-GB" smtClean="0"/>
              <a:t>2</a:t>
            </a:fld>
            <a:endParaRPr lang="en-GB"/>
          </a:p>
        </p:txBody>
      </p:sp>
    </p:spTree>
    <p:extLst>
      <p:ext uri="{BB962C8B-B14F-4D97-AF65-F5344CB8AC3E}">
        <p14:creationId xmlns:p14="http://schemas.microsoft.com/office/powerpoint/2010/main" val="1825074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661A8D-95F6-4385-915D-577EA0EECA6C}" type="slidenum">
              <a:rPr lang="en-GB" smtClean="0"/>
              <a:t>3</a:t>
            </a:fld>
            <a:endParaRPr lang="en-GB"/>
          </a:p>
        </p:txBody>
      </p:sp>
    </p:spTree>
    <p:extLst>
      <p:ext uri="{BB962C8B-B14F-4D97-AF65-F5344CB8AC3E}">
        <p14:creationId xmlns:p14="http://schemas.microsoft.com/office/powerpoint/2010/main" val="14083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A4F2F-EE1F-4A7A-9A8C-840AA988FD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DF0A545-8277-4C84-9031-7F0AF7A2C2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CABF71C-6FF9-4F51-94CB-B14372F9A05B}"/>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5" name="Footer Placeholder 4">
            <a:extLst>
              <a:ext uri="{FF2B5EF4-FFF2-40B4-BE49-F238E27FC236}">
                <a16:creationId xmlns:a16="http://schemas.microsoft.com/office/drawing/2014/main" id="{F492ECB1-6EAB-4EBD-B2EA-2BE86D4BB1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92F578-E282-47DD-ACB4-9047F5A1A0E8}"/>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1840333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16C28-ADC9-49F3-A1F6-6924E7E3589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CE8CE9F-A4BF-4A49-81BF-BA5D5693757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B0C078-BA76-45A0-BC5B-9E929029E84D}"/>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5" name="Footer Placeholder 4">
            <a:extLst>
              <a:ext uri="{FF2B5EF4-FFF2-40B4-BE49-F238E27FC236}">
                <a16:creationId xmlns:a16="http://schemas.microsoft.com/office/drawing/2014/main" id="{78A60C1C-A16D-4AC8-B273-FAB3B7EB38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3F2A22-F1D5-44DB-B1A2-F759746005B4}"/>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3423691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6257DE-7DB2-4400-807B-C099EAACFD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76EEB6-F851-4794-B5D1-3254FCC2F83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AB05A9-6824-418A-A53D-6A750A05E42D}"/>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5" name="Footer Placeholder 4">
            <a:extLst>
              <a:ext uri="{FF2B5EF4-FFF2-40B4-BE49-F238E27FC236}">
                <a16:creationId xmlns:a16="http://schemas.microsoft.com/office/drawing/2014/main" id="{C607950B-4B92-472D-8309-8416BF6237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980153-3A38-4DDF-9F97-86F6C8FD70A1}"/>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3599948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3F143D33-1865-40E8-BE39-97A82C20527C}"/>
              </a:ext>
            </a:extLst>
          </p:cNvPr>
          <p:cNvSpPr>
            <a:spLocks noGrp="1"/>
          </p:cNvSpPr>
          <p:nvPr>
            <p:ph type="ftr" sz="quarter" idx="11"/>
          </p:nvPr>
        </p:nvSpPr>
        <p:spPr/>
        <p:txBody>
          <a:bodyPr/>
          <a:lstStyle/>
          <a:p>
            <a:endParaRPr lang="en-GB"/>
          </a:p>
        </p:txBody>
      </p:sp>
      <p:sp>
        <p:nvSpPr>
          <p:cNvPr id="2" name="Title 1">
            <a:extLst>
              <a:ext uri="{FF2B5EF4-FFF2-40B4-BE49-F238E27FC236}">
                <a16:creationId xmlns:a16="http://schemas.microsoft.com/office/drawing/2014/main" id="{2167A328-E28E-455E-8D5A-75D4EDEA2E9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2F2DEE0-5BF5-472F-ADF2-C0FC209F787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4886E8-B7B0-49D1-A3E8-16AEC1005442}"/>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6" name="Slide Number Placeholder 5">
            <a:extLst>
              <a:ext uri="{FF2B5EF4-FFF2-40B4-BE49-F238E27FC236}">
                <a16:creationId xmlns:a16="http://schemas.microsoft.com/office/drawing/2014/main" id="{1A510B4A-9083-4F23-B996-12707A120198}"/>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4120356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7770-9FE7-474C-AED7-EF8EB2BE53B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2115BF7-F0B7-4043-B086-90B63DCA70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609D007-2D28-4BBC-80BE-B6502EA8C461}"/>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5" name="Footer Placeholder 4">
            <a:extLst>
              <a:ext uri="{FF2B5EF4-FFF2-40B4-BE49-F238E27FC236}">
                <a16:creationId xmlns:a16="http://schemas.microsoft.com/office/drawing/2014/main" id="{4407D46F-16CB-42D0-973B-1E5CD2FAE1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97B40B-B4C8-494B-A3BC-AACC53F2A073}"/>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2789124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847BA-3CE8-43D2-8FF4-C3B5A3EDFD1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4FD6AF6-AE3D-4105-BA0E-5B824EAD190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8E217FE-6013-4682-8D35-F81F502677B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9F84F2B-EF36-4048-A18C-7DDDB23B27E9}"/>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6" name="Footer Placeholder 5">
            <a:extLst>
              <a:ext uri="{FF2B5EF4-FFF2-40B4-BE49-F238E27FC236}">
                <a16:creationId xmlns:a16="http://schemas.microsoft.com/office/drawing/2014/main" id="{3AE60237-9348-4235-88FF-3A23BB7720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B61428-9BC6-4CCB-AE0F-EA01B2249532}"/>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594538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4A197-0B05-4D07-B657-EF9E36ED4E0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103CC5-6A21-4B4C-8443-C72E438A1A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EE04FFC-BCE0-4C53-8EFC-513B826B4D4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082F90B-C710-485F-803E-A1152EB621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AAEEB24-2823-462D-B60D-1FA08A3E479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E6B9485-2EF7-4CF9-B673-42E17757839B}"/>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8" name="Footer Placeholder 7">
            <a:extLst>
              <a:ext uri="{FF2B5EF4-FFF2-40B4-BE49-F238E27FC236}">
                <a16:creationId xmlns:a16="http://schemas.microsoft.com/office/drawing/2014/main" id="{7D180520-7896-4045-AE75-C9888C1F568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84D1DBD-8C85-4D7A-AFD1-C536264605BC}"/>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165510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59764-B0B2-4E67-98CC-BD08BFEC62C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FE9A2DD-954F-4CE5-8ACC-AB84E27A77B7}"/>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4" name="Footer Placeholder 3">
            <a:extLst>
              <a:ext uri="{FF2B5EF4-FFF2-40B4-BE49-F238E27FC236}">
                <a16:creationId xmlns:a16="http://schemas.microsoft.com/office/drawing/2014/main" id="{8370C4B0-3ACF-497B-BB75-EE79CC7C03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73976A7-9D8E-43E2-8D66-C0FC16FB0148}"/>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3921955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530CAA-E903-478A-9B58-B18C4E9E2BC3}"/>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3" name="Footer Placeholder 2">
            <a:extLst>
              <a:ext uri="{FF2B5EF4-FFF2-40B4-BE49-F238E27FC236}">
                <a16:creationId xmlns:a16="http://schemas.microsoft.com/office/drawing/2014/main" id="{8126BF78-E304-4F78-8577-EEA9CB1DD86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053CD4E-CFD9-48E2-89F1-100B06E033FE}"/>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285372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BFB7F-BD67-45B7-A61C-A1D7EAB58E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F980FA3-8395-4CD0-9D3D-18D900E3EF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628093D-42BC-4A15-BCD0-7B4A5A3F3B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7E1D3BF-7DE6-4D62-9954-93EFD5760BF8}"/>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6" name="Footer Placeholder 5">
            <a:extLst>
              <a:ext uri="{FF2B5EF4-FFF2-40B4-BE49-F238E27FC236}">
                <a16:creationId xmlns:a16="http://schemas.microsoft.com/office/drawing/2014/main" id="{18F57E1A-5C90-458D-8A52-FC4B73AE1B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9C6918-A045-420E-B706-89F723F5305B}"/>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2182127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9851D-E920-46C1-9116-2BE8EF9471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FC2A7B0-6059-452E-A500-B0420114AA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F636A71-F75D-42A8-872A-4D93AB7BFC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0C8E65-B40F-4028-8B64-E9366EE50FC4}"/>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6" name="Footer Placeholder 5">
            <a:extLst>
              <a:ext uri="{FF2B5EF4-FFF2-40B4-BE49-F238E27FC236}">
                <a16:creationId xmlns:a16="http://schemas.microsoft.com/office/drawing/2014/main" id="{AFDBB892-DC22-4C09-8E4C-6414F1B467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06A312-36EE-4DDA-B07E-27F9DDC39C6D}"/>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736613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A58F40-7FC9-4DAE-8507-D3EED03815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B16E74-53E7-40B5-834F-903B4323F2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53531EB6-1755-4FE5-AB32-EBE1ABC314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48EC5F4-6589-46B6-92DC-C7DEF675C7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75F36C-26BA-4A5C-8219-67EADC63A028}" type="slidenum">
              <a:rPr lang="en-GB" smtClean="0"/>
              <a:t>‹#›</a:t>
            </a:fld>
            <a:endParaRPr lang="en-GB"/>
          </a:p>
        </p:txBody>
      </p:sp>
    </p:spTree>
    <p:extLst>
      <p:ext uri="{BB962C8B-B14F-4D97-AF65-F5344CB8AC3E}">
        <p14:creationId xmlns:p14="http://schemas.microsoft.com/office/powerpoint/2010/main" val="3170578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hbr.org/2020/12/compassionate-leadership-is-necessary-but-not-sufficient" TargetMode="External"/><Relationship Id="rId5" Type="http://schemas.openxmlformats.org/officeDocument/2006/relationships/hyperlink" Target="https://www.roffeypark.ac.uk/wp-content/uploads/2020/07/Compassionate-Leadership-Booklet.pdf" TargetMode="External"/><Relationship Id="rId4" Type="http://schemas.openxmlformats.org/officeDocument/2006/relationships/hyperlink" Target="https://www.kingsfund.org.uk/blog/2019/05/five-myths-compassionate-leadership"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244C01C-F43C-42F8-8BC0-C5843FAB8A8E}"/>
              </a:ext>
            </a:extLst>
          </p:cNvPr>
          <p:cNvSpPr/>
          <p:nvPr/>
        </p:nvSpPr>
        <p:spPr>
          <a:xfrm>
            <a:off x="295447" y="432482"/>
            <a:ext cx="10521950" cy="1474098"/>
          </a:xfrm>
          <a:prstGeom prst="rect">
            <a:avLst/>
          </a:prstGeom>
          <a:solidFill>
            <a:srgbClr val="4472C4"/>
          </a:solidFill>
          <a:ln w="12700" cap="flat" cmpd="sng" algn="ctr">
            <a:solidFill>
              <a:srgbClr val="4472C4">
                <a:shade val="50000"/>
              </a:srgbClr>
            </a:solidFill>
            <a:prstDash val="solid"/>
            <a:miter lim="800000"/>
          </a:ln>
          <a:effectLst>
            <a:glow rad="177800">
              <a:schemeClr val="tx1">
                <a:lumMod val="50000"/>
                <a:lumOff val="50000"/>
                <a:alpha val="40000"/>
              </a:schemeClr>
            </a:glow>
            <a:outerShdw blurRad="50800" dist="50800" dir="5400000" sx="91000" sy="91000" algn="ctr" rotWithShape="0">
              <a:schemeClr val="tx1"/>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1200"/>
              </a:spcAft>
              <a:defRPr/>
            </a:pPr>
            <a:r>
              <a:rPr lang="en-GB" sz="4400" b="1" kern="0" dirty="0">
                <a:solidFill>
                  <a:srgbClr val="FFFFFF"/>
                </a:solidFill>
                <a:latin typeface="Arial" panose="020B0604020202020204" pitchFamily="34" charset="0"/>
                <a:ea typeface="Times New Roman" panose="02020603050405020304" pitchFamily="18" charset="0"/>
                <a:cs typeface="NBS Medium"/>
              </a:rPr>
              <a:t>Compassionate Leadership </a:t>
            </a:r>
          </a:p>
          <a:p>
            <a:pPr>
              <a:spcAft>
                <a:spcPts val="1200"/>
              </a:spcAft>
              <a:defRPr/>
            </a:pPr>
            <a:r>
              <a:rPr lang="en-GB" sz="2800" b="1" kern="0" dirty="0">
                <a:solidFill>
                  <a:srgbClr val="FFFFFF"/>
                </a:solidFill>
                <a:latin typeface="Arial" panose="020B0604020202020204" pitchFamily="34" charset="0"/>
                <a:ea typeface="Times New Roman" panose="02020603050405020304" pitchFamily="18" charset="0"/>
                <a:cs typeface="NBS Medium"/>
              </a:rPr>
              <a:t>Leadership Short</a:t>
            </a:r>
          </a:p>
          <a:p>
            <a:pPr lvl="0">
              <a:spcAft>
                <a:spcPts val="1200"/>
              </a:spcAft>
              <a:defRPr/>
            </a:pPr>
            <a:endParaRPr kumimoji="0" lang="en-GB" sz="3200" b="1"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NBS Medium"/>
            </a:endParaRPr>
          </a:p>
        </p:txBody>
      </p:sp>
      <p:pic>
        <p:nvPicPr>
          <p:cNvPr id="6" name="Picture 5" descr="A picture containing knife&#10;&#10;Description automatically generated">
            <a:extLst>
              <a:ext uri="{FF2B5EF4-FFF2-40B4-BE49-F238E27FC236}">
                <a16:creationId xmlns:a16="http://schemas.microsoft.com/office/drawing/2014/main" id="{53F6EC15-D364-4EBE-978A-3BDC0213A61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8830101" y="432483"/>
            <a:ext cx="3066452" cy="1474098"/>
          </a:xfrm>
          <a:prstGeom prst="rect">
            <a:avLst/>
          </a:prstGeom>
          <a:ln>
            <a:noFill/>
          </a:ln>
          <a:effectLst>
            <a:outerShdw blurRad="292100" dist="139700" dir="2700000" algn="tl" rotWithShape="0">
              <a:srgbClr val="333333">
                <a:alpha val="65000"/>
              </a:srgbClr>
            </a:outerShdw>
          </a:effectLst>
        </p:spPr>
      </p:pic>
      <p:sp>
        <p:nvSpPr>
          <p:cNvPr id="8" name="Content Placeholder 2">
            <a:extLst>
              <a:ext uri="{FF2B5EF4-FFF2-40B4-BE49-F238E27FC236}">
                <a16:creationId xmlns:a16="http://schemas.microsoft.com/office/drawing/2014/main" id="{1A0F71CF-3609-4C88-9F6B-B707616BE980}"/>
              </a:ext>
            </a:extLst>
          </p:cNvPr>
          <p:cNvSpPr>
            <a:spLocks noGrp="1"/>
          </p:cNvSpPr>
          <p:nvPr/>
        </p:nvSpPr>
        <p:spPr>
          <a:xfrm>
            <a:off x="295447" y="2372448"/>
            <a:ext cx="11769174" cy="4351338"/>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t>What is it? Why does it matter? Can you develop it?</a:t>
            </a:r>
          </a:p>
          <a:p>
            <a:r>
              <a:rPr lang="en-GB" sz="2300" dirty="0"/>
              <a:t>2019 work from The King’s Fund clearly describes compassionate leadership as something that goes beyond ‘being nice to people’, instead describing it s ‘creating the conditions – through consistently listening, understanding, empathising and helping – to make it possible to have tough performance management and tough conversations when needed’ </a:t>
            </a:r>
            <a:r>
              <a:rPr lang="en-GB" sz="2300" kern="0" dirty="0">
                <a:solidFill>
                  <a:srgbClr val="161616"/>
                </a:solidFill>
                <a:latin typeface="Arial"/>
                <a:cs typeface="Arial"/>
                <a:sym typeface="Arial"/>
                <a:hlinkClick r:id="rId4"/>
              </a:rPr>
              <a:t>https://www.kingsfund.org.uk/blog/2019/05/five-myths-compassionate-leadership#</a:t>
            </a:r>
            <a:endParaRPr lang="en-GB" sz="2300" kern="0" dirty="0">
              <a:solidFill>
                <a:srgbClr val="161616"/>
              </a:solidFill>
              <a:latin typeface="Arial"/>
              <a:cs typeface="Arial"/>
              <a:sym typeface="Arial"/>
            </a:endParaRPr>
          </a:p>
          <a:p>
            <a:pPr marL="0" indent="0">
              <a:buNone/>
            </a:pPr>
            <a:endParaRPr lang="en-GB" sz="2300" kern="0" dirty="0">
              <a:solidFill>
                <a:srgbClr val="161616"/>
              </a:solidFill>
              <a:latin typeface="Arial"/>
              <a:cs typeface="Arial"/>
              <a:sym typeface="Arial"/>
            </a:endParaRPr>
          </a:p>
          <a:p>
            <a:pPr hangingPunct="0">
              <a:lnSpc>
                <a:spcPct val="100000"/>
              </a:lnSpc>
              <a:spcBef>
                <a:spcPts val="0"/>
              </a:spcBef>
              <a:defRPr/>
            </a:pPr>
            <a:r>
              <a:rPr kumimoji="0" lang="en-GB" sz="2300" b="0" u="none" strike="noStrike" kern="0" cap="none" spc="0" normalizeH="0" baseline="0" noProof="0" dirty="0">
                <a:ln>
                  <a:noFill/>
                </a:ln>
                <a:solidFill>
                  <a:srgbClr val="161616"/>
                </a:solidFill>
                <a:effectLst/>
                <a:uLnTx/>
                <a:uFillTx/>
                <a:cs typeface="Arial"/>
                <a:sym typeface="Arial"/>
              </a:rPr>
              <a:t>Compelling evidence that compassionate leadership increases commitment to the organisation, connects people more strongly, enables people to be more supportive and reduces the chance of compassion fatigue and burnout in caregivers. </a:t>
            </a:r>
            <a:r>
              <a:rPr kumimoji="0" lang="en-GB" sz="2300" b="0" i="0" u="none" strike="noStrike" kern="0" cap="none" spc="0" normalizeH="0" baseline="0" noProof="0" dirty="0">
                <a:ln>
                  <a:noFill/>
                </a:ln>
                <a:effectLst/>
                <a:uLnTx/>
                <a:uFillTx/>
                <a:cs typeface="Helvetica"/>
                <a:sym typeface="Helvetica"/>
              </a:rPr>
              <a:t>Source: </a:t>
            </a:r>
            <a:r>
              <a:rPr kumimoji="0" lang="en-GB" sz="2300" b="0" i="0" u="none" strike="noStrike" kern="0" cap="none" spc="0" normalizeH="0" baseline="0" noProof="0" dirty="0" err="1">
                <a:ln>
                  <a:noFill/>
                </a:ln>
                <a:effectLst/>
                <a:uLnTx/>
                <a:uFillTx/>
                <a:cs typeface="Helvetica"/>
                <a:sym typeface="Helvetica"/>
              </a:rPr>
              <a:t>Poorkavoos</a:t>
            </a:r>
            <a:r>
              <a:rPr kumimoji="0" lang="en-GB" sz="2300" b="0" i="0" u="none" strike="noStrike" kern="0" cap="none" spc="0" normalizeH="0" baseline="0" noProof="0" dirty="0">
                <a:ln>
                  <a:noFill/>
                </a:ln>
                <a:effectLst/>
                <a:uLnTx/>
                <a:uFillTx/>
                <a:cs typeface="Helvetica"/>
                <a:sym typeface="Helvetica"/>
              </a:rPr>
              <a:t>, M. (2020), “COMPASSIONATE LEADERSHIP: WHAT IS IT AND WHY DO ORGANISATIONS NEED MORE OF IT?’ </a:t>
            </a:r>
            <a:r>
              <a:rPr kumimoji="0" lang="en-GB" sz="2300" b="0" i="0" u="none" strike="noStrike" kern="0" cap="none" spc="0" normalizeH="0" baseline="0" noProof="0" dirty="0">
                <a:ln>
                  <a:noFill/>
                </a:ln>
                <a:effectLst/>
                <a:uLnTx/>
                <a:uFillTx/>
                <a:cs typeface="Helvetica"/>
                <a:sym typeface="Helvetica"/>
                <a:hlinkClick r:id="rId5"/>
              </a:rPr>
              <a:t>https://www.roffeypark.ac.uk/wp-content/uploads/2020/07/Compassionate-Leadership-Booklet.pdf</a:t>
            </a:r>
            <a:endParaRPr kumimoji="0" lang="en-GB" sz="2300" b="0" i="0" u="none" strike="noStrike" kern="0" cap="none" spc="0" normalizeH="0" baseline="0" noProof="0" dirty="0">
              <a:ln>
                <a:noFill/>
              </a:ln>
              <a:effectLst/>
              <a:uLnTx/>
              <a:uFillTx/>
              <a:cs typeface="Helvetica"/>
              <a:sym typeface="Helvetica"/>
            </a:endParaRPr>
          </a:p>
          <a:p>
            <a:pPr marL="0" indent="0" hangingPunct="0">
              <a:lnSpc>
                <a:spcPct val="100000"/>
              </a:lnSpc>
              <a:spcBef>
                <a:spcPts val="0"/>
              </a:spcBef>
              <a:buNone/>
              <a:defRPr/>
            </a:pPr>
            <a:endParaRPr kumimoji="0" lang="en-GB" sz="2300" b="0" i="0" u="none" strike="noStrike" kern="0" cap="none" spc="0" normalizeH="0" baseline="0" noProof="0" dirty="0">
              <a:ln>
                <a:noFill/>
              </a:ln>
              <a:effectLst/>
              <a:uLnTx/>
              <a:uFillTx/>
              <a:cs typeface="Helvetica"/>
              <a:sym typeface="Helvetica"/>
            </a:endParaRPr>
          </a:p>
          <a:p>
            <a:pPr hangingPunct="0">
              <a:lnSpc>
                <a:spcPct val="100000"/>
              </a:lnSpc>
              <a:spcBef>
                <a:spcPts val="0"/>
              </a:spcBef>
              <a:defRPr/>
            </a:pPr>
            <a:r>
              <a:rPr kumimoji="0" lang="en-GB" sz="2300" b="0" i="0" u="none" strike="noStrike" kern="0" cap="none" spc="0" normalizeH="0" baseline="0" noProof="0" dirty="0" err="1">
                <a:ln>
                  <a:noFill/>
                </a:ln>
                <a:effectLst/>
                <a:uLnTx/>
                <a:uFillTx/>
                <a:cs typeface="Helvetica"/>
                <a:sym typeface="Helvetica"/>
              </a:rPr>
              <a:t>Hougaard</a:t>
            </a:r>
            <a:r>
              <a:rPr kumimoji="0" lang="en-GB" sz="2300" b="0" i="0" u="none" strike="noStrike" kern="0" cap="none" spc="0" normalizeH="0" baseline="0" noProof="0" dirty="0">
                <a:ln>
                  <a:noFill/>
                </a:ln>
                <a:effectLst/>
                <a:uLnTx/>
                <a:uFillTx/>
                <a:cs typeface="Helvetica"/>
                <a:sym typeface="Helvetica"/>
              </a:rPr>
              <a:t> et al (2020) suggest that compassionate leadership is necessary but not sufficient – compassion needs to be combined with leadership wisdom </a:t>
            </a:r>
            <a:r>
              <a:rPr lang="en-GB" sz="2300" dirty="0"/>
              <a:t>Source: </a:t>
            </a:r>
            <a:r>
              <a:rPr lang="en-GB" sz="2300" dirty="0">
                <a:hlinkClick r:id="rId6"/>
              </a:rPr>
              <a:t>https://hbr.org/2020/12/compassionate-leadership-is-necessary-but-not-sufficient</a:t>
            </a:r>
            <a:endParaRPr lang="en-GB" sz="2300" dirty="0"/>
          </a:p>
          <a:p>
            <a:pPr hangingPunct="0">
              <a:lnSpc>
                <a:spcPct val="100000"/>
              </a:lnSpc>
              <a:spcBef>
                <a:spcPts val="0"/>
              </a:spcBef>
              <a:defRPr/>
            </a:pPr>
            <a:endParaRPr lang="en-GB" sz="2300" dirty="0"/>
          </a:p>
          <a:p>
            <a:pPr hangingPunct="0">
              <a:lnSpc>
                <a:spcPct val="100000"/>
              </a:lnSpc>
              <a:spcBef>
                <a:spcPts val="0"/>
              </a:spcBef>
              <a:defRPr/>
            </a:pPr>
            <a:r>
              <a:rPr lang="en-GB" sz="2300" dirty="0"/>
              <a:t>How can you develop compassion and </a:t>
            </a:r>
          </a:p>
          <a:p>
            <a:pPr marL="0" indent="0" hangingPunct="0">
              <a:lnSpc>
                <a:spcPct val="100000"/>
              </a:lnSpc>
              <a:spcBef>
                <a:spcPts val="0"/>
              </a:spcBef>
              <a:buNone/>
              <a:defRPr/>
            </a:pPr>
            <a:r>
              <a:rPr lang="en-GB" sz="2300" dirty="0"/>
              <a:t>    wisdom as components of your leadership style?</a:t>
            </a:r>
          </a:p>
          <a:p>
            <a:pPr marL="0" indent="0" hangingPunct="0">
              <a:lnSpc>
                <a:spcPct val="100000"/>
              </a:lnSpc>
              <a:spcBef>
                <a:spcPts val="0"/>
              </a:spcBef>
              <a:buNone/>
              <a:defRPr/>
            </a:pPr>
            <a:endParaRPr lang="en-GB" sz="2300" dirty="0"/>
          </a:p>
          <a:p>
            <a:pPr hangingPunct="0">
              <a:lnSpc>
                <a:spcPct val="100000"/>
              </a:lnSpc>
              <a:spcBef>
                <a:spcPts val="0"/>
              </a:spcBef>
              <a:defRPr/>
            </a:pPr>
            <a:endParaRPr lang="en-GB" sz="2300" dirty="0"/>
          </a:p>
          <a:p>
            <a:pPr hangingPunct="0">
              <a:lnSpc>
                <a:spcPct val="100000"/>
              </a:lnSpc>
              <a:spcBef>
                <a:spcPts val="0"/>
              </a:spcBef>
              <a:defRPr/>
            </a:pPr>
            <a:endParaRPr lang="en-GB" sz="2000" dirty="0"/>
          </a:p>
          <a:p>
            <a:pPr hangingPunct="0">
              <a:lnSpc>
                <a:spcPct val="100000"/>
              </a:lnSpc>
              <a:spcBef>
                <a:spcPts val="0"/>
              </a:spcBef>
              <a:defRPr/>
            </a:pPr>
            <a:endParaRPr kumimoji="0" lang="en-GB" sz="3000" b="0" i="0" u="none" strike="noStrike" kern="0" cap="none" spc="0" normalizeH="0" baseline="0" noProof="0" dirty="0">
              <a:ln>
                <a:noFill/>
              </a:ln>
              <a:effectLst/>
              <a:uLnTx/>
              <a:uFillTx/>
              <a:cs typeface="Helvetica"/>
              <a:sym typeface="Helvetica"/>
            </a:endParaRPr>
          </a:p>
          <a:p>
            <a:pPr hangingPunct="0">
              <a:lnSpc>
                <a:spcPct val="100000"/>
              </a:lnSpc>
              <a:spcBef>
                <a:spcPts val="0"/>
              </a:spcBef>
              <a:defRPr/>
            </a:pPr>
            <a:endParaRPr kumimoji="0" lang="en-GB" sz="3000" b="0" i="0" u="none" strike="noStrike" kern="0" cap="none" spc="0" normalizeH="0" baseline="0" noProof="0" dirty="0">
              <a:ln>
                <a:noFill/>
              </a:ln>
              <a:effectLst/>
              <a:uLnTx/>
              <a:uFillTx/>
              <a:cs typeface="Helvetica"/>
              <a:sym typeface="Helvetica"/>
            </a:endParaRPr>
          </a:p>
          <a:p>
            <a:pPr hangingPunct="0">
              <a:lnSpc>
                <a:spcPct val="100000"/>
              </a:lnSpc>
              <a:spcBef>
                <a:spcPts val="0"/>
              </a:spcBef>
              <a:defRPr/>
            </a:pPr>
            <a:endParaRPr kumimoji="0" lang="en-GB" sz="3000" b="0" i="0" u="none" strike="noStrike" kern="0" cap="none" spc="0" normalizeH="0" baseline="0" noProof="0" dirty="0">
              <a:ln>
                <a:noFill/>
              </a:ln>
              <a:effectLst/>
              <a:uLnTx/>
              <a:uFillTx/>
              <a:cs typeface="Helvetica"/>
              <a:sym typeface="Helvetica"/>
            </a:endParaRPr>
          </a:p>
          <a:p>
            <a:endParaRPr lang="en-GB" dirty="0"/>
          </a:p>
          <a:p>
            <a:endParaRPr kumimoji="0" lang="en-GB" b="0" u="none" strike="noStrike" kern="0" cap="none" spc="0" normalizeH="0" baseline="0" noProof="0" dirty="0">
              <a:ln>
                <a:noFill/>
              </a:ln>
              <a:solidFill>
                <a:srgbClr val="161616"/>
              </a:solidFill>
              <a:effectLst/>
              <a:uLnTx/>
              <a:uFillTx/>
              <a:cs typeface="Arial"/>
              <a:sym typeface="Arial"/>
            </a:endParaRPr>
          </a:p>
          <a:p>
            <a:endParaRPr lang="en-GB" dirty="0"/>
          </a:p>
        </p:txBody>
      </p:sp>
      <p:graphicFrame>
        <p:nvGraphicFramePr>
          <p:cNvPr id="10" name="Table 4">
            <a:extLst>
              <a:ext uri="{FF2B5EF4-FFF2-40B4-BE49-F238E27FC236}">
                <a16:creationId xmlns:a16="http://schemas.microsoft.com/office/drawing/2014/main" id="{A0EFB2A1-C97A-4478-8D8D-416A78B4BD15}"/>
              </a:ext>
            </a:extLst>
          </p:cNvPr>
          <p:cNvGraphicFramePr>
            <a:graphicFrameLocks noGrp="1"/>
          </p:cNvGraphicFramePr>
          <p:nvPr>
            <p:extLst>
              <p:ext uri="{D42A27DB-BD31-4B8C-83A1-F6EECF244321}">
                <p14:modId xmlns:p14="http://schemas.microsoft.com/office/powerpoint/2010/main" val="903083896"/>
              </p:ext>
            </p:extLst>
          </p:nvPr>
        </p:nvGraphicFramePr>
        <p:xfrm>
          <a:off x="5439110" y="5374640"/>
          <a:ext cx="6752890" cy="1483360"/>
        </p:xfrm>
        <a:graphic>
          <a:graphicData uri="http://schemas.openxmlformats.org/drawingml/2006/table">
            <a:tbl>
              <a:tblPr firstRow="1" bandRow="1">
                <a:tableStyleId>{5C22544A-7EE6-4342-B048-85BDC9FD1C3A}</a:tableStyleId>
              </a:tblPr>
              <a:tblGrid>
                <a:gridCol w="3376445">
                  <a:extLst>
                    <a:ext uri="{9D8B030D-6E8A-4147-A177-3AD203B41FA5}">
                      <a16:colId xmlns:a16="http://schemas.microsoft.com/office/drawing/2014/main" val="707122913"/>
                    </a:ext>
                  </a:extLst>
                </a:gridCol>
                <a:gridCol w="3376445">
                  <a:extLst>
                    <a:ext uri="{9D8B030D-6E8A-4147-A177-3AD203B41FA5}">
                      <a16:colId xmlns:a16="http://schemas.microsoft.com/office/drawing/2014/main" val="2147215229"/>
                    </a:ext>
                  </a:extLst>
                </a:gridCol>
              </a:tblGrid>
              <a:tr h="370840">
                <a:tc>
                  <a:txBody>
                    <a:bodyPr/>
                    <a:lstStyle/>
                    <a:p>
                      <a:r>
                        <a:rPr lang="en-GB" dirty="0"/>
                        <a:t>Compassion</a:t>
                      </a:r>
                    </a:p>
                  </a:txBody>
                  <a:tcPr/>
                </a:tc>
                <a:tc>
                  <a:txBody>
                    <a:bodyPr/>
                    <a:lstStyle/>
                    <a:p>
                      <a:r>
                        <a:rPr lang="en-GB" dirty="0"/>
                        <a:t>Wisdom</a:t>
                      </a:r>
                    </a:p>
                  </a:txBody>
                  <a:tcPr/>
                </a:tc>
                <a:extLst>
                  <a:ext uri="{0D108BD9-81ED-4DB2-BD59-A6C34878D82A}">
                    <a16:rowId xmlns:a16="http://schemas.microsoft.com/office/drawing/2014/main" val="3141866445"/>
                  </a:ext>
                </a:extLst>
              </a:tr>
              <a:tr h="370840">
                <a:tc>
                  <a:txBody>
                    <a:bodyPr/>
                    <a:lstStyle/>
                    <a:p>
                      <a:r>
                        <a:rPr lang="en-GB" dirty="0"/>
                        <a:t>Have more self compassion</a:t>
                      </a:r>
                    </a:p>
                  </a:txBody>
                  <a:tcPr/>
                </a:tc>
                <a:tc>
                  <a:txBody>
                    <a:bodyPr/>
                    <a:lstStyle/>
                    <a:p>
                      <a:r>
                        <a:rPr lang="en-GB" dirty="0"/>
                        <a:t>Practice candid transparency</a:t>
                      </a:r>
                    </a:p>
                  </a:txBody>
                  <a:tcPr/>
                </a:tc>
                <a:extLst>
                  <a:ext uri="{0D108BD9-81ED-4DB2-BD59-A6C34878D82A}">
                    <a16:rowId xmlns:a16="http://schemas.microsoft.com/office/drawing/2014/main" val="1508009284"/>
                  </a:ext>
                </a:extLst>
              </a:tr>
              <a:tr h="370840">
                <a:tc>
                  <a:txBody>
                    <a:bodyPr/>
                    <a:lstStyle/>
                    <a:p>
                      <a:r>
                        <a:rPr lang="en-GB" dirty="0"/>
                        <a:t>Check your intentions</a:t>
                      </a:r>
                    </a:p>
                  </a:txBody>
                  <a:tcPr/>
                </a:tc>
                <a:tc>
                  <a:txBody>
                    <a:bodyPr/>
                    <a:lstStyle/>
                    <a:p>
                      <a:r>
                        <a:rPr lang="en-GB" dirty="0"/>
                        <a:t>One daily direct interaction</a:t>
                      </a:r>
                    </a:p>
                  </a:txBody>
                  <a:tcPr/>
                </a:tc>
                <a:extLst>
                  <a:ext uri="{0D108BD9-81ED-4DB2-BD59-A6C34878D82A}">
                    <a16:rowId xmlns:a16="http://schemas.microsoft.com/office/drawing/2014/main" val="1750022184"/>
                  </a:ext>
                </a:extLst>
              </a:tr>
              <a:tr h="370840">
                <a:tc>
                  <a:txBody>
                    <a:bodyPr/>
                    <a:lstStyle/>
                    <a:p>
                      <a:r>
                        <a:rPr lang="en-GB" dirty="0"/>
                        <a:t>Adopt a daily compassion practice</a:t>
                      </a:r>
                    </a:p>
                  </a:txBody>
                  <a:tcPr/>
                </a:tc>
                <a:tc>
                  <a:txBody>
                    <a:bodyPr/>
                    <a:lstStyle/>
                    <a:p>
                      <a:r>
                        <a:rPr lang="en-GB" dirty="0"/>
                        <a:t>Adopt daily mindfulness training</a:t>
                      </a:r>
                    </a:p>
                  </a:txBody>
                  <a:tcPr/>
                </a:tc>
                <a:extLst>
                  <a:ext uri="{0D108BD9-81ED-4DB2-BD59-A6C34878D82A}">
                    <a16:rowId xmlns:a16="http://schemas.microsoft.com/office/drawing/2014/main" val="2842121155"/>
                  </a:ext>
                </a:extLst>
              </a:tr>
            </a:tbl>
          </a:graphicData>
        </a:graphic>
      </p:graphicFrame>
    </p:spTree>
    <p:extLst>
      <p:ext uri="{BB962C8B-B14F-4D97-AF65-F5344CB8AC3E}">
        <p14:creationId xmlns:p14="http://schemas.microsoft.com/office/powerpoint/2010/main" val="1910860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244C01C-F43C-42F8-8BC0-C5843FAB8A8E}"/>
              </a:ext>
            </a:extLst>
          </p:cNvPr>
          <p:cNvSpPr/>
          <p:nvPr/>
        </p:nvSpPr>
        <p:spPr>
          <a:xfrm>
            <a:off x="295447" y="432482"/>
            <a:ext cx="10521950" cy="1474098"/>
          </a:xfrm>
          <a:prstGeom prst="rect">
            <a:avLst/>
          </a:prstGeom>
          <a:solidFill>
            <a:srgbClr val="4472C4"/>
          </a:solidFill>
          <a:ln w="12700" cap="flat" cmpd="sng" algn="ctr">
            <a:solidFill>
              <a:srgbClr val="4472C4">
                <a:shade val="50000"/>
              </a:srgbClr>
            </a:solidFill>
            <a:prstDash val="solid"/>
            <a:miter lim="800000"/>
          </a:ln>
          <a:effectLst>
            <a:glow rad="177800">
              <a:schemeClr val="tx1">
                <a:lumMod val="50000"/>
                <a:lumOff val="50000"/>
                <a:alpha val="40000"/>
              </a:schemeClr>
            </a:glow>
            <a:outerShdw blurRad="50800" dist="50800" dir="5400000" sx="91000" sy="91000" algn="ctr" rotWithShape="0">
              <a:schemeClr val="tx1"/>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1200"/>
              </a:spcAft>
              <a:defRPr/>
            </a:pPr>
            <a:r>
              <a:rPr lang="en-GB" sz="4400" b="1" kern="0" dirty="0">
                <a:solidFill>
                  <a:srgbClr val="FFFFFF"/>
                </a:solidFill>
                <a:latin typeface="Arial" panose="020B0604020202020204" pitchFamily="34" charset="0"/>
                <a:ea typeface="Times New Roman" panose="02020603050405020304" pitchFamily="18" charset="0"/>
                <a:cs typeface="NBS Medium"/>
              </a:rPr>
              <a:t>Compassionate Leadership </a:t>
            </a:r>
          </a:p>
          <a:p>
            <a:pPr>
              <a:spcAft>
                <a:spcPts val="1200"/>
              </a:spcAft>
              <a:defRPr/>
            </a:pPr>
            <a:r>
              <a:rPr lang="en-GB" sz="2800" b="1" kern="0" dirty="0">
                <a:solidFill>
                  <a:srgbClr val="FFFFFF"/>
                </a:solidFill>
                <a:latin typeface="Arial" panose="020B0604020202020204" pitchFamily="34" charset="0"/>
                <a:ea typeface="Times New Roman" panose="02020603050405020304" pitchFamily="18" charset="0"/>
                <a:cs typeface="NBS Medium"/>
              </a:rPr>
              <a:t>Leadership Short</a:t>
            </a:r>
          </a:p>
          <a:p>
            <a:pPr lvl="0">
              <a:spcAft>
                <a:spcPts val="1200"/>
              </a:spcAft>
              <a:defRPr/>
            </a:pPr>
            <a:endParaRPr kumimoji="0" lang="en-GB" sz="3200" b="1"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NBS Medium"/>
            </a:endParaRPr>
          </a:p>
        </p:txBody>
      </p:sp>
      <p:pic>
        <p:nvPicPr>
          <p:cNvPr id="6" name="Picture 5" descr="A picture containing knife&#10;&#10;Description automatically generated">
            <a:extLst>
              <a:ext uri="{FF2B5EF4-FFF2-40B4-BE49-F238E27FC236}">
                <a16:creationId xmlns:a16="http://schemas.microsoft.com/office/drawing/2014/main" id="{53F6EC15-D364-4EBE-978A-3BDC0213A61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8830101" y="432483"/>
            <a:ext cx="3066452" cy="1474098"/>
          </a:xfrm>
          <a:prstGeom prst="rect">
            <a:avLst/>
          </a:prstGeom>
          <a:ln>
            <a:noFill/>
          </a:ln>
          <a:effectLst>
            <a:outerShdw blurRad="292100" dist="139700" dir="2700000" algn="tl" rotWithShape="0">
              <a:srgbClr val="333333">
                <a:alpha val="65000"/>
              </a:srgbClr>
            </a:outerShdw>
          </a:effectLst>
        </p:spPr>
      </p:pic>
      <p:sp>
        <p:nvSpPr>
          <p:cNvPr id="8" name="Content Placeholder 2">
            <a:extLst>
              <a:ext uri="{FF2B5EF4-FFF2-40B4-BE49-F238E27FC236}">
                <a16:creationId xmlns:a16="http://schemas.microsoft.com/office/drawing/2014/main" id="{1A0F71CF-3609-4C88-9F6B-B707616BE980}"/>
              </a:ext>
            </a:extLst>
          </p:cNvPr>
          <p:cNvSpPr>
            <a:spLocks noGrp="1"/>
          </p:cNvSpPr>
          <p:nvPr/>
        </p:nvSpPr>
        <p:spPr>
          <a:xfrm>
            <a:off x="211413" y="2117377"/>
            <a:ext cx="1176917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hangingPunct="0">
              <a:lnSpc>
                <a:spcPct val="100000"/>
              </a:lnSpc>
              <a:spcBef>
                <a:spcPts val="0"/>
              </a:spcBef>
              <a:buNone/>
              <a:defRPr/>
            </a:pPr>
            <a:r>
              <a:rPr lang="en-GB" sz="2400" dirty="0"/>
              <a:t>Do I Foster Compassion Within My Team?</a:t>
            </a:r>
            <a:endParaRPr lang="en-GB" sz="2300" dirty="0"/>
          </a:p>
          <a:p>
            <a:pPr hangingPunct="0">
              <a:lnSpc>
                <a:spcPct val="100000"/>
              </a:lnSpc>
              <a:spcBef>
                <a:spcPts val="0"/>
              </a:spcBef>
              <a:defRPr/>
            </a:pPr>
            <a:endParaRPr lang="en-GB" sz="2300" dirty="0"/>
          </a:p>
          <a:p>
            <a:pPr hangingPunct="0">
              <a:lnSpc>
                <a:spcPct val="100000"/>
              </a:lnSpc>
              <a:spcBef>
                <a:spcPts val="0"/>
              </a:spcBef>
              <a:defRPr/>
            </a:pPr>
            <a:endParaRPr lang="en-GB" sz="2000" dirty="0"/>
          </a:p>
          <a:p>
            <a:pPr hangingPunct="0">
              <a:lnSpc>
                <a:spcPct val="100000"/>
              </a:lnSpc>
              <a:spcBef>
                <a:spcPts val="0"/>
              </a:spcBef>
              <a:defRPr/>
            </a:pPr>
            <a:endParaRPr kumimoji="0" lang="en-GB" sz="3000" b="0" i="0" u="none" strike="noStrike" kern="0" cap="none" spc="0" normalizeH="0" baseline="0" noProof="0" dirty="0">
              <a:ln>
                <a:noFill/>
              </a:ln>
              <a:effectLst/>
              <a:uLnTx/>
              <a:uFillTx/>
              <a:cs typeface="Helvetica"/>
              <a:sym typeface="Helvetica"/>
            </a:endParaRPr>
          </a:p>
          <a:p>
            <a:pPr hangingPunct="0">
              <a:lnSpc>
                <a:spcPct val="100000"/>
              </a:lnSpc>
              <a:spcBef>
                <a:spcPts val="0"/>
              </a:spcBef>
              <a:defRPr/>
            </a:pPr>
            <a:endParaRPr kumimoji="0" lang="en-GB" sz="3000" b="0" i="0" u="none" strike="noStrike" kern="0" cap="none" spc="0" normalizeH="0" baseline="0" noProof="0" dirty="0">
              <a:ln>
                <a:noFill/>
              </a:ln>
              <a:effectLst/>
              <a:uLnTx/>
              <a:uFillTx/>
              <a:cs typeface="Helvetica"/>
              <a:sym typeface="Helvetica"/>
            </a:endParaRPr>
          </a:p>
          <a:p>
            <a:pPr hangingPunct="0">
              <a:lnSpc>
                <a:spcPct val="100000"/>
              </a:lnSpc>
              <a:spcBef>
                <a:spcPts val="0"/>
              </a:spcBef>
              <a:defRPr/>
            </a:pPr>
            <a:endParaRPr kumimoji="0" lang="en-GB" sz="3000" b="0" i="0" u="none" strike="noStrike" kern="0" cap="none" spc="0" normalizeH="0" baseline="0" noProof="0" dirty="0">
              <a:ln>
                <a:noFill/>
              </a:ln>
              <a:effectLst/>
              <a:uLnTx/>
              <a:uFillTx/>
              <a:cs typeface="Helvetica"/>
              <a:sym typeface="Helvetica"/>
            </a:endParaRPr>
          </a:p>
          <a:p>
            <a:endParaRPr lang="en-GB" dirty="0"/>
          </a:p>
          <a:p>
            <a:endParaRPr kumimoji="0" lang="en-GB" b="0" u="none" strike="noStrike" kern="0" cap="none" spc="0" normalizeH="0" baseline="0" noProof="0" dirty="0">
              <a:ln>
                <a:noFill/>
              </a:ln>
              <a:solidFill>
                <a:srgbClr val="161616"/>
              </a:solidFill>
              <a:effectLst/>
              <a:uLnTx/>
              <a:uFillTx/>
              <a:cs typeface="Arial"/>
              <a:sym typeface="Arial"/>
            </a:endParaRPr>
          </a:p>
          <a:p>
            <a:endParaRPr lang="en-GB" dirty="0"/>
          </a:p>
        </p:txBody>
      </p:sp>
      <p:sp>
        <p:nvSpPr>
          <p:cNvPr id="9" name="Do I actively promote a culture in which people trust each other and know that if they talk about their problems, other team members will not judge them and they will listen and try to help?…">
            <a:extLst>
              <a:ext uri="{FF2B5EF4-FFF2-40B4-BE49-F238E27FC236}">
                <a16:creationId xmlns:a16="http://schemas.microsoft.com/office/drawing/2014/main" id="{607706F4-5267-433E-9E50-BE5C22326DD8}"/>
              </a:ext>
            </a:extLst>
          </p:cNvPr>
          <p:cNvSpPr txBox="1">
            <a:spLocks/>
          </p:cNvSpPr>
          <p:nvPr/>
        </p:nvSpPr>
        <p:spPr>
          <a:xfrm>
            <a:off x="68238" y="2693331"/>
            <a:ext cx="10701596" cy="369821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98024" indent="-198024" defTabSz="257432">
              <a:spcBef>
                <a:spcPts val="0"/>
              </a:spcBef>
              <a:defRPr sz="1584">
                <a:latin typeface="+mj-lt"/>
                <a:ea typeface="+mj-ea"/>
                <a:cs typeface="+mj-cs"/>
                <a:sym typeface="Calibri"/>
              </a:defRPr>
            </a:pPr>
            <a:r>
              <a:rPr lang="en-GB" sz="2000" dirty="0">
                <a:ea typeface="+mj-ea"/>
                <a:cs typeface="+mj-cs"/>
                <a:sym typeface="Calibri"/>
              </a:rPr>
              <a:t>Do I actively promote a culture in which people trust each other and know that if they talk about their problems, other team members will not judge them and they will listen and try to help?</a:t>
            </a:r>
          </a:p>
          <a:p>
            <a:pPr marL="198024" indent="-198024" defTabSz="257432">
              <a:spcBef>
                <a:spcPts val="0"/>
              </a:spcBef>
              <a:defRPr sz="1584">
                <a:latin typeface="+mj-lt"/>
                <a:ea typeface="+mj-ea"/>
                <a:cs typeface="+mj-cs"/>
                <a:sym typeface="Calibri"/>
              </a:defRPr>
            </a:pPr>
            <a:r>
              <a:rPr lang="en-GB" sz="2000" dirty="0">
                <a:ea typeface="+mj-ea"/>
                <a:cs typeface="+mj-cs"/>
                <a:sym typeface="Calibri"/>
              </a:rPr>
              <a:t>Do I actively encourage and empower others to respond to a colleagues suffering?</a:t>
            </a:r>
          </a:p>
          <a:p>
            <a:pPr marL="198024" indent="-198024" defTabSz="257432">
              <a:spcBef>
                <a:spcPts val="0"/>
              </a:spcBef>
              <a:defRPr sz="1584">
                <a:latin typeface="+mj-lt"/>
                <a:ea typeface="+mj-ea"/>
                <a:cs typeface="+mj-cs"/>
                <a:sym typeface="Calibri"/>
              </a:defRPr>
            </a:pPr>
            <a:r>
              <a:rPr lang="en-GB" sz="2000" dirty="0">
                <a:ea typeface="+mj-ea"/>
                <a:cs typeface="+mj-cs"/>
                <a:sym typeface="Calibri"/>
              </a:rPr>
              <a:t>Do I show care and concern towards people in my team?</a:t>
            </a:r>
          </a:p>
          <a:p>
            <a:pPr marL="198024" indent="-198024" defTabSz="257432">
              <a:spcBef>
                <a:spcPts val="0"/>
              </a:spcBef>
              <a:defRPr sz="1584">
                <a:latin typeface="+mj-lt"/>
                <a:ea typeface="+mj-ea"/>
                <a:cs typeface="+mj-cs"/>
                <a:sym typeface="Calibri"/>
              </a:defRPr>
            </a:pPr>
            <a:r>
              <a:rPr lang="en-GB" sz="2000" dirty="0">
                <a:ea typeface="+mj-ea"/>
                <a:cs typeface="+mj-cs"/>
                <a:sym typeface="Calibri"/>
              </a:rPr>
              <a:t>Do I understand the value of sharing problems with others?</a:t>
            </a:r>
          </a:p>
          <a:p>
            <a:pPr marL="198024" indent="-198024" defTabSz="257432">
              <a:spcBef>
                <a:spcPts val="0"/>
              </a:spcBef>
              <a:defRPr sz="1584">
                <a:latin typeface="+mj-lt"/>
                <a:ea typeface="+mj-ea"/>
                <a:cs typeface="+mj-cs"/>
                <a:sym typeface="Calibri"/>
              </a:defRPr>
            </a:pPr>
            <a:r>
              <a:rPr lang="en-GB" sz="2000" dirty="0">
                <a:ea typeface="+mj-ea"/>
                <a:cs typeface="+mj-cs"/>
                <a:sym typeface="Calibri"/>
              </a:rPr>
              <a:t>Do people in my team know that I will try to help them if they have a problem? </a:t>
            </a:r>
          </a:p>
          <a:p>
            <a:pPr marL="198024" indent="-198024" defTabSz="257432">
              <a:spcBef>
                <a:spcPts val="0"/>
              </a:spcBef>
              <a:defRPr sz="1584">
                <a:latin typeface="+mj-lt"/>
                <a:ea typeface="+mj-ea"/>
                <a:cs typeface="+mj-cs"/>
                <a:sym typeface="Calibri"/>
              </a:defRPr>
            </a:pPr>
            <a:r>
              <a:rPr lang="en-GB" sz="2000" dirty="0">
                <a:ea typeface="+mj-ea"/>
                <a:cs typeface="+mj-cs"/>
                <a:sym typeface="Calibri"/>
              </a:rPr>
              <a:t>Are people in my team in regular close contact (e.g. through face to face daily of weekly team/ department meetings)?</a:t>
            </a:r>
          </a:p>
          <a:p>
            <a:pPr marL="198024" indent="-198024" defTabSz="257432">
              <a:spcBef>
                <a:spcPts val="0"/>
              </a:spcBef>
              <a:defRPr sz="1584">
                <a:latin typeface="+mj-lt"/>
                <a:ea typeface="+mj-ea"/>
                <a:cs typeface="+mj-cs"/>
                <a:sym typeface="Calibri"/>
              </a:defRPr>
            </a:pPr>
            <a:r>
              <a:rPr lang="en-GB" sz="2000" dirty="0">
                <a:ea typeface="+mj-ea"/>
                <a:cs typeface="+mj-cs"/>
                <a:sym typeface="Calibri"/>
              </a:rPr>
              <a:t>Is there a strong connection between people in my team which makes them feel joined, seen, felt, known and not alone?</a:t>
            </a:r>
          </a:p>
          <a:p>
            <a:pPr marL="198024" indent="-198024" defTabSz="257432">
              <a:spcBef>
                <a:spcPts val="0"/>
              </a:spcBef>
              <a:defRPr sz="1584">
                <a:latin typeface="+mj-lt"/>
                <a:ea typeface="+mj-ea"/>
                <a:cs typeface="+mj-cs"/>
                <a:sym typeface="Calibri"/>
              </a:defRPr>
            </a:pPr>
            <a:r>
              <a:rPr lang="en-GB" sz="2000" dirty="0">
                <a:ea typeface="+mj-ea"/>
                <a:cs typeface="+mj-cs"/>
                <a:sym typeface="Calibri"/>
              </a:rPr>
              <a:t>When people in my team notice a change in the condition of a colleague, do they feel comfortable about inquiring further? </a:t>
            </a:r>
          </a:p>
          <a:p>
            <a:pPr marL="198024" indent="-198024" defTabSz="257432">
              <a:spcBef>
                <a:spcPts val="0"/>
              </a:spcBef>
              <a:defRPr sz="1584">
                <a:latin typeface="+mj-lt"/>
                <a:ea typeface="+mj-ea"/>
                <a:cs typeface="+mj-cs"/>
                <a:sym typeface="Calibri"/>
              </a:defRPr>
            </a:pPr>
            <a:r>
              <a:rPr lang="en-GB" sz="2000" dirty="0">
                <a:ea typeface="+mj-ea"/>
                <a:cs typeface="+mj-cs"/>
                <a:sym typeface="Calibri"/>
              </a:rPr>
              <a:t>Is it a norm in my team to know about each other’s lives and pay attention to the pain and suffering of a colleague? </a:t>
            </a:r>
          </a:p>
          <a:p>
            <a:pPr marL="198024" indent="-198024" defTabSz="257432">
              <a:spcBef>
                <a:spcPts val="0"/>
              </a:spcBef>
              <a:defRPr sz="1584">
                <a:latin typeface="+mj-lt"/>
                <a:ea typeface="+mj-ea"/>
                <a:cs typeface="+mj-cs"/>
                <a:sym typeface="Calibri"/>
              </a:defRPr>
            </a:pPr>
            <a:r>
              <a:rPr lang="en-GB" sz="2000" dirty="0">
                <a:ea typeface="+mj-ea"/>
                <a:cs typeface="+mj-cs"/>
                <a:sym typeface="Calibri"/>
              </a:rPr>
              <a:t>Do people in my team feel safe in sharing their personal problems, issues and challenges with each other? </a:t>
            </a:r>
          </a:p>
          <a:p>
            <a:pPr marL="198024" indent="-198024" defTabSz="257432">
              <a:spcBef>
                <a:spcPts val="0"/>
              </a:spcBef>
              <a:defRPr sz="1584">
                <a:latin typeface="+mj-lt"/>
                <a:ea typeface="+mj-ea"/>
                <a:cs typeface="+mj-cs"/>
                <a:sym typeface="Calibri"/>
              </a:defRPr>
            </a:pPr>
            <a:r>
              <a:rPr lang="en-GB" sz="2000" dirty="0">
                <a:ea typeface="+mj-ea"/>
                <a:cs typeface="+mj-cs"/>
                <a:sym typeface="Calibri"/>
              </a:rPr>
              <a:t>Do people in my team feel they can openly express their emotional pain?</a:t>
            </a:r>
          </a:p>
        </p:txBody>
      </p:sp>
      <p:sp>
        <p:nvSpPr>
          <p:cNvPr id="11" name="Source: Poorkavoos, M. (2020), “COMPASSIONATE LEADERSHIP: WHAT IS IT AND WHY DO ORGANISATIONS NEED MORE OF IT?’ https://www.roffeypark.ac.uk/wp-content/uploads/2020/07/Compassionate-Leadership-Booklet.pdf">
            <a:extLst>
              <a:ext uri="{FF2B5EF4-FFF2-40B4-BE49-F238E27FC236}">
                <a16:creationId xmlns:a16="http://schemas.microsoft.com/office/drawing/2014/main" id="{F3DCCDC5-4518-4A3F-AA93-3D0D52077A49}"/>
              </a:ext>
            </a:extLst>
          </p:cNvPr>
          <p:cNvSpPr txBox="1"/>
          <p:nvPr/>
        </p:nvSpPr>
        <p:spPr>
          <a:xfrm>
            <a:off x="132363" y="6558685"/>
            <a:ext cx="11249043" cy="330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nchor="ctr">
            <a:spAutoFit/>
          </a:bodyPr>
          <a:lstStyle>
            <a:lvl1pPr>
              <a:defRPr sz="900"/>
            </a:lvl1pPr>
          </a:lstStyle>
          <a:p>
            <a:r>
              <a:rPr dirty="0"/>
              <a:t>Source: </a:t>
            </a:r>
            <a:r>
              <a:rPr dirty="0" err="1"/>
              <a:t>Poorkavoos</a:t>
            </a:r>
            <a:r>
              <a:rPr dirty="0"/>
              <a:t>, M. (2020), “COMPASSIONATE LEADERSHIP: WHAT IS IT AND WHY DO ORGANISATIONS NEED MORE OF IT?’ https://www.roffeypark.ac.uk/wp-content/uploads/2020/07/Compassionate-Leadership-Booklet.pdf</a:t>
            </a:r>
          </a:p>
        </p:txBody>
      </p:sp>
      <p:pic>
        <p:nvPicPr>
          <p:cNvPr id="12" name="Picture 11" descr="Icon&#10;&#10;Description automatically generated">
            <a:extLst>
              <a:ext uri="{FF2B5EF4-FFF2-40B4-BE49-F238E27FC236}">
                <a16:creationId xmlns:a16="http://schemas.microsoft.com/office/drawing/2014/main" id="{5995E9C8-2273-4578-864C-6F612E44A3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30095" y="4753238"/>
            <a:ext cx="2761905" cy="2104762"/>
          </a:xfrm>
          <a:prstGeom prst="rect">
            <a:avLst/>
          </a:prstGeom>
          <a:effectLst>
            <a:glow>
              <a:schemeClr val="accent1">
                <a:alpha val="40000"/>
              </a:schemeClr>
            </a:glow>
            <a:softEdge rad="0"/>
          </a:effectLst>
        </p:spPr>
      </p:pic>
    </p:spTree>
    <p:extLst>
      <p:ext uri="{BB962C8B-B14F-4D97-AF65-F5344CB8AC3E}">
        <p14:creationId xmlns:p14="http://schemas.microsoft.com/office/powerpoint/2010/main" val="2832112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A1AF61A-0F01-48D7-933D-C66F8A6AE49A}"/>
              </a:ext>
            </a:extLst>
          </p:cNvPr>
          <p:cNvSpPr/>
          <p:nvPr/>
        </p:nvSpPr>
        <p:spPr>
          <a:xfrm>
            <a:off x="808990" y="2794325"/>
            <a:ext cx="10521950" cy="3731260"/>
          </a:xfrm>
          <a:prstGeom prst="rect">
            <a:avLst/>
          </a:prstGeom>
          <a:solidFill>
            <a:srgbClr val="4472C4"/>
          </a:solidFill>
          <a:ln w="12700" cap="flat" cmpd="sng" algn="ctr">
            <a:solidFill>
              <a:srgbClr val="4472C4">
                <a:shade val="50000"/>
              </a:srgbClr>
            </a:solidFill>
            <a:prstDash val="solid"/>
            <a:miter lim="800000"/>
          </a:ln>
          <a:effectLst>
            <a:glow rad="177800">
              <a:schemeClr val="tx1">
                <a:lumMod val="50000"/>
                <a:lumOff val="50000"/>
                <a:alpha val="40000"/>
              </a:schemeClr>
            </a:glow>
            <a:outerShdw blurRad="50800" dist="50800" dir="5400000" sx="91000" sy="91000" algn="ctr" rotWithShape="0">
              <a:schemeClr val="tx1"/>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1200"/>
              </a:spcAft>
              <a:buClrTx/>
              <a:buSzTx/>
              <a:buFontTx/>
              <a:buNone/>
              <a:tabLst/>
              <a:defRPr/>
            </a:pPr>
            <a:r>
              <a:rPr kumimoji="0" lang="en-GB" sz="3200" b="1"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NBS Medium"/>
              </a:rPr>
              <a:t>Contacts</a:t>
            </a:r>
          </a:p>
          <a:p>
            <a:pPr marL="0" marR="0" lvl="0" indent="0" defTabSz="914400" eaLnBrk="1" fontAlgn="auto" latinLnBrk="0" hangingPunct="1">
              <a:lnSpc>
                <a:spcPct val="115000"/>
              </a:lnSpc>
              <a:spcBef>
                <a:spcPts val="500"/>
              </a:spcBef>
              <a:spcAft>
                <a:spcPts val="600"/>
              </a:spcAft>
              <a:buClrTx/>
              <a:buSzTx/>
              <a:buFontTx/>
              <a:buNone/>
              <a:tabLst/>
              <a:defRPr/>
            </a:pPr>
            <a:r>
              <a:rPr kumimoji="0" lang="en-GB" sz="2800" b="0"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South East Leadership and Lifelong Learning Team</a:t>
            </a:r>
            <a:br>
              <a:rPr kumimoji="0" lang="en-GB" sz="2000" b="0"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br>
            <a:br>
              <a:rPr lang="en-GB" sz="2000" kern="0" dirty="0">
                <a:solidFill>
                  <a:sysClr val="window" lastClr="FFFFFF"/>
                </a:solidFill>
                <a:latin typeface="Calibri" panose="020F0502020204030204"/>
                <a:ea typeface="Times New Roman" panose="02020603050405020304" pitchFamily="18" charset="0"/>
                <a:cs typeface="Times New Roman" panose="02020603050405020304" pitchFamily="18" charset="0"/>
              </a:rPr>
            </a:br>
            <a:r>
              <a:rPr lang="en-GB" sz="2800" b="1" kern="0" dirty="0">
                <a:solidFill>
                  <a:sysClr val="window" lastClr="FFFFFF"/>
                </a:solidFill>
                <a:latin typeface="Calibri" panose="020F0502020204030204"/>
                <a:ea typeface="Times New Roman" panose="02020603050405020304" pitchFamily="18" charset="0"/>
                <a:cs typeface="Times New Roman" panose="02020603050405020304" pitchFamily="18" charset="0"/>
              </a:rPr>
              <a:t>Website: 	</a:t>
            </a:r>
            <a:r>
              <a:rPr lang="en-GB" sz="2800" kern="0" dirty="0">
                <a:solidFill>
                  <a:sysClr val="window" lastClr="FFFFFF"/>
                </a:solidFill>
                <a:latin typeface="Calibri" panose="020F0502020204030204"/>
                <a:ea typeface="Times New Roman" panose="02020603050405020304" pitchFamily="18" charset="0"/>
                <a:cs typeface="Times New Roman" panose="02020603050405020304" pitchFamily="18" charset="0"/>
              </a:rPr>
              <a:t>https://se.leadershipacademy.nhs.uk</a:t>
            </a:r>
          </a:p>
          <a:p>
            <a:pPr marL="0" marR="0" lvl="0" indent="0" defTabSz="914400" eaLnBrk="1" fontAlgn="auto" latinLnBrk="0" hangingPunct="1">
              <a:lnSpc>
                <a:spcPct val="115000"/>
              </a:lnSpc>
              <a:spcBef>
                <a:spcPts val="500"/>
              </a:spcBef>
              <a:spcAft>
                <a:spcPts val="600"/>
              </a:spcAft>
              <a:buClrTx/>
              <a:buSzTx/>
              <a:buFontTx/>
              <a:buNone/>
              <a:tabLst/>
              <a:defRPr/>
            </a:pPr>
            <a:r>
              <a:rPr kumimoji="0" lang="en-GB" sz="2800" b="1" i="0" u="none" strike="noStrike" kern="0" cap="none" spc="0" normalizeH="0" baseline="0" noProof="0" dirty="0">
                <a:ln>
                  <a:noFill/>
                </a:ln>
                <a:solidFill>
                  <a:sysClr val="window" lastClr="FFFFFF"/>
                </a:solidFill>
                <a:effectLst/>
                <a:uLnTx/>
                <a:uFillTx/>
                <a:latin typeface="Calibri" panose="020F0502020204030204"/>
                <a:ea typeface="Times New Roman" panose="02020603050405020304" pitchFamily="18" charset="0"/>
                <a:cs typeface="Times New Roman" panose="02020603050405020304" pitchFamily="18" charset="0"/>
              </a:rPr>
              <a:t>Email: </a:t>
            </a:r>
            <a:r>
              <a:rPr kumimoji="0" lang="en-GB" sz="2800" b="0" i="0" u="none" strike="noStrike" kern="0" cap="none" spc="0" normalizeH="0" baseline="0" noProof="0" dirty="0">
                <a:ln>
                  <a:noFill/>
                </a:ln>
                <a:solidFill>
                  <a:sysClr val="window" lastClr="FFFFFF"/>
                </a:solidFill>
                <a:effectLst/>
                <a:uLnTx/>
                <a:uFillTx/>
                <a:latin typeface="Calibri" panose="020F0502020204030204"/>
                <a:ea typeface="Times New Roman" panose="02020603050405020304" pitchFamily="18" charset="0"/>
                <a:cs typeface="Times New Roman" panose="02020603050405020304" pitchFamily="18" charset="0"/>
              </a:rPr>
              <a:t>	nhsi.sell@nhs.net</a:t>
            </a:r>
          </a:p>
          <a:p>
            <a:pPr marL="0" marR="0" lvl="0" indent="0" defTabSz="914400" eaLnBrk="1" fontAlgn="auto" latinLnBrk="0" hangingPunct="1">
              <a:lnSpc>
                <a:spcPct val="115000"/>
              </a:lnSpc>
              <a:spcBef>
                <a:spcPts val="500"/>
              </a:spcBef>
              <a:spcAft>
                <a:spcPts val="1000"/>
              </a:spcAft>
              <a:buClrTx/>
              <a:buSzTx/>
              <a:buFontTx/>
              <a:buNone/>
              <a:tabLst/>
              <a:defRPr/>
            </a:pPr>
            <a:r>
              <a:rPr lang="en-GB" sz="2800" kern="0" dirty="0">
                <a:solidFill>
                  <a:sysClr val="window" lastClr="FFFFFF"/>
                </a:solidFill>
                <a:latin typeface="Calibri" panose="020F0502020204030204"/>
                <a:ea typeface="Times New Roman" panose="02020603050405020304" pitchFamily="18" charset="0"/>
                <a:cs typeface="Times New Roman" panose="02020603050405020304" pitchFamily="18" charset="0"/>
              </a:rPr>
              <a:t>Twitter:	@SELA_NHS</a:t>
            </a:r>
            <a:endParaRPr kumimoji="0" lang="en-GB" sz="2800" b="0"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pic>
        <p:nvPicPr>
          <p:cNvPr id="11" name="Picture 10" descr="Icon&#10;&#10;Description automatically generated">
            <a:extLst>
              <a:ext uri="{FF2B5EF4-FFF2-40B4-BE49-F238E27FC236}">
                <a16:creationId xmlns:a16="http://schemas.microsoft.com/office/drawing/2014/main" id="{190B085D-D293-4C39-BF2D-BAC6B760CB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30095" y="5558876"/>
            <a:ext cx="2761905" cy="2104762"/>
          </a:xfrm>
          <a:prstGeom prst="rect">
            <a:avLst/>
          </a:prstGeom>
          <a:effectLst>
            <a:glow>
              <a:schemeClr val="accent1">
                <a:alpha val="40000"/>
              </a:schemeClr>
            </a:glow>
            <a:softEdge rad="0"/>
          </a:effectLst>
        </p:spPr>
      </p:pic>
      <p:sp>
        <p:nvSpPr>
          <p:cNvPr id="7" name="Rectangle 6">
            <a:extLst>
              <a:ext uri="{FF2B5EF4-FFF2-40B4-BE49-F238E27FC236}">
                <a16:creationId xmlns:a16="http://schemas.microsoft.com/office/drawing/2014/main" id="{C244C01C-F43C-42F8-8BC0-C5843FAB8A8E}"/>
              </a:ext>
            </a:extLst>
          </p:cNvPr>
          <p:cNvSpPr/>
          <p:nvPr/>
        </p:nvSpPr>
        <p:spPr>
          <a:xfrm>
            <a:off x="808990" y="576776"/>
            <a:ext cx="10521950" cy="1474098"/>
          </a:xfrm>
          <a:prstGeom prst="rect">
            <a:avLst/>
          </a:prstGeom>
          <a:solidFill>
            <a:srgbClr val="4472C4"/>
          </a:solidFill>
          <a:ln w="12700" cap="flat" cmpd="sng" algn="ctr">
            <a:solidFill>
              <a:srgbClr val="4472C4">
                <a:shade val="50000"/>
              </a:srgbClr>
            </a:solidFill>
            <a:prstDash val="solid"/>
            <a:miter lim="800000"/>
          </a:ln>
          <a:effectLst>
            <a:glow rad="177800">
              <a:schemeClr val="tx1">
                <a:lumMod val="50000"/>
                <a:lumOff val="50000"/>
                <a:alpha val="40000"/>
              </a:schemeClr>
            </a:glow>
            <a:outerShdw blurRad="50800" dist="50800" dir="5400000" sx="91000" sy="91000" algn="ctr" rotWithShape="0">
              <a:schemeClr val="tx1"/>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1200"/>
              </a:spcAft>
              <a:defRPr/>
            </a:pPr>
            <a:r>
              <a:rPr lang="en-GB" sz="4400" b="1" kern="0" dirty="0">
                <a:solidFill>
                  <a:srgbClr val="FFFFFF"/>
                </a:solidFill>
                <a:latin typeface="Arial" panose="020B0604020202020204" pitchFamily="34" charset="0"/>
                <a:ea typeface="Times New Roman" panose="02020603050405020304" pitchFamily="18" charset="0"/>
                <a:cs typeface="NBS Medium"/>
              </a:rPr>
              <a:t>Compassionate Leadership </a:t>
            </a:r>
          </a:p>
          <a:p>
            <a:pPr>
              <a:spcAft>
                <a:spcPts val="1200"/>
              </a:spcAft>
              <a:defRPr/>
            </a:pPr>
            <a:r>
              <a:rPr lang="en-GB" sz="2800" b="1" kern="0" dirty="0">
                <a:solidFill>
                  <a:srgbClr val="FFFFFF"/>
                </a:solidFill>
                <a:latin typeface="Arial" panose="020B0604020202020204" pitchFamily="34" charset="0"/>
                <a:ea typeface="Times New Roman" panose="02020603050405020304" pitchFamily="18" charset="0"/>
                <a:cs typeface="NBS Medium"/>
              </a:rPr>
              <a:t>Leadership Short</a:t>
            </a:r>
          </a:p>
        </p:txBody>
      </p:sp>
      <p:pic>
        <p:nvPicPr>
          <p:cNvPr id="6" name="Picture 5" descr="A picture containing knife&#10;&#10;Description automatically generated">
            <a:extLst>
              <a:ext uri="{FF2B5EF4-FFF2-40B4-BE49-F238E27FC236}">
                <a16:creationId xmlns:a16="http://schemas.microsoft.com/office/drawing/2014/main" id="{53F6EC15-D364-4EBE-978A-3BDC0213A61B}"/>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8691937" y="576775"/>
            <a:ext cx="3036176" cy="147409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97286229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1338</TotalTime>
  <Words>571</Words>
  <Application>Microsoft Office PowerPoint</Application>
  <PresentationFormat>Widescreen</PresentationFormat>
  <Paragraphs>56</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Lambe</dc:creator>
  <cp:lastModifiedBy>Emma Fulton</cp:lastModifiedBy>
  <cp:revision>14</cp:revision>
  <cp:lastPrinted>2021-02-17T18:04:53Z</cp:lastPrinted>
  <dcterms:created xsi:type="dcterms:W3CDTF">2019-09-09T09:38:38Z</dcterms:created>
  <dcterms:modified xsi:type="dcterms:W3CDTF">2021-03-17T17:03:52Z</dcterms:modified>
</cp:coreProperties>
</file>