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1142" r:id="rId2"/>
    <p:sldId id="1141" r:id="rId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95D3"/>
    <a:srgbClr val="82C5CD"/>
    <a:srgbClr val="88AA45"/>
    <a:srgbClr val="9C976C"/>
    <a:srgbClr val="CEF1E6"/>
    <a:srgbClr val="27B0DA"/>
    <a:srgbClr val="4472C4"/>
    <a:srgbClr val="D2C0B3"/>
    <a:srgbClr val="FAFFF6"/>
    <a:srgbClr val="D1B3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277" autoAdjust="0"/>
  </p:normalViewPr>
  <p:slideViewPr>
    <p:cSldViewPr snapToGrid="0">
      <p:cViewPr varScale="1">
        <p:scale>
          <a:sx n="47" d="100"/>
          <a:sy n="47" d="100"/>
        </p:scale>
        <p:origin x="1392" y="52"/>
      </p:cViewPr>
      <p:guideLst>
        <p:guide orient="horz" pos="2160"/>
        <p:guide pos="3840"/>
      </p:guideLst>
    </p:cSldViewPr>
  </p:slideViewPr>
  <p:notesTextViewPr>
    <p:cViewPr>
      <p:scale>
        <a:sx n="3" d="2"/>
        <a:sy n="3" d="2"/>
      </p:scale>
      <p:origin x="0" y="0"/>
    </p:cViewPr>
  </p:notesTextViewPr>
  <p:sorterViewPr>
    <p:cViewPr>
      <p:scale>
        <a:sx n="100" d="100"/>
        <a:sy n="100" d="100"/>
      </p:scale>
      <p:origin x="0" y="-2640"/>
    </p:cViewPr>
  </p:sorterViewPr>
  <p:notesViewPr>
    <p:cSldViewPr snapToGrid="0">
      <p:cViewPr>
        <p:scale>
          <a:sx n="125" d="100"/>
          <a:sy n="125" d="100"/>
        </p:scale>
        <p:origin x="1800" y="-22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1E6613-FCD6-41FA-855A-214C7F710B9D}"/>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D0BACFCB-65D2-4739-99F8-4A588E09A0D8}"/>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8C7D35D9-FB3A-42AC-99F5-A96E99EFE8EC}" type="datetimeFigureOut">
              <a:rPr lang="en-GB" smtClean="0"/>
              <a:t>17/03/2021</a:t>
            </a:fld>
            <a:endParaRPr lang="en-GB"/>
          </a:p>
        </p:txBody>
      </p:sp>
      <p:sp>
        <p:nvSpPr>
          <p:cNvPr id="4" name="Footer Placeholder 3">
            <a:extLst>
              <a:ext uri="{FF2B5EF4-FFF2-40B4-BE49-F238E27FC236}">
                <a16:creationId xmlns:a16="http://schemas.microsoft.com/office/drawing/2014/main" id="{3B924622-CF5B-489E-B658-70D07764FBFC}"/>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5D6D165-2DE4-424F-A4FC-FBAA5EB219A0}"/>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C1D66BA1-93B4-4F5D-B562-687DA5AF01C4}" type="slidenum">
              <a:rPr lang="en-GB" smtClean="0"/>
              <a:t>‹#›</a:t>
            </a:fld>
            <a:endParaRPr lang="en-GB"/>
          </a:p>
        </p:txBody>
      </p:sp>
    </p:spTree>
    <p:extLst>
      <p:ext uri="{BB962C8B-B14F-4D97-AF65-F5344CB8AC3E}">
        <p14:creationId xmlns:p14="http://schemas.microsoft.com/office/powerpoint/2010/main" val="1767763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F0A9189-4051-4CFD-8CE4-6EF87F4A9AC8}" type="datetimeFigureOut">
              <a:rPr lang="en-GB" smtClean="0"/>
              <a:t>17/03/2021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A661A8D-95F6-4385-915D-577EA0EECA6C}" type="slidenum">
              <a:rPr lang="en-GB" smtClean="0"/>
              <a:t>‹#›</a:t>
            </a:fld>
            <a:endParaRPr lang="en-GB"/>
          </a:p>
        </p:txBody>
      </p:sp>
    </p:spTree>
    <p:extLst>
      <p:ext uri="{BB962C8B-B14F-4D97-AF65-F5344CB8AC3E}">
        <p14:creationId xmlns:p14="http://schemas.microsoft.com/office/powerpoint/2010/main" val="107427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A661A8D-95F6-4385-915D-577EA0EECA6C}" type="slidenum">
              <a:rPr lang="en-GB" smtClean="0"/>
              <a:t>1</a:t>
            </a:fld>
            <a:endParaRPr lang="en-GB"/>
          </a:p>
        </p:txBody>
      </p:sp>
    </p:spTree>
    <p:extLst>
      <p:ext uri="{BB962C8B-B14F-4D97-AF65-F5344CB8AC3E}">
        <p14:creationId xmlns:p14="http://schemas.microsoft.com/office/powerpoint/2010/main" val="2483022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A661A8D-95F6-4385-915D-577EA0EECA6C}" type="slidenum">
              <a:rPr lang="en-GB" smtClean="0"/>
              <a:t>2</a:t>
            </a:fld>
            <a:endParaRPr lang="en-GB"/>
          </a:p>
        </p:txBody>
      </p:sp>
    </p:spTree>
    <p:extLst>
      <p:ext uri="{BB962C8B-B14F-4D97-AF65-F5344CB8AC3E}">
        <p14:creationId xmlns:p14="http://schemas.microsoft.com/office/powerpoint/2010/main" val="14083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A4F2F-EE1F-4A7A-9A8C-840AA988FD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DF0A545-8277-4C84-9031-7F0AF7A2C2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ABF71C-6FF9-4F51-94CB-B14372F9A05B}"/>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5" name="Footer Placeholder 4">
            <a:extLst>
              <a:ext uri="{FF2B5EF4-FFF2-40B4-BE49-F238E27FC236}">
                <a16:creationId xmlns:a16="http://schemas.microsoft.com/office/drawing/2014/main" id="{F492ECB1-6EAB-4EBD-B2EA-2BE86D4BB1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92F578-E282-47DD-ACB4-9047F5A1A0E8}"/>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1840333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16C28-ADC9-49F3-A1F6-6924E7E358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E8CE9F-A4BF-4A49-81BF-BA5D5693757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B0C078-BA76-45A0-BC5B-9E929029E84D}"/>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5" name="Footer Placeholder 4">
            <a:extLst>
              <a:ext uri="{FF2B5EF4-FFF2-40B4-BE49-F238E27FC236}">
                <a16:creationId xmlns:a16="http://schemas.microsoft.com/office/drawing/2014/main" id="{78A60C1C-A16D-4AC8-B273-FAB3B7EB38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3F2A22-F1D5-44DB-B1A2-F759746005B4}"/>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3423691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257DE-7DB2-4400-807B-C099EAACFD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E76EEB6-F851-4794-B5D1-3254FCC2F8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AB05A9-6824-418A-A53D-6A750A05E42D}"/>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5" name="Footer Placeholder 4">
            <a:extLst>
              <a:ext uri="{FF2B5EF4-FFF2-40B4-BE49-F238E27FC236}">
                <a16:creationId xmlns:a16="http://schemas.microsoft.com/office/drawing/2014/main" id="{C607950B-4B92-472D-8309-8416BF6237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980153-3A38-4DDF-9F97-86F6C8FD70A1}"/>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3599948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F143D33-1865-40E8-BE39-97A82C20527C}"/>
              </a:ext>
            </a:extLst>
          </p:cNvPr>
          <p:cNvSpPr>
            <a:spLocks noGrp="1"/>
          </p:cNvSpPr>
          <p:nvPr>
            <p:ph type="ftr" sz="quarter" idx="11"/>
          </p:nvPr>
        </p:nvSpPr>
        <p:spPr/>
        <p:txBody>
          <a:bodyPr/>
          <a:lstStyle/>
          <a:p>
            <a:endParaRPr lang="en-GB"/>
          </a:p>
        </p:txBody>
      </p:sp>
      <p:sp>
        <p:nvSpPr>
          <p:cNvPr id="2" name="Title 1">
            <a:extLst>
              <a:ext uri="{FF2B5EF4-FFF2-40B4-BE49-F238E27FC236}">
                <a16:creationId xmlns:a16="http://schemas.microsoft.com/office/drawing/2014/main" id="{2167A328-E28E-455E-8D5A-75D4EDEA2E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F2DEE0-5BF5-472F-ADF2-C0FC209F787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4886E8-B7B0-49D1-A3E8-16AEC1005442}"/>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6" name="Slide Number Placeholder 5">
            <a:extLst>
              <a:ext uri="{FF2B5EF4-FFF2-40B4-BE49-F238E27FC236}">
                <a16:creationId xmlns:a16="http://schemas.microsoft.com/office/drawing/2014/main" id="{1A510B4A-9083-4F23-B996-12707A120198}"/>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412035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77770-9FE7-474C-AED7-EF8EB2BE53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2115BF7-F0B7-4043-B086-90B63DCA70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609D007-2D28-4BBC-80BE-B6502EA8C461}"/>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5" name="Footer Placeholder 4">
            <a:extLst>
              <a:ext uri="{FF2B5EF4-FFF2-40B4-BE49-F238E27FC236}">
                <a16:creationId xmlns:a16="http://schemas.microsoft.com/office/drawing/2014/main" id="{4407D46F-16CB-42D0-973B-1E5CD2FAE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97B40B-B4C8-494B-A3BC-AACC53F2A073}"/>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2789124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847BA-3CE8-43D2-8FF4-C3B5A3EDFD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FD6AF6-AE3D-4105-BA0E-5B824EAD190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8E217FE-6013-4682-8D35-F81F502677B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9F84F2B-EF36-4048-A18C-7DDDB23B27E9}"/>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6" name="Footer Placeholder 5">
            <a:extLst>
              <a:ext uri="{FF2B5EF4-FFF2-40B4-BE49-F238E27FC236}">
                <a16:creationId xmlns:a16="http://schemas.microsoft.com/office/drawing/2014/main" id="{3AE60237-9348-4235-88FF-3A23BB7720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B61428-9BC6-4CCB-AE0F-EA01B2249532}"/>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594538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4A197-0B05-4D07-B657-EF9E36ED4E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103CC5-6A21-4B4C-8443-C72E438A1A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E04FFC-BCE0-4C53-8EFC-513B826B4D4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82F90B-C710-485F-803E-A1152EB621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AAEEB24-2823-462D-B60D-1FA08A3E47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E6B9485-2EF7-4CF9-B673-42E17757839B}"/>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8" name="Footer Placeholder 7">
            <a:extLst>
              <a:ext uri="{FF2B5EF4-FFF2-40B4-BE49-F238E27FC236}">
                <a16:creationId xmlns:a16="http://schemas.microsoft.com/office/drawing/2014/main" id="{7D180520-7896-4045-AE75-C9888C1F568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4D1DBD-8C85-4D7A-AFD1-C536264605BC}"/>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165510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59764-B0B2-4E67-98CC-BD08BFEC62C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FE9A2DD-954F-4CE5-8ACC-AB84E27A77B7}"/>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4" name="Footer Placeholder 3">
            <a:extLst>
              <a:ext uri="{FF2B5EF4-FFF2-40B4-BE49-F238E27FC236}">
                <a16:creationId xmlns:a16="http://schemas.microsoft.com/office/drawing/2014/main" id="{8370C4B0-3ACF-497B-BB75-EE79CC7C034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73976A7-9D8E-43E2-8D66-C0FC16FB0148}"/>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392195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30CAA-E903-478A-9B58-B18C4E9E2BC3}"/>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3" name="Footer Placeholder 2">
            <a:extLst>
              <a:ext uri="{FF2B5EF4-FFF2-40B4-BE49-F238E27FC236}">
                <a16:creationId xmlns:a16="http://schemas.microsoft.com/office/drawing/2014/main" id="{8126BF78-E304-4F78-8577-EEA9CB1DD86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053CD4E-CFD9-48E2-89F1-100B06E033FE}"/>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2853720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BFB7F-BD67-45B7-A61C-A1D7EAB58E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F980FA3-8395-4CD0-9D3D-18D900E3EF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28093D-42BC-4A15-BCD0-7B4A5A3F3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E1D3BF-7DE6-4D62-9954-93EFD5760BF8}"/>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6" name="Footer Placeholder 5">
            <a:extLst>
              <a:ext uri="{FF2B5EF4-FFF2-40B4-BE49-F238E27FC236}">
                <a16:creationId xmlns:a16="http://schemas.microsoft.com/office/drawing/2014/main" id="{18F57E1A-5C90-458D-8A52-FC4B73AE1B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9C6918-A045-420E-B706-89F723F5305B}"/>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218212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9851D-E920-46C1-9116-2BE8EF9471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C2A7B0-6059-452E-A500-B0420114AA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F636A71-F75D-42A8-872A-4D93AB7BF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0C8E65-B40F-4028-8B64-E9366EE50FC4}"/>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6" name="Footer Placeholder 5">
            <a:extLst>
              <a:ext uri="{FF2B5EF4-FFF2-40B4-BE49-F238E27FC236}">
                <a16:creationId xmlns:a16="http://schemas.microsoft.com/office/drawing/2014/main" id="{AFDBB892-DC22-4C09-8E4C-6414F1B467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06A312-36EE-4DDA-B07E-27F9DDC39C6D}"/>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736613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A58F40-7FC9-4DAE-8507-D3EED03815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B16E74-53E7-40B5-834F-903B4323F2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53531EB6-1755-4FE5-AB32-EBE1ABC314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48EC5F4-6589-46B6-92DC-C7DEF675C7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75F36C-26BA-4A5C-8219-67EADC63A028}" type="slidenum">
              <a:rPr lang="en-GB" smtClean="0"/>
              <a:t>‹#›</a:t>
            </a:fld>
            <a:endParaRPr lang="en-GB"/>
          </a:p>
        </p:txBody>
      </p:sp>
    </p:spTree>
    <p:extLst>
      <p:ext uri="{BB962C8B-B14F-4D97-AF65-F5344CB8AC3E}">
        <p14:creationId xmlns:p14="http://schemas.microsoft.com/office/powerpoint/2010/main" val="3170578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44C01C-F43C-42F8-8BC0-C5843FAB8A8E}"/>
              </a:ext>
            </a:extLst>
          </p:cNvPr>
          <p:cNvSpPr/>
          <p:nvPr/>
        </p:nvSpPr>
        <p:spPr>
          <a:xfrm>
            <a:off x="295447" y="432482"/>
            <a:ext cx="10521950" cy="1474098"/>
          </a:xfrm>
          <a:prstGeom prst="rect">
            <a:avLst/>
          </a:prstGeom>
          <a:solidFill>
            <a:srgbClr val="4472C4"/>
          </a:solidFill>
          <a:ln w="12700" cap="flat" cmpd="sng" algn="ctr">
            <a:solidFill>
              <a:srgbClr val="4472C4">
                <a:shade val="50000"/>
              </a:srgbClr>
            </a:solidFill>
            <a:prstDash val="solid"/>
            <a:miter lim="800000"/>
          </a:ln>
          <a:effectLst>
            <a:glow rad="177800">
              <a:schemeClr val="tx1">
                <a:lumMod val="50000"/>
                <a:lumOff val="50000"/>
                <a:alpha val="40000"/>
              </a:schemeClr>
            </a:glow>
            <a:outerShdw blurRad="50800" dist="50800" dir="5400000" sx="91000" sy="91000" algn="ctr" rotWithShape="0">
              <a:schemeClr val="tx1"/>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1200"/>
              </a:spcAft>
              <a:defRPr/>
            </a:pPr>
            <a:r>
              <a:rPr lang="en-GB" sz="4400" b="1" kern="0">
                <a:solidFill>
                  <a:srgbClr val="FFFFFF"/>
                </a:solidFill>
                <a:latin typeface="Arial" panose="020B0604020202020204" pitchFamily="34" charset="0"/>
                <a:ea typeface="Times New Roman" panose="02020603050405020304" pitchFamily="18" charset="0"/>
                <a:cs typeface="NBS Medium"/>
              </a:rPr>
              <a:t>Our Brains in a Pandemic</a:t>
            </a:r>
          </a:p>
          <a:p>
            <a:pPr>
              <a:spcAft>
                <a:spcPts val="1200"/>
              </a:spcAft>
              <a:defRPr/>
            </a:pPr>
            <a:r>
              <a:rPr lang="en-GB" sz="2800" b="1" kern="0">
                <a:solidFill>
                  <a:srgbClr val="FFFFFF"/>
                </a:solidFill>
                <a:latin typeface="Arial" panose="020B0604020202020204" pitchFamily="34" charset="0"/>
                <a:ea typeface="Times New Roman" panose="02020603050405020304" pitchFamily="18" charset="0"/>
                <a:cs typeface="NBS Medium"/>
              </a:rPr>
              <a:t>Leadership Short</a:t>
            </a:r>
          </a:p>
          <a:p>
            <a:pPr lvl="0">
              <a:spcAft>
                <a:spcPts val="1200"/>
              </a:spcAft>
              <a:defRPr/>
            </a:pPr>
            <a:endParaRPr kumimoji="0" lang="en-GB" sz="3200" b="1"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NBS Medium"/>
            </a:endParaRPr>
          </a:p>
        </p:txBody>
      </p:sp>
      <p:pic>
        <p:nvPicPr>
          <p:cNvPr id="6" name="Picture 5" descr="A picture containing knife&#10;&#10;Description automatically generated">
            <a:extLst>
              <a:ext uri="{FF2B5EF4-FFF2-40B4-BE49-F238E27FC236}">
                <a16:creationId xmlns:a16="http://schemas.microsoft.com/office/drawing/2014/main" id="{53F6EC15-D364-4EBE-978A-3BDC0213A61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830101" y="432483"/>
            <a:ext cx="3066452" cy="1474098"/>
          </a:xfrm>
          <a:prstGeom prst="rect">
            <a:avLst/>
          </a:prstGeom>
          <a:ln>
            <a:noFill/>
          </a:ln>
          <a:effectLst>
            <a:outerShdw blurRad="292100" dist="139700" dir="2700000" algn="tl" rotWithShape="0">
              <a:srgbClr val="333333">
                <a:alpha val="65000"/>
              </a:srgbClr>
            </a:outerShdw>
          </a:effectLst>
        </p:spPr>
      </p:pic>
      <p:sp>
        <p:nvSpPr>
          <p:cNvPr id="8" name="Content Placeholder 2">
            <a:extLst>
              <a:ext uri="{FF2B5EF4-FFF2-40B4-BE49-F238E27FC236}">
                <a16:creationId xmlns:a16="http://schemas.microsoft.com/office/drawing/2014/main" id="{1A0F71CF-3609-4C88-9F6B-B707616BE980}"/>
              </a:ext>
            </a:extLst>
          </p:cNvPr>
          <p:cNvSpPr>
            <a:spLocks noGrp="1"/>
          </p:cNvSpPr>
          <p:nvPr/>
        </p:nvSpPr>
        <p:spPr>
          <a:xfrm>
            <a:off x="295447" y="2372448"/>
            <a:ext cx="11769174" cy="43513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t>Is there something else going on in our brains which can explain our behaviour – when we can’t explain it ourselves?</a:t>
            </a:r>
          </a:p>
          <a:p>
            <a:r>
              <a:rPr lang="en-GB" sz="2400" dirty="0"/>
              <a:t>‘Your Brain at Work’ – by David Rock, explores the role of our brain when it comes to behaviour.  In his research he was struck by how many times he heard neuroscientists talk about different scenarios which created a threat response in us i.e. an impaired ability to function rationally, problem solve, make decisions and build relationships</a:t>
            </a:r>
          </a:p>
          <a:p>
            <a:r>
              <a:rPr lang="en-GB" sz="2400" dirty="0"/>
              <a:t>David Rock organised these scenarios around a framework - SCARF</a:t>
            </a:r>
          </a:p>
          <a:p>
            <a:pPr marL="0" indent="0" algn="r">
              <a:lnSpc>
                <a:spcPct val="100000"/>
              </a:lnSpc>
              <a:spcBef>
                <a:spcPts val="0"/>
              </a:spcBef>
              <a:buNone/>
            </a:pPr>
            <a:endParaRPr lang="en-GB" sz="2400" dirty="0">
              <a:cs typeface="Arial" panose="020B0604020202020204" pitchFamily="34" charset="0"/>
            </a:endParaRPr>
          </a:p>
          <a:p>
            <a:pPr>
              <a:lnSpc>
                <a:spcPct val="100000"/>
              </a:lnSpc>
              <a:spcBef>
                <a:spcPts val="0"/>
              </a:spcBef>
              <a:buFont typeface="Wingdings" panose="05000000000000000000" pitchFamily="2" charset="2"/>
              <a:buChar char="v"/>
            </a:pPr>
            <a:r>
              <a:rPr lang="en-GB" sz="2400" b="1" dirty="0">
                <a:cs typeface="Arial" panose="020B0604020202020204" pitchFamily="34" charset="0"/>
              </a:rPr>
              <a:t>Status</a:t>
            </a:r>
            <a:r>
              <a:rPr lang="en-GB" sz="2400" dirty="0">
                <a:cs typeface="Arial" panose="020B0604020202020204" pitchFamily="34" charset="0"/>
              </a:rPr>
              <a:t> – is there anything happening which might make you feel undermined?  </a:t>
            </a:r>
          </a:p>
          <a:p>
            <a:pPr>
              <a:lnSpc>
                <a:spcPct val="100000"/>
              </a:lnSpc>
              <a:spcBef>
                <a:spcPts val="0"/>
              </a:spcBef>
              <a:buFont typeface="Wingdings" panose="05000000000000000000" pitchFamily="2" charset="2"/>
              <a:buChar char="v"/>
            </a:pPr>
            <a:r>
              <a:rPr lang="en-GB" sz="2400" b="1" dirty="0">
                <a:cs typeface="Arial" panose="020B0604020202020204" pitchFamily="34" charset="0"/>
              </a:rPr>
              <a:t>Certainty</a:t>
            </a:r>
            <a:r>
              <a:rPr lang="en-GB" sz="2400" dirty="0">
                <a:cs typeface="Arial" panose="020B0604020202020204" pitchFamily="34" charset="0"/>
              </a:rPr>
              <a:t> – our ability to know what the future holds</a:t>
            </a:r>
          </a:p>
          <a:p>
            <a:pPr>
              <a:lnSpc>
                <a:spcPct val="100000"/>
              </a:lnSpc>
              <a:spcBef>
                <a:spcPts val="0"/>
              </a:spcBef>
              <a:buFont typeface="Wingdings" panose="05000000000000000000" pitchFamily="2" charset="2"/>
              <a:buChar char="v"/>
            </a:pPr>
            <a:r>
              <a:rPr lang="en-GB" sz="2400" b="1" dirty="0">
                <a:cs typeface="Arial" panose="020B0604020202020204" pitchFamily="34" charset="0"/>
              </a:rPr>
              <a:t>Autonomy</a:t>
            </a:r>
            <a:r>
              <a:rPr lang="en-GB" sz="2400" dirty="0">
                <a:cs typeface="Arial" panose="020B0604020202020204" pitchFamily="34" charset="0"/>
              </a:rPr>
              <a:t> – what choices do you have?  </a:t>
            </a:r>
          </a:p>
          <a:p>
            <a:pPr>
              <a:lnSpc>
                <a:spcPct val="100000"/>
              </a:lnSpc>
              <a:spcBef>
                <a:spcPts val="0"/>
              </a:spcBef>
              <a:buFont typeface="Wingdings" panose="05000000000000000000" pitchFamily="2" charset="2"/>
              <a:buChar char="v"/>
            </a:pPr>
            <a:r>
              <a:rPr lang="en-GB" sz="2400" b="1" dirty="0">
                <a:cs typeface="Arial" panose="020B0604020202020204" pitchFamily="34" charset="0"/>
              </a:rPr>
              <a:t>Relatedness</a:t>
            </a:r>
            <a:r>
              <a:rPr lang="en-GB" sz="2400" dirty="0">
                <a:cs typeface="Arial" panose="020B0604020202020204" pitchFamily="34" charset="0"/>
              </a:rPr>
              <a:t> – how safe and trusting your relationships with others feel</a:t>
            </a:r>
          </a:p>
          <a:p>
            <a:pPr>
              <a:lnSpc>
                <a:spcPct val="100000"/>
              </a:lnSpc>
              <a:spcBef>
                <a:spcPts val="0"/>
              </a:spcBef>
              <a:buFont typeface="Wingdings" panose="05000000000000000000" pitchFamily="2" charset="2"/>
              <a:buChar char="v"/>
            </a:pPr>
            <a:r>
              <a:rPr lang="en-GB" sz="2400" b="1" dirty="0">
                <a:cs typeface="Arial" panose="020B0604020202020204" pitchFamily="34" charset="0"/>
              </a:rPr>
              <a:t>Fairness – </a:t>
            </a:r>
            <a:r>
              <a:rPr lang="en-GB" sz="2400" dirty="0">
                <a:cs typeface="Arial" panose="020B0604020202020204" pitchFamily="34" charset="0"/>
              </a:rPr>
              <a:t>your perception of whether something happening is ‘fair’ or not</a:t>
            </a:r>
          </a:p>
          <a:p>
            <a:pPr marL="0" indent="0">
              <a:lnSpc>
                <a:spcPct val="100000"/>
              </a:lnSpc>
              <a:spcBef>
                <a:spcPts val="0"/>
              </a:spcBef>
              <a:buNone/>
            </a:pPr>
            <a:endParaRPr lang="en-GB" sz="2400" b="1" dirty="0">
              <a:cs typeface="Arial" panose="020B0604020202020204" pitchFamily="34" charset="0"/>
            </a:endParaRPr>
          </a:p>
          <a:p>
            <a:pPr>
              <a:lnSpc>
                <a:spcPct val="100000"/>
              </a:lnSpc>
              <a:spcBef>
                <a:spcPts val="0"/>
              </a:spcBef>
            </a:pPr>
            <a:r>
              <a:rPr lang="en-GB" sz="2400" b="1" dirty="0">
                <a:cs typeface="Arial" panose="020B0604020202020204" pitchFamily="34" charset="0"/>
              </a:rPr>
              <a:t>SCARF </a:t>
            </a:r>
            <a:r>
              <a:rPr lang="en-GB" sz="2400" dirty="0">
                <a:cs typeface="Arial" panose="020B0604020202020204" pitchFamily="34" charset="0"/>
              </a:rPr>
              <a:t>can be helpful to explain the reasons for our own behaviour – and also to reflect on when                            trying to understand what might be going on for other people.</a:t>
            </a:r>
          </a:p>
          <a:p>
            <a:pPr>
              <a:lnSpc>
                <a:spcPct val="100000"/>
              </a:lnSpc>
              <a:spcBef>
                <a:spcPts val="0"/>
              </a:spcBef>
            </a:pPr>
            <a:endParaRPr lang="en-GB" sz="2400" dirty="0">
              <a:cs typeface="Arial" panose="020B0604020202020204" pitchFamily="34" charset="0"/>
            </a:endParaRPr>
          </a:p>
          <a:p>
            <a:pPr>
              <a:lnSpc>
                <a:spcPct val="100000"/>
              </a:lnSpc>
              <a:spcBef>
                <a:spcPts val="0"/>
              </a:spcBef>
            </a:pPr>
            <a:r>
              <a:rPr lang="en-GB" sz="2400" dirty="0">
                <a:cs typeface="Arial" panose="020B0604020202020204" pitchFamily="34" charset="0"/>
              </a:rPr>
              <a:t>A really positive angle on all of this is that leaders can all do small things against each of                                           these domains to help their people feel less threatened.</a:t>
            </a:r>
          </a:p>
          <a:p>
            <a:pPr marL="0" indent="0">
              <a:lnSpc>
                <a:spcPct val="100000"/>
              </a:lnSpc>
              <a:spcBef>
                <a:spcPts val="0"/>
              </a:spcBef>
              <a:buNone/>
            </a:pPr>
            <a:endParaRPr lang="en-GB" sz="2400" b="1" dirty="0">
              <a:cs typeface="Arial" panose="020B0604020202020204" pitchFamily="34" charset="0"/>
            </a:endParaRPr>
          </a:p>
          <a:p>
            <a:pPr marL="0" indent="0">
              <a:lnSpc>
                <a:spcPct val="100000"/>
              </a:lnSpc>
              <a:spcBef>
                <a:spcPts val="0"/>
              </a:spcBef>
              <a:buNone/>
            </a:pPr>
            <a:endParaRPr lang="en-GB" sz="2400" dirty="0">
              <a:cs typeface="Arial" panose="020B0604020202020204" pitchFamily="34" charset="0"/>
            </a:endParaRPr>
          </a:p>
          <a:p>
            <a:pPr hangingPunct="0">
              <a:lnSpc>
                <a:spcPct val="100000"/>
              </a:lnSpc>
              <a:spcBef>
                <a:spcPts val="0"/>
              </a:spcBef>
              <a:defRPr/>
            </a:pPr>
            <a:endParaRPr lang="en-GB" sz="2000" dirty="0"/>
          </a:p>
          <a:p>
            <a:pPr hangingPunct="0">
              <a:lnSpc>
                <a:spcPct val="100000"/>
              </a:lnSpc>
              <a:spcBef>
                <a:spcPts val="0"/>
              </a:spcBef>
              <a:defRPr/>
            </a:pPr>
            <a:endParaRPr kumimoji="0" lang="en-GB" sz="3000" b="0" i="0" u="none" strike="noStrike" kern="0" cap="none" spc="0" normalizeH="0" baseline="0" noProof="0" dirty="0">
              <a:ln>
                <a:noFill/>
              </a:ln>
              <a:effectLst/>
              <a:uLnTx/>
              <a:uFillTx/>
              <a:cs typeface="Helvetica"/>
              <a:sym typeface="Helvetica"/>
            </a:endParaRPr>
          </a:p>
          <a:p>
            <a:pPr hangingPunct="0">
              <a:lnSpc>
                <a:spcPct val="100000"/>
              </a:lnSpc>
              <a:spcBef>
                <a:spcPts val="0"/>
              </a:spcBef>
              <a:defRPr/>
            </a:pPr>
            <a:endParaRPr kumimoji="0" lang="en-GB" sz="3000" b="0" i="0" u="none" strike="noStrike" kern="0" cap="none" spc="0" normalizeH="0" baseline="0" noProof="0" dirty="0">
              <a:ln>
                <a:noFill/>
              </a:ln>
              <a:effectLst/>
              <a:uLnTx/>
              <a:uFillTx/>
              <a:cs typeface="Helvetica"/>
              <a:sym typeface="Helvetica"/>
            </a:endParaRPr>
          </a:p>
          <a:p>
            <a:pPr hangingPunct="0">
              <a:lnSpc>
                <a:spcPct val="100000"/>
              </a:lnSpc>
              <a:spcBef>
                <a:spcPts val="0"/>
              </a:spcBef>
              <a:defRPr/>
            </a:pPr>
            <a:endParaRPr kumimoji="0" lang="en-GB" sz="3000" b="0" i="0" u="none" strike="noStrike" kern="0" cap="none" spc="0" normalizeH="0" baseline="0" noProof="0" dirty="0">
              <a:ln>
                <a:noFill/>
              </a:ln>
              <a:effectLst/>
              <a:uLnTx/>
              <a:uFillTx/>
              <a:cs typeface="Helvetica"/>
              <a:sym typeface="Helvetica"/>
            </a:endParaRPr>
          </a:p>
          <a:p>
            <a:endParaRPr lang="en-GB" dirty="0"/>
          </a:p>
          <a:p>
            <a:endParaRPr kumimoji="0" lang="en-GB" b="0" u="none" strike="noStrike" kern="0" cap="none" spc="0" normalizeH="0" baseline="0" noProof="0" dirty="0">
              <a:ln>
                <a:noFill/>
              </a:ln>
              <a:solidFill>
                <a:srgbClr val="161616"/>
              </a:solidFill>
              <a:effectLst/>
              <a:uLnTx/>
              <a:uFillTx/>
              <a:cs typeface="Arial"/>
              <a:sym typeface="Arial"/>
            </a:endParaRPr>
          </a:p>
          <a:p>
            <a:endParaRPr lang="en-GB" dirty="0"/>
          </a:p>
        </p:txBody>
      </p:sp>
      <p:pic>
        <p:nvPicPr>
          <p:cNvPr id="12" name="Picture 11" descr="Icon&#10;&#10;Description automatically generated">
            <a:extLst>
              <a:ext uri="{FF2B5EF4-FFF2-40B4-BE49-F238E27FC236}">
                <a16:creationId xmlns:a16="http://schemas.microsoft.com/office/drawing/2014/main" id="{B78F5F9F-2ECC-47B2-9A3F-5B9CD10A5A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30095" y="4753238"/>
            <a:ext cx="2761905" cy="2104762"/>
          </a:xfrm>
          <a:prstGeom prst="rect">
            <a:avLst/>
          </a:prstGeom>
          <a:effectLst>
            <a:glow>
              <a:schemeClr val="accent1">
                <a:alpha val="40000"/>
              </a:schemeClr>
            </a:glow>
            <a:softEdge rad="0"/>
          </a:effectLst>
        </p:spPr>
      </p:pic>
    </p:spTree>
    <p:extLst>
      <p:ext uri="{BB962C8B-B14F-4D97-AF65-F5344CB8AC3E}">
        <p14:creationId xmlns:p14="http://schemas.microsoft.com/office/powerpoint/2010/main" val="1910860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A1AF61A-0F01-48D7-933D-C66F8A6AE49A}"/>
              </a:ext>
            </a:extLst>
          </p:cNvPr>
          <p:cNvSpPr/>
          <p:nvPr/>
        </p:nvSpPr>
        <p:spPr>
          <a:xfrm>
            <a:off x="808990" y="2794325"/>
            <a:ext cx="10521950" cy="3731260"/>
          </a:xfrm>
          <a:prstGeom prst="rect">
            <a:avLst/>
          </a:prstGeom>
          <a:solidFill>
            <a:srgbClr val="4472C4"/>
          </a:solidFill>
          <a:ln w="12700" cap="flat" cmpd="sng" algn="ctr">
            <a:solidFill>
              <a:srgbClr val="4472C4">
                <a:shade val="50000"/>
              </a:srgbClr>
            </a:solidFill>
            <a:prstDash val="solid"/>
            <a:miter lim="800000"/>
          </a:ln>
          <a:effectLst>
            <a:glow rad="177800">
              <a:schemeClr val="tx1">
                <a:lumMod val="50000"/>
                <a:lumOff val="50000"/>
                <a:alpha val="40000"/>
              </a:schemeClr>
            </a:glow>
            <a:outerShdw blurRad="50800" dist="50800" dir="5400000" sx="91000" sy="91000" algn="ctr" rotWithShape="0">
              <a:schemeClr val="tx1"/>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1200"/>
              </a:spcAft>
              <a:buClrTx/>
              <a:buSzTx/>
              <a:buFontTx/>
              <a:buNone/>
              <a:tabLst/>
              <a:defRPr/>
            </a:pPr>
            <a:r>
              <a:rPr kumimoji="0" lang="en-GB" sz="3200" b="1"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NBS Medium"/>
              </a:rPr>
              <a:t>Contacts</a:t>
            </a:r>
          </a:p>
          <a:p>
            <a:pPr marL="0" marR="0" lvl="0" indent="0" defTabSz="914400" eaLnBrk="1" fontAlgn="auto" latinLnBrk="0" hangingPunct="1">
              <a:lnSpc>
                <a:spcPct val="115000"/>
              </a:lnSpc>
              <a:spcBef>
                <a:spcPts val="500"/>
              </a:spcBef>
              <a:spcAft>
                <a:spcPts val="600"/>
              </a:spcAft>
              <a:buClrTx/>
              <a:buSzTx/>
              <a:buFontTx/>
              <a:buNone/>
              <a:tabLst/>
              <a:defRPr/>
            </a:pPr>
            <a:r>
              <a:rPr kumimoji="0" lang="en-GB" sz="2800" b="0"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Times New Roman" panose="02020603050405020304" pitchFamily="18" charset="0"/>
              </a:rPr>
              <a:t>South East Leadership and Lifelong Learning Team</a:t>
            </a:r>
            <a:br>
              <a:rPr kumimoji="0" lang="en-GB" sz="2000" b="0"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Times New Roman" panose="02020603050405020304" pitchFamily="18" charset="0"/>
              </a:rPr>
            </a:br>
            <a:br>
              <a:rPr lang="en-GB" sz="2000" kern="0" dirty="0">
                <a:solidFill>
                  <a:sysClr val="window" lastClr="FFFFFF"/>
                </a:solidFill>
                <a:latin typeface="Calibri" panose="020F0502020204030204"/>
                <a:ea typeface="Times New Roman" panose="02020603050405020304" pitchFamily="18" charset="0"/>
                <a:cs typeface="Times New Roman" panose="02020603050405020304" pitchFamily="18" charset="0"/>
              </a:rPr>
            </a:br>
            <a:r>
              <a:rPr lang="en-GB" sz="2800" b="1" kern="0" dirty="0">
                <a:solidFill>
                  <a:sysClr val="window" lastClr="FFFFFF"/>
                </a:solidFill>
                <a:latin typeface="Calibri" panose="020F0502020204030204"/>
                <a:ea typeface="Times New Roman" panose="02020603050405020304" pitchFamily="18" charset="0"/>
                <a:cs typeface="Times New Roman" panose="02020603050405020304" pitchFamily="18" charset="0"/>
              </a:rPr>
              <a:t>Website: 	</a:t>
            </a:r>
            <a:r>
              <a:rPr lang="en-GB" sz="2800" kern="0" dirty="0">
                <a:solidFill>
                  <a:sysClr val="window" lastClr="FFFFFF"/>
                </a:solidFill>
                <a:latin typeface="Calibri" panose="020F0502020204030204"/>
                <a:ea typeface="Times New Roman" panose="02020603050405020304" pitchFamily="18" charset="0"/>
                <a:cs typeface="Times New Roman" panose="02020603050405020304" pitchFamily="18" charset="0"/>
              </a:rPr>
              <a:t>https://se.leadershipacademy.nhs.uk</a:t>
            </a:r>
          </a:p>
          <a:p>
            <a:pPr marL="0" marR="0" lvl="0" indent="0" defTabSz="914400" eaLnBrk="1" fontAlgn="auto" latinLnBrk="0" hangingPunct="1">
              <a:lnSpc>
                <a:spcPct val="115000"/>
              </a:lnSpc>
              <a:spcBef>
                <a:spcPts val="500"/>
              </a:spcBef>
              <a:spcAft>
                <a:spcPts val="600"/>
              </a:spcAft>
              <a:buClrTx/>
              <a:buSzTx/>
              <a:buFontTx/>
              <a:buNone/>
              <a:tabLst/>
              <a:defRPr/>
            </a:pPr>
            <a:r>
              <a:rPr kumimoji="0" lang="en-GB" sz="2800" b="1" i="0" u="none" strike="noStrike" kern="0" cap="none" spc="0" normalizeH="0" baseline="0" noProof="0" dirty="0">
                <a:ln>
                  <a:noFill/>
                </a:ln>
                <a:solidFill>
                  <a:sysClr val="window" lastClr="FFFFFF"/>
                </a:solidFill>
                <a:effectLst/>
                <a:uLnTx/>
                <a:uFillTx/>
                <a:latin typeface="Calibri" panose="020F0502020204030204"/>
                <a:ea typeface="Times New Roman" panose="02020603050405020304" pitchFamily="18" charset="0"/>
                <a:cs typeface="Times New Roman" panose="02020603050405020304" pitchFamily="18" charset="0"/>
              </a:rPr>
              <a:t>Email: </a:t>
            </a:r>
            <a:r>
              <a:rPr kumimoji="0" lang="en-GB" sz="2800" b="0" i="0" u="none" strike="noStrike" kern="0" cap="none" spc="0" normalizeH="0" baseline="0" noProof="0" dirty="0">
                <a:ln>
                  <a:noFill/>
                </a:ln>
                <a:solidFill>
                  <a:sysClr val="window" lastClr="FFFFFF"/>
                </a:solidFill>
                <a:effectLst/>
                <a:uLnTx/>
                <a:uFillTx/>
                <a:latin typeface="Calibri" panose="020F0502020204030204"/>
                <a:ea typeface="Times New Roman" panose="02020603050405020304" pitchFamily="18" charset="0"/>
                <a:cs typeface="Times New Roman" panose="02020603050405020304" pitchFamily="18" charset="0"/>
              </a:rPr>
              <a:t>	nhsi.sell@nhs.net</a:t>
            </a:r>
          </a:p>
          <a:p>
            <a:pPr marL="0" marR="0" lvl="0" indent="0" defTabSz="914400" eaLnBrk="1" fontAlgn="auto" latinLnBrk="0" hangingPunct="1">
              <a:lnSpc>
                <a:spcPct val="115000"/>
              </a:lnSpc>
              <a:spcBef>
                <a:spcPts val="500"/>
              </a:spcBef>
              <a:spcAft>
                <a:spcPts val="1000"/>
              </a:spcAft>
              <a:buClrTx/>
              <a:buSzTx/>
              <a:buFontTx/>
              <a:buNone/>
              <a:tabLst/>
              <a:defRPr/>
            </a:pPr>
            <a:r>
              <a:rPr lang="en-GB" sz="2800" kern="0" dirty="0">
                <a:solidFill>
                  <a:sysClr val="window" lastClr="FFFFFF"/>
                </a:solidFill>
                <a:latin typeface="Calibri" panose="020F0502020204030204"/>
                <a:ea typeface="Times New Roman" panose="02020603050405020304" pitchFamily="18" charset="0"/>
                <a:cs typeface="Times New Roman" panose="02020603050405020304" pitchFamily="18" charset="0"/>
              </a:rPr>
              <a:t>Twitter:	@SELA_NHS</a:t>
            </a:r>
            <a:endParaRPr kumimoji="0" lang="en-GB" sz="2800" b="0"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11" name="Picture 10" descr="Icon&#10;&#10;Description automatically generated">
            <a:extLst>
              <a:ext uri="{FF2B5EF4-FFF2-40B4-BE49-F238E27FC236}">
                <a16:creationId xmlns:a16="http://schemas.microsoft.com/office/drawing/2014/main" id="{190B085D-D293-4C39-BF2D-BAC6B760C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0095" y="5558876"/>
            <a:ext cx="2761905" cy="2104762"/>
          </a:xfrm>
          <a:prstGeom prst="rect">
            <a:avLst/>
          </a:prstGeom>
          <a:effectLst>
            <a:glow>
              <a:schemeClr val="accent1">
                <a:alpha val="40000"/>
              </a:schemeClr>
            </a:glow>
            <a:softEdge rad="0"/>
          </a:effectLst>
        </p:spPr>
      </p:pic>
      <p:sp>
        <p:nvSpPr>
          <p:cNvPr id="7" name="Rectangle 6">
            <a:extLst>
              <a:ext uri="{FF2B5EF4-FFF2-40B4-BE49-F238E27FC236}">
                <a16:creationId xmlns:a16="http://schemas.microsoft.com/office/drawing/2014/main" id="{C244C01C-F43C-42F8-8BC0-C5843FAB8A8E}"/>
              </a:ext>
            </a:extLst>
          </p:cNvPr>
          <p:cNvSpPr/>
          <p:nvPr/>
        </p:nvSpPr>
        <p:spPr>
          <a:xfrm>
            <a:off x="808990" y="576776"/>
            <a:ext cx="10521950" cy="1474098"/>
          </a:xfrm>
          <a:prstGeom prst="rect">
            <a:avLst/>
          </a:prstGeom>
          <a:solidFill>
            <a:srgbClr val="4472C4"/>
          </a:solidFill>
          <a:ln w="12700" cap="flat" cmpd="sng" algn="ctr">
            <a:solidFill>
              <a:srgbClr val="4472C4">
                <a:shade val="50000"/>
              </a:srgbClr>
            </a:solidFill>
            <a:prstDash val="solid"/>
            <a:miter lim="800000"/>
          </a:ln>
          <a:effectLst>
            <a:glow rad="177800">
              <a:schemeClr val="tx1">
                <a:lumMod val="50000"/>
                <a:lumOff val="50000"/>
                <a:alpha val="40000"/>
              </a:schemeClr>
            </a:glow>
            <a:outerShdw blurRad="50800" dist="50800" dir="5400000" sx="91000" sy="91000" algn="ctr" rotWithShape="0">
              <a:schemeClr val="tx1"/>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1200"/>
              </a:spcAft>
              <a:defRPr/>
            </a:pPr>
            <a:r>
              <a:rPr lang="en-GB" sz="4400" b="1" kern="0" dirty="0">
                <a:solidFill>
                  <a:srgbClr val="FFFFFF"/>
                </a:solidFill>
                <a:latin typeface="Arial" panose="020B0604020202020204" pitchFamily="34" charset="0"/>
                <a:ea typeface="Times New Roman" panose="02020603050405020304" pitchFamily="18" charset="0"/>
                <a:cs typeface="NBS Medium"/>
              </a:rPr>
              <a:t>Our Brains in a Pandemic</a:t>
            </a:r>
          </a:p>
          <a:p>
            <a:pPr>
              <a:spcAft>
                <a:spcPts val="1200"/>
              </a:spcAft>
              <a:defRPr/>
            </a:pPr>
            <a:r>
              <a:rPr lang="en-GB" sz="2800" b="1" kern="0" dirty="0">
                <a:solidFill>
                  <a:srgbClr val="FFFFFF"/>
                </a:solidFill>
                <a:latin typeface="Arial" panose="020B0604020202020204" pitchFamily="34" charset="0"/>
                <a:ea typeface="Times New Roman" panose="02020603050405020304" pitchFamily="18" charset="0"/>
                <a:cs typeface="NBS Medium"/>
              </a:rPr>
              <a:t>Leadership Short</a:t>
            </a:r>
          </a:p>
        </p:txBody>
      </p:sp>
      <p:pic>
        <p:nvPicPr>
          <p:cNvPr id="6" name="Picture 5" descr="A picture containing knife&#10;&#10;Description automatically generated">
            <a:extLst>
              <a:ext uri="{FF2B5EF4-FFF2-40B4-BE49-F238E27FC236}">
                <a16:creationId xmlns:a16="http://schemas.microsoft.com/office/drawing/2014/main" id="{53F6EC15-D364-4EBE-978A-3BDC0213A61B}"/>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8691937" y="576775"/>
            <a:ext cx="3036176" cy="14740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728622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1343</TotalTime>
  <Words>269</Words>
  <Application>Microsoft Office PowerPoint</Application>
  <PresentationFormat>Widescreen</PresentationFormat>
  <Paragraphs>30</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1_Office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Lambe</dc:creator>
  <cp:lastModifiedBy>Emma Fulton</cp:lastModifiedBy>
  <cp:revision>15</cp:revision>
  <cp:lastPrinted>2021-02-17T18:04:53Z</cp:lastPrinted>
  <dcterms:created xsi:type="dcterms:W3CDTF">2019-09-09T09:38:38Z</dcterms:created>
  <dcterms:modified xsi:type="dcterms:W3CDTF">2021-03-17T17:11:27Z</dcterms:modified>
</cp:coreProperties>
</file>