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1" r:id="rId5"/>
    <p:sldMasterId id="2147483683" r:id="rId6"/>
  </p:sldMasterIdLst>
  <p:notesMasterIdLst>
    <p:notesMasterId r:id="rId37"/>
  </p:notesMasterIdLst>
  <p:handoutMasterIdLst>
    <p:handoutMasterId r:id="rId38"/>
  </p:handoutMasterIdLst>
  <p:sldIdLst>
    <p:sldId id="263" r:id="rId7"/>
    <p:sldId id="275" r:id="rId8"/>
    <p:sldId id="265" r:id="rId9"/>
    <p:sldId id="266" r:id="rId10"/>
    <p:sldId id="267" r:id="rId11"/>
    <p:sldId id="269" r:id="rId12"/>
    <p:sldId id="314"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7" r:id="rId29"/>
    <p:sldId id="270" r:id="rId30"/>
    <p:sldId id="316" r:id="rId31"/>
    <p:sldId id="271" r:id="rId32"/>
    <p:sldId id="259" r:id="rId33"/>
    <p:sldId id="272" r:id="rId34"/>
    <p:sldId id="273"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2" autoAdjust="0"/>
    <p:restoredTop sz="78747" autoAdjust="0"/>
  </p:normalViewPr>
  <p:slideViewPr>
    <p:cSldViewPr snapToGrid="0" snapToObjects="1">
      <p:cViewPr varScale="1">
        <p:scale>
          <a:sx n="86" d="100"/>
          <a:sy n="86" d="100"/>
        </p:scale>
        <p:origin x="123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10/02/2021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10/02/2021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50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7D867-C085-4714-992A-33C8E94334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14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7C30A-9BEB-4F56-88CE-10B68ACA3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2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local hospital trusts were invited to join a central project team which worked collaboratively to implement solutions for working carers. An initial outcome of the project was to secure adoption of the working carers’ passport from all six acute trusts across West Yorkshire and Harrogate which was successfully achieved in 2019.  All trusts are now working tirelessly to support their working carers and three hospital trusts and a CCG have already successfully launched the passport across their local workforce.  </a:t>
            </a:r>
          </a:p>
          <a:p>
            <a:r>
              <a:rPr lang="en-GB" sz="1200" kern="1200" dirty="0">
                <a:solidFill>
                  <a:schemeClr val="tx1"/>
                </a:solidFill>
                <a:effectLst/>
                <a:latin typeface="+mn-lt"/>
                <a:ea typeface="+mn-ea"/>
                <a:cs typeface="+mn-cs"/>
              </a:rPr>
              <a:t>Adoption of the passport will reach in excess of 11,200 working carers across all six NHS acute trusts to retain their staff and improve wellbeing and resilience over the longer term. Organisations who have implemented the Working Carers Passport and case studies of working carers who have benefited from passports have been extremely positive, with feedback including a reduction in unplanned leave, stress levels and attrition. </a:t>
            </a:r>
          </a:p>
          <a:p>
            <a:r>
              <a:rPr lang="en-GB" sz="1200" kern="1200" dirty="0">
                <a:solidFill>
                  <a:schemeClr val="tx1"/>
                </a:solidFill>
                <a:effectLst/>
                <a:latin typeface="+mn-lt"/>
                <a:ea typeface="+mn-ea"/>
                <a:cs typeface="+mn-cs"/>
              </a:rPr>
              <a:t>In order to reach as many working carers as possible within NHS organisations, adaption of existing HR systems and processes was pivotal to achieving a successful outcome.  Identifying and supporting working carers, particularly with the additional pressures of responding to the COVID-19 pandemic, was a key focus of the NHS England &amp; Improvement and Employers for Carers campaign to highlight the Working Carers Passport scheme.   WY &amp; H HCP were successful in introducing this initiative involving two new competencies into ESR, an NHS HR system which can be assigned to employees either by themselves, by managers or their HR team. Using competencies allows HR managers to efficiently utilise existing functionality to enable employees to identify as a working carer or a holder of a working carer passport. Managers and HR teams can then work to ensure the support needed is available to them.  </a:t>
            </a:r>
          </a:p>
          <a:p>
            <a:r>
              <a:rPr lang="en-GB" sz="1200" kern="1200" dirty="0">
                <a:solidFill>
                  <a:schemeClr val="tx1"/>
                </a:solidFill>
                <a:effectLst/>
                <a:latin typeface="+mn-lt"/>
                <a:ea typeface="+mn-ea"/>
                <a:cs typeface="+mn-cs"/>
              </a:rPr>
              <a:t>The success of the project with WYATT and mental health trusts has been significant and has secured national recognition by NHS England who decided to adopt the initiative as a national campaign in June 2020 for all trusts to implement a working carers passport to reach 56,000 staff. The recognition of the importance of this work with working carers was also echoed in the inclusion of a Working Carers Passport within the publication of the NHS People Plan in 2020. </a:t>
            </a:r>
          </a:p>
          <a:p>
            <a:r>
              <a:rPr lang="en-GB" sz="1200" kern="1200" dirty="0">
                <a:solidFill>
                  <a:schemeClr val="tx1"/>
                </a:solidFill>
                <a:effectLst/>
                <a:latin typeface="+mn-lt"/>
                <a:ea typeface="+mn-ea"/>
                <a:cs typeface="+mn-cs"/>
              </a:rPr>
              <a:t>Other successful outcomes to support working carers have included adoption of the to Employers for Carers membership by all of our six local areas to support working carers within those organisations.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7C30A-9BEB-4F56-88CE-10B68ACA3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40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intention of this project was to transcend organisational boundaries by creating equity across our health and care system, introducing the initiative to local mental health trusts, community trusts, local councils and clinical commissioning groups (CCGs). By engaging with different stakeholders across the partnership, including the local workforce action board, NHS trust boards, clinical forums, the urgent and emergency care program, primary care programme, mental health programmes, the workforce programme, the cancer programme and community pharmacies we have put the working carers agenda front and centre of the partnership. </a:t>
            </a:r>
          </a:p>
          <a:p>
            <a:r>
              <a:rPr lang="en-GB" sz="1200" kern="1200" dirty="0">
                <a:solidFill>
                  <a:schemeClr val="tx1"/>
                </a:solidFill>
                <a:effectLst/>
                <a:latin typeface="+mn-lt"/>
                <a:ea typeface="+mn-ea"/>
                <a:cs typeface="+mn-cs"/>
              </a:rPr>
              <a:t>To support the spread and scale of the project, the WY &amp; H HCP recruited a project manager to lead the working carer’s project who had a pivotal role in influencing the adoption of the plan across our local system starting with NHS Trusts. The approach included the development of central resources transferable across the organisations, enabling these resources to be scaled up by NHSE to support the national launch of the working passport.</a:t>
            </a:r>
          </a:p>
          <a:p>
            <a:r>
              <a:rPr lang="en-GB" sz="1200" kern="1200" dirty="0">
                <a:solidFill>
                  <a:schemeClr val="tx1"/>
                </a:solidFill>
                <a:effectLst/>
                <a:latin typeface="+mn-lt"/>
                <a:ea typeface="+mn-ea"/>
                <a:cs typeface="+mn-cs"/>
              </a:rPr>
              <a:t>By working collaboratively the team reduced workload, increased efficiency and delivered a consistent and equitable approach for working carers including shared best practice, lessons learned and transferable resources. The project team has worked to ensure there were strong links with voluntary carers’ organisations to maximise support with future plans to support wider adoption across WY&amp;H footprint including CCG’s &amp; local authorities who have invested in the umbrella resources for the whole footprint including NHS providers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7C30A-9BEB-4F56-88CE-10B68ACA3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86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827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3F99-D385-4050-A9A0-D035A4E76088}"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387565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F3F99-D385-4050-A9A0-D035A4E76088}"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166237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F3F99-D385-4050-A9A0-D035A4E76088}"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199302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0F3F99-D385-4050-A9A0-D035A4E76088}"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112707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0F3F99-D385-4050-A9A0-D035A4E76088}"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3332236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85925" y="2130426"/>
            <a:ext cx="6291675" cy="1470025"/>
          </a:xfrm>
          <a:prstGeom prst="rect">
            <a:avLst/>
          </a:prstGeom>
        </p:spPr>
        <p:txBody>
          <a:bodyPr/>
          <a:lstStyle>
            <a:lvl1pPr algn="l">
              <a:defRPr baseline="0">
                <a:solidFill>
                  <a:srgbClr val="41BDAA"/>
                </a:solidFill>
                <a:latin typeface="Frutiger 65 Bold"/>
                <a:cs typeface="Frutiger 65 Bold"/>
              </a:defRPr>
            </a:lvl1pPr>
          </a:lstStyle>
          <a:p>
            <a:r>
              <a:rPr lang="en-GB" dirty="0"/>
              <a:t>Presentation Title to go here</a:t>
            </a:r>
            <a:endParaRPr lang="en-US" dirty="0"/>
          </a:p>
        </p:txBody>
      </p:sp>
      <p:sp>
        <p:nvSpPr>
          <p:cNvPr id="3" name="Subtitle 2"/>
          <p:cNvSpPr>
            <a:spLocks noGrp="1"/>
          </p:cNvSpPr>
          <p:nvPr>
            <p:ph type="subTitle" idx="1" hasCustomPrompt="1"/>
          </p:nvPr>
        </p:nvSpPr>
        <p:spPr>
          <a:xfrm>
            <a:off x="4985925" y="3886200"/>
            <a:ext cx="5377275" cy="1752600"/>
          </a:xfrm>
          <a:prstGeom prst="rect">
            <a:avLst/>
          </a:prstGeom>
        </p:spPr>
        <p:txBody>
          <a:bodyPr/>
          <a:lstStyle>
            <a:lvl1pPr marL="0" indent="0" algn="l">
              <a:buNone/>
              <a:defRPr>
                <a:solidFill>
                  <a:srgbClr val="32006E"/>
                </a:solidFill>
                <a:latin typeface="Frutiger 65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Presenter name and date to go here</a:t>
            </a:r>
            <a:endParaRPr lang="en-US" dirty="0"/>
          </a:p>
        </p:txBody>
      </p:sp>
    </p:spTree>
    <p:extLst>
      <p:ext uri="{BB962C8B-B14F-4D97-AF65-F5344CB8AC3E}">
        <p14:creationId xmlns:p14="http://schemas.microsoft.com/office/powerpoint/2010/main" val="221122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7013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4BFD33-243F-4A9D-AE3B-DCEFFCEF652C}"/>
              </a:ext>
            </a:extLst>
          </p:cNvPr>
          <p:cNvSpPr>
            <a:spLocks noGrp="1"/>
          </p:cNvSpPr>
          <p:nvPr>
            <p:ph type="title"/>
          </p:nvPr>
        </p:nvSpPr>
        <p:spPr>
          <a:xfrm>
            <a:off x="395535" y="404664"/>
            <a:ext cx="11361035" cy="576064"/>
          </a:xfrm>
          <a:prstGeom prst="rect">
            <a:avLst/>
          </a:prstGeom>
        </p:spPr>
        <p:txBody>
          <a:bodyPr/>
          <a:lstStyle>
            <a:lvl1pPr>
              <a:defRPr sz="3200" b="1">
                <a:solidFill>
                  <a:srgbClr val="0072C6"/>
                </a:solidFill>
                <a:latin typeface="Arial" pitchFamily="34" charset="0"/>
                <a:cs typeface="Arial" pitchFamily="34" charset="0"/>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E0BBAFE8-AAE9-42F3-A3B3-2BDA8AA16977}"/>
              </a:ext>
            </a:extLst>
          </p:cNvPr>
          <p:cNvSpPr/>
          <p:nvPr userDrawn="1"/>
        </p:nvSpPr>
        <p:spPr>
          <a:xfrm>
            <a:off x="0" y="6333827"/>
            <a:ext cx="12192000" cy="110836"/>
          </a:xfrm>
          <a:prstGeom prst="rect">
            <a:avLst/>
          </a:prstGeom>
          <a:solidFill>
            <a:srgbClr val="4E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Rectangle 5">
            <a:extLst>
              <a:ext uri="{FF2B5EF4-FFF2-40B4-BE49-F238E27FC236}">
                <a16:creationId xmlns:a16="http://schemas.microsoft.com/office/drawing/2014/main" id="{C409CFC3-197E-45E6-B8E9-3A3A7AE9F88F}"/>
              </a:ext>
            </a:extLst>
          </p:cNvPr>
          <p:cNvSpPr/>
          <p:nvPr userDrawn="1"/>
        </p:nvSpPr>
        <p:spPr>
          <a:xfrm>
            <a:off x="0" y="6409038"/>
            <a:ext cx="12192000" cy="448962"/>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0671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0F3F99-D385-4050-A9A0-D035A4E76088}"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64881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0F3F99-D385-4050-A9A0-D035A4E76088}"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213212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F3F99-D385-4050-A9A0-D035A4E76088}"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38160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0F3F99-D385-4050-A9A0-D035A4E76088}"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245970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0F3F99-D385-4050-A9A0-D035A4E76088}"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183443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0F3F99-D385-4050-A9A0-D035A4E76088}"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4CEFA8-9CF3-45AD-84FC-983BFE09C056}" type="slidenum">
              <a:rPr lang="en-GB" smtClean="0"/>
              <a:t>‹#›</a:t>
            </a:fld>
            <a:endParaRPr lang="en-GB"/>
          </a:p>
        </p:txBody>
      </p:sp>
    </p:spTree>
    <p:extLst>
      <p:ext uri="{BB962C8B-B14F-4D97-AF65-F5344CB8AC3E}">
        <p14:creationId xmlns:p14="http://schemas.microsoft.com/office/powerpoint/2010/main" val="4251280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10/02/2021</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3F99-D385-4050-A9A0-D035A4E76088}" type="datetimeFigureOut">
              <a:rPr lang="en-GB" smtClean="0"/>
              <a:t>10/02/2021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CEFA8-9CF3-45AD-84FC-983BFE09C056}" type="slidenum">
              <a:rPr lang="en-GB" smtClean="0"/>
              <a:t>‹#›</a:t>
            </a:fld>
            <a:endParaRPr lang="en-GB"/>
          </a:p>
        </p:txBody>
      </p:sp>
    </p:spTree>
    <p:extLst>
      <p:ext uri="{BB962C8B-B14F-4D97-AF65-F5344CB8AC3E}">
        <p14:creationId xmlns:p14="http://schemas.microsoft.com/office/powerpoint/2010/main" val="20356971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162258"/>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emf"/><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37.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s://www.google.co.uk/url?sa=i&amp;url=https%3A%2F%2Fwww.wyhpartnership.co.uk%2Four-priorities%2Funpaid-carers%2Fworking-carers-passport&amp;psig=AOvVaw2buvkkNlxT87cCKniN5ucI&amp;ust=1612354907953000&amp;source=images&amp;cd=vfe&amp;ved=0CAIQjRxqFwoTCPDZ06GYy-4CFQAAAAAdAAAAABAE"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hyperlink" Target="https://www.google.co.uk/url?sa=i&amp;url=https%3A%2F%2Fwww.wyhpartnership.co.uk%2Four-priorities%2Fdifference-our-partnership-making&amp;psig=AOvVaw0vwSSIgxlbNUbRp0FJ9GXL&amp;ust=1612355174307000&amp;source=images&amp;cd=vfe&amp;ved=0CAIQjRxqFwoTCJDzz6CZy-4CFQAAAAAdAAAAABA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2" Type="http://schemas.openxmlformats.org/officeDocument/2006/relationships/image" Target="../media/image53.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OS-nhuRz1uA" TargetMode="External"/><Relationship Id="rId2" Type="http://schemas.openxmlformats.org/officeDocument/2006/relationships/image" Target="../media/image5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vm.tiktok.com/ZMe1wP6BQ/"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microsoft.com/office/2007/relationships/hdphoto" Target="../media/hdphoto2.wdp"/><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ngland.nhs.uk/supporting-our-nhs-people/how-to-guides/supporting-our-working-carer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wyhpartnership.co.uk/"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google.co.uk/url?sa=i&amp;url=https%3A%2F%2Fwww.wyhpartnership.co.uk%2Fapplication%2Ffiles%2F1915%2F8446%2F4014%2FWorking_carers_passport_March_2020.pdf&amp;psig=AOvVaw0vwSSIgxlbNUbRp0FJ9GXL&amp;ust=1612355174307000&amp;source=images&amp;cd=vfe&amp;ved=0CAIQjRxqFwoTCJDzz6CZy-4CFQAAAAAdAAAAABAE"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www.google.co.uk/url?sa=i&amp;url=https%3A%2F%2Ftwitter.com%2Fnhsenglandldn%2Fstatus%2F1270654460927381504&amp;psig=AOvVaw24nZ5D0XZSljQcIadLDDFe&amp;ust=1612353420470000&amp;source=images&amp;cd=vfe&amp;ved=0CAIQjRxqFwoTCLDsutySy-4CFQAAAAAdAAAAABA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dgpL4tefmAhUixoUKHV3FCVwQjRx6BAgBEAQ&amp;url=https://wyhsbs.org.uk/&amp;psig=AOvVaw0S0D6utUcwAgwYoohHCzPF&amp;ust=1578140579238342"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google.co.uk/url?sa=i&amp;url=https://twitter.com/carersresource&amp;psig=AOvVaw1PcV9-Uf68gsu9NJvntBus&amp;ust=1589984259760000&amp;source=images&amp;cd=vfe&amp;ved=0CAIQjRxqFwoTCOjQhZmPwOkCFQAAAAAdAAAAABAJ"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850" y="632962"/>
            <a:ext cx="10584299" cy="1992435"/>
          </a:xfrm>
        </p:spPr>
        <p:txBody>
          <a:bodyPr>
            <a:noAutofit/>
          </a:bodyPr>
          <a:lstStyle/>
          <a:p>
            <a:pPr algn="ctr"/>
            <a:r>
              <a:rPr lang="en-GB" sz="2400" b="1" dirty="0">
                <a:latin typeface="Arial"/>
                <a:cs typeface="Arial"/>
              </a:rPr>
              <a:t>Welcome to the </a:t>
            </a:r>
            <a:br>
              <a:rPr lang="en-GB" sz="2400" b="1" dirty="0">
                <a:latin typeface="Arial"/>
                <a:cs typeface="Arial"/>
              </a:rPr>
            </a:br>
            <a:r>
              <a:rPr lang="en-GB" sz="2400" b="1" dirty="0">
                <a:latin typeface="Arial"/>
                <a:cs typeface="Arial"/>
              </a:rPr>
              <a:t>‘Supporting our Working Carers in the NHS’ webinar</a:t>
            </a:r>
            <a:br>
              <a:rPr lang="en-GB" sz="2400" b="1" dirty="0">
                <a:latin typeface="Arial"/>
                <a:cs typeface="Arial"/>
              </a:rPr>
            </a:br>
            <a:r>
              <a:rPr lang="en-GB" sz="2400" b="1" dirty="0">
                <a:latin typeface="Arial"/>
                <a:cs typeface="Arial"/>
              </a:rPr>
              <a:t>10.00-11.45am, Thursday 4</a:t>
            </a:r>
            <a:r>
              <a:rPr lang="en-GB" sz="2400" b="1" baseline="30000" dirty="0">
                <a:latin typeface="Arial"/>
                <a:cs typeface="Arial"/>
              </a:rPr>
              <a:t>th</a:t>
            </a:r>
            <a:r>
              <a:rPr lang="en-GB" sz="2400" b="1" dirty="0">
                <a:latin typeface="Arial"/>
                <a:cs typeface="Arial"/>
              </a:rPr>
              <a:t> February 2021</a:t>
            </a:r>
            <a:br>
              <a:rPr lang="en-GB" sz="2000" dirty="0">
                <a:latin typeface="Arial"/>
                <a:cs typeface="Arial"/>
              </a:rPr>
            </a:br>
            <a:br>
              <a:rPr lang="en-GB" sz="2000" dirty="0">
                <a:latin typeface="Arial"/>
                <a:cs typeface="Arial"/>
              </a:rPr>
            </a:br>
            <a:r>
              <a:rPr lang="en-GB" sz="1800" dirty="0">
                <a:latin typeface="Arial"/>
                <a:cs typeface="Arial"/>
              </a:rPr>
              <a:t>We will be starting shortly. Please feel free to read and reflect on this case study in the meantime…</a:t>
            </a:r>
            <a:endParaRPr lang="en-GB" sz="2800" dirty="0"/>
          </a:p>
        </p:txBody>
      </p:sp>
      <p:sp>
        <p:nvSpPr>
          <p:cNvPr id="4" name="TextBox 3">
            <a:extLst>
              <a:ext uri="{FF2B5EF4-FFF2-40B4-BE49-F238E27FC236}">
                <a16:creationId xmlns:a16="http://schemas.microsoft.com/office/drawing/2014/main" id="{33E169CD-D2AF-4ADB-AD88-3B83098D2F01}"/>
              </a:ext>
            </a:extLst>
          </p:cNvPr>
          <p:cNvSpPr txBox="1"/>
          <p:nvPr/>
        </p:nvSpPr>
        <p:spPr>
          <a:xfrm>
            <a:off x="931653" y="2664634"/>
            <a:ext cx="10817525" cy="2923877"/>
          </a:xfrm>
          <a:prstGeom prst="rect">
            <a:avLst/>
          </a:prstGeom>
          <a:noFill/>
        </p:spPr>
        <p:txBody>
          <a:bodyPr wrap="square" rtlCol="0">
            <a:spAutoFit/>
          </a:bodyPr>
          <a:lstStyle/>
          <a:p>
            <a:r>
              <a:rPr lang="en-GB" sz="1150" dirty="0"/>
              <a:t>I stood nervously outside my manager’s office, clutching my envelope containing my resignation from being a midwife, I took a deep breath and knocked. I can’t believe it had come to this, I was leaving a job I loved, a profession I have dreamed off because I felt I could no longer cope with work and caring for my son. My son, Jack (name changed) has bipolar and I was his primary carer, I made sure he attended all his appointments and reviews, took his medication, provided emotional support when he was suicidal and helped him clear of his debts when he has spent £1000’s on credit cards or collected him from the police station after they had been called by a worried member of the public when he was manic. I was emotionally and physically drained. Constantly worried about my son and worried my performance in work was not as it should be. Worried I’d get into trouble for answering my phone on a shift, but worried if I didn’t Jack would become so anxious he’d spiral back into mania. </a:t>
            </a:r>
          </a:p>
          <a:p>
            <a:endParaRPr lang="en-GB" sz="1150" dirty="0"/>
          </a:p>
          <a:p>
            <a:r>
              <a:rPr lang="en-GB" sz="1150" dirty="0"/>
              <a:t>As I sat down my manager knew something was wrong immediately and as I handed her the letter she asked me what had happened. She sat quietly as I explained how I’d been struggling for months and had no choice but to leave. Telling her what I’d been going through, she was shocked. Not just because of the awful things that had happened but because I had not come to her. On reflection it had never occurred to me to ask for help, I was a mother and surely this was my job? My manager explained that around 20% of the NHS work forces are juggling working and caring and it was not something that I needed to do alone. In fact there was loads of support available for people in my situation. She told me about the working carers passport and explained how this would help me to think about things that would help me balance work and care. She told me about the page on the staff intranet site for working carers and gave me the access code for Employers for Carers Digital Resources. I felt like a weight had been lifted off my shoulders. </a:t>
            </a:r>
          </a:p>
          <a:p>
            <a:endParaRPr lang="en-GB" sz="1150" dirty="0"/>
          </a:p>
          <a:p>
            <a:r>
              <a:rPr lang="en-GB" sz="1150" dirty="0"/>
              <a:t>Six months later I am writing this after a shift as a midwife. My son is still ill, and I’m still his primary carer, that will never change. But things at work are different, a little bit easier. Most importantly I know I’m not alone and support is there for me.</a:t>
            </a:r>
          </a:p>
        </p:txBody>
      </p:sp>
      <p:sp>
        <p:nvSpPr>
          <p:cNvPr id="5" name="TextBox 4">
            <a:extLst>
              <a:ext uri="{FF2B5EF4-FFF2-40B4-BE49-F238E27FC236}">
                <a16:creationId xmlns:a16="http://schemas.microsoft.com/office/drawing/2014/main" id="{F2B998D7-204E-4E3C-8902-FB524EB04EBB}"/>
              </a:ext>
            </a:extLst>
          </p:cNvPr>
          <p:cNvSpPr txBox="1"/>
          <p:nvPr/>
        </p:nvSpPr>
        <p:spPr>
          <a:xfrm>
            <a:off x="-657921" y="49516"/>
            <a:ext cx="7370956" cy="584775"/>
          </a:xfrm>
          <a:prstGeom prst="rect">
            <a:avLst/>
          </a:prstGeom>
          <a:noFill/>
        </p:spPr>
        <p:txBody>
          <a:bodyPr wrap="square" rtlCol="0">
            <a:spAutoFit/>
          </a:bodyPr>
          <a:lstStyle/>
          <a:p>
            <a:pPr algn="ctr"/>
            <a:r>
              <a:rPr lang="en-GB" sz="3200" b="1" i="1" dirty="0">
                <a:solidFill>
                  <a:srgbClr val="005EB8"/>
                </a:solidFill>
              </a:rPr>
              <a:t>#OurNHSPeople    #ThinkNHSCarer</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5698976" cy="4525963"/>
          </a:xfrm>
        </p:spPr>
        <p:txBody>
          <a:bodyPr>
            <a:normAutofit/>
          </a:bodyPr>
          <a:lstStyle/>
          <a:p>
            <a:endParaRPr lang="en-GB" dirty="0"/>
          </a:p>
          <a:p>
            <a:endParaRPr lang="en-GB" dirty="0"/>
          </a:p>
          <a:p>
            <a:endParaRPr lang="en-GB" dirty="0"/>
          </a:p>
          <a:p>
            <a:endParaRPr lang="en-GB" dirty="0"/>
          </a:p>
          <a:p>
            <a:endParaRPr lang="en-GB" dirty="0"/>
          </a:p>
          <a:p>
            <a:endParaRPr lang="en-GB" dirty="0"/>
          </a:p>
        </p:txBody>
      </p:sp>
      <p:pic>
        <p:nvPicPr>
          <p:cNvPr id="4" name="Picture 2" descr="Image result for west yorkshire &amp; harrogate logo, hc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9" y="798514"/>
            <a:ext cx="8620125"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8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est yorkshire &amp; harrogate logo, hc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062" b="1"/>
          <a:stretch/>
        </p:blipFill>
        <p:spPr bwMode="auto">
          <a:xfrm>
            <a:off x="2093025" y="1556792"/>
            <a:ext cx="8205787" cy="501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981200" y="274638"/>
            <a:ext cx="8229600" cy="1143000"/>
          </a:xfrm>
        </p:spPr>
        <p:txBody>
          <a:bodyPr>
            <a:normAutofit/>
          </a:bodyPr>
          <a:lstStyle/>
          <a:p>
            <a:r>
              <a:rPr lang="en-GB" sz="3600" b="1" dirty="0">
                <a:solidFill>
                  <a:schemeClr val="accent4">
                    <a:lumMod val="75000"/>
                  </a:schemeClr>
                </a:solidFill>
              </a:rPr>
              <a:t>Aims of the passport</a:t>
            </a:r>
          </a:p>
        </p:txBody>
      </p:sp>
    </p:spTree>
    <p:extLst>
      <p:ext uri="{BB962C8B-B14F-4D97-AF65-F5344CB8AC3E}">
        <p14:creationId xmlns:p14="http://schemas.microsoft.com/office/powerpoint/2010/main" val="380316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chemeClr val="accent4">
                    <a:lumMod val="75000"/>
                  </a:schemeClr>
                </a:solidFill>
              </a:rPr>
              <a:t>Working example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508820"/>
            <a:ext cx="2638810" cy="3714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1510141"/>
            <a:ext cx="2637330" cy="3747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145" y="1508819"/>
            <a:ext cx="2623395" cy="374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 result for west yorkshire &amp; harrogate logo, hc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0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648415"/>
            <a:ext cx="8229600" cy="1143000"/>
          </a:xfrm>
        </p:spPr>
        <p:txBody>
          <a:bodyPr>
            <a:normAutofit/>
          </a:bodyPr>
          <a:lstStyle/>
          <a:p>
            <a:r>
              <a:rPr lang="en-GB" sz="3200" b="1" dirty="0">
                <a:solidFill>
                  <a:schemeClr val="accent4">
                    <a:lumMod val="75000"/>
                  </a:schemeClr>
                </a:solidFill>
              </a:rPr>
              <a:t>Adoption of the working carers passport</a:t>
            </a:r>
          </a:p>
        </p:txBody>
      </p:sp>
      <p:sp>
        <p:nvSpPr>
          <p:cNvPr id="3" name="Content Placeholder 2"/>
          <p:cNvSpPr>
            <a:spLocks noGrp="1"/>
          </p:cNvSpPr>
          <p:nvPr>
            <p:ph idx="1"/>
          </p:nvPr>
        </p:nvSpPr>
        <p:spPr>
          <a:xfrm>
            <a:off x="1991544" y="1988841"/>
            <a:ext cx="4968552" cy="4525963"/>
          </a:xfrm>
        </p:spPr>
        <p:txBody>
          <a:bodyPr>
            <a:normAutofit/>
          </a:bodyPr>
          <a:lstStyle/>
          <a:p>
            <a:r>
              <a:rPr lang="en-GB" sz="2400" dirty="0"/>
              <a:t>All local hospital trusts were invited to join a central project team.</a:t>
            </a:r>
          </a:p>
          <a:p>
            <a:r>
              <a:rPr lang="en-GB" sz="2400" dirty="0"/>
              <a:t>The outcome was to secure adaption of the working carers passport from all six acute trusts</a:t>
            </a:r>
          </a:p>
          <a:p>
            <a:r>
              <a:rPr lang="en-GB" sz="2400" dirty="0"/>
              <a:t>Potential reach is 11, 200 working carers across WYH.</a:t>
            </a:r>
          </a:p>
          <a:p>
            <a:r>
              <a:rPr lang="en-GB" sz="2400" dirty="0"/>
              <a:t>Adaption of existing HR systems and processes were essential to achieving a successful outcome</a:t>
            </a:r>
          </a:p>
          <a:p>
            <a:endParaRPr lang="en-GB" sz="2400" dirty="0"/>
          </a:p>
        </p:txBody>
      </p:sp>
      <p:pic>
        <p:nvPicPr>
          <p:cNvPr id="4" name="Picture 2" descr="Image result for west yorkshire &amp; harrogate logo, hc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154" y="1983623"/>
            <a:ext cx="3539613" cy="32993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82692" y="2546850"/>
            <a:ext cx="2094271" cy="738664"/>
          </a:xfrm>
          <a:prstGeom prst="rect">
            <a:avLst/>
          </a:prstGeom>
          <a:noFill/>
        </p:spPr>
        <p:txBody>
          <a:bodyPr wrap="square" rtlCol="0">
            <a:spAutoFit/>
          </a:bodyPr>
          <a:lstStyle/>
          <a:p>
            <a:pPr algn="ctr" defTabSz="914400"/>
            <a:r>
              <a:rPr lang="en-US" sz="1400" b="1" dirty="0">
                <a:solidFill>
                  <a:prstClr val="white"/>
                </a:solidFill>
                <a:latin typeface="Calibri"/>
              </a:rPr>
              <a:t>WYH </a:t>
            </a:r>
            <a:br>
              <a:rPr lang="en-US" sz="1400" b="1" dirty="0">
                <a:solidFill>
                  <a:prstClr val="white"/>
                </a:solidFill>
                <a:latin typeface="Calibri"/>
              </a:rPr>
            </a:br>
            <a:r>
              <a:rPr lang="en-US" sz="1400" b="1" dirty="0">
                <a:solidFill>
                  <a:prstClr val="white"/>
                </a:solidFill>
                <a:latin typeface="Calibri"/>
              </a:rPr>
              <a:t>Partnership </a:t>
            </a:r>
          </a:p>
          <a:p>
            <a:pPr algn="ctr" defTabSz="914400"/>
            <a:r>
              <a:rPr lang="en-US" sz="1400" b="1" dirty="0">
                <a:solidFill>
                  <a:prstClr val="white"/>
                </a:solidFill>
                <a:latin typeface="Calibri"/>
              </a:rPr>
              <a:t>HCP</a:t>
            </a:r>
            <a:endParaRPr lang="en-GB" sz="1400" b="1" dirty="0">
              <a:solidFill>
                <a:prstClr val="white"/>
              </a:solidFill>
              <a:latin typeface="Calibri"/>
            </a:endParaRPr>
          </a:p>
        </p:txBody>
      </p:sp>
      <p:sp>
        <p:nvSpPr>
          <p:cNvPr id="7" name="TextBox 6"/>
          <p:cNvSpPr txBox="1"/>
          <p:nvPr/>
        </p:nvSpPr>
        <p:spPr>
          <a:xfrm>
            <a:off x="8968923" y="4143661"/>
            <a:ext cx="816078" cy="307777"/>
          </a:xfrm>
          <a:prstGeom prst="rect">
            <a:avLst/>
          </a:prstGeom>
          <a:noFill/>
        </p:spPr>
        <p:txBody>
          <a:bodyPr wrap="square" rtlCol="0">
            <a:spAutoFit/>
          </a:bodyPr>
          <a:lstStyle/>
          <a:p>
            <a:pPr defTabSz="914400"/>
            <a:r>
              <a:rPr lang="en-US" sz="1400" b="1" dirty="0">
                <a:solidFill>
                  <a:prstClr val="white"/>
                </a:solidFill>
                <a:latin typeface="Calibri"/>
              </a:rPr>
              <a:t>Place</a:t>
            </a:r>
            <a:endParaRPr lang="en-GB" sz="1400" b="1" dirty="0">
              <a:solidFill>
                <a:prstClr val="white"/>
              </a:solidFill>
              <a:latin typeface="Calibri"/>
            </a:endParaRPr>
          </a:p>
        </p:txBody>
      </p:sp>
      <p:sp>
        <p:nvSpPr>
          <p:cNvPr id="8" name="TextBox 7"/>
          <p:cNvSpPr txBox="1"/>
          <p:nvPr/>
        </p:nvSpPr>
        <p:spPr>
          <a:xfrm>
            <a:off x="7468988" y="4143662"/>
            <a:ext cx="957093" cy="307777"/>
          </a:xfrm>
          <a:prstGeom prst="rect">
            <a:avLst/>
          </a:prstGeom>
          <a:noFill/>
        </p:spPr>
        <p:txBody>
          <a:bodyPr wrap="square" rtlCol="0">
            <a:spAutoFit/>
          </a:bodyPr>
          <a:lstStyle/>
          <a:p>
            <a:pPr defTabSz="914400"/>
            <a:r>
              <a:rPr lang="en-US" sz="1400" b="1" dirty="0">
                <a:solidFill>
                  <a:prstClr val="white"/>
                </a:solidFill>
                <a:latin typeface="Calibri"/>
              </a:rPr>
              <a:t>Carers</a:t>
            </a:r>
            <a:endParaRPr lang="en-GB" sz="1400" b="1" dirty="0">
              <a:solidFill>
                <a:prstClr val="white"/>
              </a:solidFill>
              <a:latin typeface="Calibri"/>
            </a:endParaRPr>
          </a:p>
        </p:txBody>
      </p:sp>
      <p:sp>
        <p:nvSpPr>
          <p:cNvPr id="9" name="TextBox 8"/>
          <p:cNvSpPr txBox="1"/>
          <p:nvPr/>
        </p:nvSpPr>
        <p:spPr>
          <a:xfrm>
            <a:off x="9246015" y="2823850"/>
            <a:ext cx="797622" cy="307777"/>
          </a:xfrm>
          <a:prstGeom prst="rect">
            <a:avLst/>
          </a:prstGeom>
          <a:noFill/>
        </p:spPr>
        <p:txBody>
          <a:bodyPr wrap="square" rtlCol="0">
            <a:spAutoFit/>
          </a:bodyPr>
          <a:lstStyle/>
          <a:p>
            <a:pPr algn="ctr" defTabSz="914400"/>
            <a:r>
              <a:rPr lang="en-US" sz="1400" b="1" dirty="0">
                <a:solidFill>
                  <a:prstClr val="white"/>
                </a:solidFill>
                <a:latin typeface="Calibri"/>
              </a:rPr>
              <a:t>VCS</a:t>
            </a:r>
            <a:endParaRPr lang="en-GB" sz="1400" b="1" dirty="0">
              <a:solidFill>
                <a:prstClr val="white"/>
              </a:solidFill>
              <a:latin typeface="Calibri"/>
            </a:endParaRPr>
          </a:p>
        </p:txBody>
      </p:sp>
    </p:spTree>
    <p:extLst>
      <p:ext uri="{BB962C8B-B14F-4D97-AF65-F5344CB8AC3E}">
        <p14:creationId xmlns:p14="http://schemas.microsoft.com/office/powerpoint/2010/main" val="255687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4">
                    <a:lumMod val="75000"/>
                  </a:schemeClr>
                </a:solidFill>
              </a:rPr>
              <a:t>Outcome of the project</a:t>
            </a:r>
          </a:p>
        </p:txBody>
      </p:sp>
      <p:sp>
        <p:nvSpPr>
          <p:cNvPr id="3" name="Content Placeholder 2"/>
          <p:cNvSpPr>
            <a:spLocks noGrp="1"/>
          </p:cNvSpPr>
          <p:nvPr>
            <p:ph idx="1"/>
          </p:nvPr>
        </p:nvSpPr>
        <p:spPr>
          <a:xfrm>
            <a:off x="1981200" y="1600200"/>
            <a:ext cx="4834880" cy="4133056"/>
          </a:xfrm>
        </p:spPr>
        <p:txBody>
          <a:bodyPr>
            <a:normAutofit fontScale="70000" lnSpcReduction="20000"/>
          </a:bodyPr>
          <a:lstStyle/>
          <a:p>
            <a:r>
              <a:rPr lang="en-GB" sz="2400" dirty="0"/>
              <a:t>NHSE &amp; NHSE in their response to the pandemic highlighted the working carers passport as a key focus.</a:t>
            </a:r>
          </a:p>
          <a:p>
            <a:r>
              <a:rPr lang="en-GB" sz="2400" dirty="0"/>
              <a:t>WYH HCP introduced two new competencies into the NHS Electronic staff record system to enable employees to be identified as working carers and determine if they were holders of a passport.</a:t>
            </a:r>
          </a:p>
          <a:p>
            <a:r>
              <a:rPr lang="en-GB" sz="2400" dirty="0"/>
              <a:t>WYATT and mental health trusts adoption of the passport has secured national recognition by NHS within their 2020 NHS People plan with the passport set to reach 56,000 working carers across the NHS.</a:t>
            </a:r>
          </a:p>
          <a:p>
            <a:r>
              <a:rPr lang="en-GB" sz="2400" dirty="0"/>
              <a:t>Employee for carers membership adopted by all six places. </a:t>
            </a:r>
          </a:p>
          <a:p>
            <a:r>
              <a:rPr lang="en-GB" sz="2400" dirty="0" err="1"/>
              <a:t>Shorlisted</a:t>
            </a:r>
            <a:r>
              <a:rPr lang="en-GB" sz="2400" dirty="0"/>
              <a:t> for a HSJ Workforce Initiative Award 2021</a:t>
            </a:r>
          </a:p>
        </p:txBody>
      </p:sp>
      <p:pic>
        <p:nvPicPr>
          <p:cNvPr id="5" name="Picture 2" descr="Image result for west yorkshire &amp; harrogate logo, hc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442" b="41045"/>
          <a:stretch/>
        </p:blipFill>
        <p:spPr>
          <a:xfrm>
            <a:off x="6956626" y="1390743"/>
            <a:ext cx="3716710" cy="4126490"/>
          </a:xfrm>
          <a:prstGeom prst="rect">
            <a:avLst/>
          </a:prstGeom>
        </p:spPr>
      </p:pic>
    </p:spTree>
    <p:extLst>
      <p:ext uri="{BB962C8B-B14F-4D97-AF65-F5344CB8AC3E}">
        <p14:creationId xmlns:p14="http://schemas.microsoft.com/office/powerpoint/2010/main" val="41199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67074">
            <a:off x="2505414" y="1912171"/>
            <a:ext cx="2724722" cy="3875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C0A9B6C-45F9-4653-9406-4C932F8A1910}"/>
              </a:ext>
            </a:extLst>
          </p:cNvPr>
          <p:cNvSpPr txBox="1"/>
          <p:nvPr/>
        </p:nvSpPr>
        <p:spPr>
          <a:xfrm>
            <a:off x="1919536" y="188641"/>
            <a:ext cx="6928538" cy="1200329"/>
          </a:xfrm>
          <a:prstGeom prst="rect">
            <a:avLst/>
          </a:prstGeom>
          <a:noFill/>
        </p:spPr>
        <p:txBody>
          <a:bodyPr wrap="square" rtlCol="0">
            <a:spAutoFit/>
          </a:bodyPr>
          <a:lstStyle/>
          <a:p>
            <a:pPr defTabSz="914400"/>
            <a:r>
              <a:rPr lang="en-GB" sz="3600" b="1" dirty="0">
                <a:solidFill>
                  <a:srgbClr val="8064A2">
                    <a:lumMod val="75000"/>
                  </a:srgbClr>
                </a:solidFill>
                <a:latin typeface="Calibri"/>
              </a:rPr>
              <a:t>Adoption by NHSE into the NHS ESR HR system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151">
            <a:off x="6380197" y="1536381"/>
            <a:ext cx="2585416" cy="378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west yorkshire &amp; harrogate logo, hcp">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0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436" y="4744547"/>
            <a:ext cx="1028968" cy="117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110" y="2472584"/>
            <a:ext cx="1296144" cy="115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006" y="3150119"/>
            <a:ext cx="1115104" cy="118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952" y="1321711"/>
            <a:ext cx="1026769" cy="117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705" y="437573"/>
            <a:ext cx="1569463" cy="123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2460" y="1669833"/>
            <a:ext cx="31527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8248" y="3937873"/>
            <a:ext cx="1085274" cy="11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0464" y="2780929"/>
            <a:ext cx="1034798" cy="13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9679" y="4615904"/>
            <a:ext cx="1202105" cy="108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8877" y="4887066"/>
            <a:ext cx="1039937" cy="117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2895" y="658996"/>
            <a:ext cx="1597991" cy="121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2582" y="3711622"/>
            <a:ext cx="1105200" cy="125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27249" y="3085268"/>
            <a:ext cx="1169071" cy="119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62174" y="1876796"/>
            <a:ext cx="1468290" cy="12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7511" y="185903"/>
            <a:ext cx="1090661" cy="111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7287" y="170474"/>
            <a:ext cx="1005358" cy="111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1849" y="1704609"/>
            <a:ext cx="2913994" cy="291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16281" y="115443"/>
            <a:ext cx="1804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par>
                                <p:cTn id="35" presetID="6"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par>
                                <p:cTn id="38" presetID="6"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par>
                                <p:cTn id="44" presetID="6"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nodeType="withEffect">
                                  <p:stCondLst>
                                    <p:cond delay="0"/>
                                  </p:stCondLst>
                                  <p:childTnLst>
                                    <p:set>
                                      <p:cBhvr>
                                        <p:cTn id="48" dur="1" fill="hold">
                                          <p:stCondLst>
                                            <p:cond delay="0"/>
                                          </p:stCondLst>
                                        </p:cTn>
                                        <p:tgtEl>
                                          <p:spTgt spid="5123"/>
                                        </p:tgtEl>
                                        <p:attrNameLst>
                                          <p:attrName>style.visibility</p:attrName>
                                        </p:attrNameLst>
                                      </p:cBhvr>
                                      <p:to>
                                        <p:strVal val="visible"/>
                                      </p:to>
                                    </p:set>
                                    <p:animEffect transition="in" filter="circle(in)">
                                      <p:cBhvr>
                                        <p:cTn id="49" dur="2000"/>
                                        <p:tgtEl>
                                          <p:spTgt spid="512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7170"/>
                                        </p:tgtEl>
                                        <p:attrNameLst>
                                          <p:attrName>style.visibility</p:attrName>
                                        </p:attrNameLst>
                                      </p:cBhvr>
                                      <p:to>
                                        <p:strVal val="visible"/>
                                      </p:to>
                                    </p:set>
                                    <p:animEffect transition="in" filter="circle(in)">
                                      <p:cBhvr>
                                        <p:cTn id="54" dur="2000"/>
                                        <p:tgtEl>
                                          <p:spTgt spid="7170"/>
                                        </p:tgtEl>
                                      </p:cBhvr>
                                    </p:animEffect>
                                  </p:childTnLst>
                                </p:cTn>
                              </p:par>
                            </p:childTnLst>
                          </p:cTn>
                        </p:par>
                        <p:par>
                          <p:cTn id="55" fill="hold">
                            <p:stCondLst>
                              <p:cond delay="2000"/>
                            </p:stCondLst>
                            <p:childTnLst>
                              <p:par>
                                <p:cTn id="56" presetID="6" presetClass="entr" presetSubtype="16" fill="hold" nodeType="afterEffect">
                                  <p:stCondLst>
                                    <p:cond delay="0"/>
                                  </p:stCondLst>
                                  <p:childTnLst>
                                    <p:set>
                                      <p:cBhvr>
                                        <p:cTn id="57" dur="1" fill="hold">
                                          <p:stCondLst>
                                            <p:cond delay="0"/>
                                          </p:stCondLst>
                                        </p:cTn>
                                        <p:tgtEl>
                                          <p:spTgt spid="7171"/>
                                        </p:tgtEl>
                                        <p:attrNameLst>
                                          <p:attrName>style.visibility</p:attrName>
                                        </p:attrNameLst>
                                      </p:cBhvr>
                                      <p:to>
                                        <p:strVal val="visible"/>
                                      </p:to>
                                    </p:set>
                                    <p:animEffect transition="in" filter="circle(in)">
                                      <p:cBhvr>
                                        <p:cTn id="58"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5132" y="3188723"/>
            <a:ext cx="1809803" cy="1060028"/>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929" y="926585"/>
            <a:ext cx="1387921" cy="78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943" y="274120"/>
            <a:ext cx="1409570" cy="104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3" y="2204864"/>
            <a:ext cx="153537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9492" y="578923"/>
            <a:ext cx="1495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1063" y="1695224"/>
            <a:ext cx="1236500" cy="77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193" y="2528900"/>
            <a:ext cx="2077839"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424" y="3475982"/>
            <a:ext cx="939714" cy="88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276" y="4328918"/>
            <a:ext cx="1594669" cy="71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5880" y="5085184"/>
            <a:ext cx="1579594" cy="67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9619" y="3503097"/>
            <a:ext cx="1044713" cy="82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0184" y="4667395"/>
            <a:ext cx="1910515" cy="54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9574" y="1621160"/>
            <a:ext cx="14859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19314" y="278518"/>
            <a:ext cx="1804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7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4">
                    <a:lumMod val="75000"/>
                  </a:schemeClr>
                </a:solidFill>
              </a:rPr>
              <a:t>Scale and spread</a:t>
            </a:r>
          </a:p>
        </p:txBody>
      </p:sp>
      <p:sp>
        <p:nvSpPr>
          <p:cNvPr id="3" name="Content Placeholder 2"/>
          <p:cNvSpPr>
            <a:spLocks noGrp="1"/>
          </p:cNvSpPr>
          <p:nvPr>
            <p:ph idx="1"/>
          </p:nvPr>
        </p:nvSpPr>
        <p:spPr>
          <a:xfrm>
            <a:off x="1925640" y="1628800"/>
            <a:ext cx="5394497" cy="4608512"/>
          </a:xfrm>
        </p:spPr>
        <p:txBody>
          <a:bodyPr>
            <a:normAutofit fontScale="47500" lnSpcReduction="20000"/>
          </a:bodyPr>
          <a:lstStyle/>
          <a:p>
            <a:r>
              <a:rPr lang="en-GB" dirty="0"/>
              <a:t>Introducing the initiative to local mental health trusts, community trusts, local councils and clinical commissioning groups (CCGs).</a:t>
            </a:r>
          </a:p>
          <a:p>
            <a:r>
              <a:rPr lang="en-GB" dirty="0"/>
              <a:t>WY &amp; H HCP recruited a project manager to lead the working carer’s project who had a pivotal role in influencing the adoption of the plan across our local system </a:t>
            </a:r>
          </a:p>
          <a:p>
            <a:r>
              <a:rPr lang="en-GB" dirty="0"/>
              <a:t>Development of central resources transferable across the organisations, enabling these resources to be scaled up by NHSE to support the national launch of the working passport.</a:t>
            </a:r>
          </a:p>
          <a:p>
            <a:r>
              <a:rPr lang="en-GB" dirty="0"/>
              <a:t>By working collaboratively the team reduced workload, increased efficiency and delivered a consistent and equitable approach for working carers including shared best practice, lessons learned and transferable resources</a:t>
            </a:r>
          </a:p>
          <a:p>
            <a:r>
              <a:rPr lang="en-GB" dirty="0"/>
              <a:t>The project team has worked to ensure there were strong links with voluntary carers’ organisations to maximise support and support wider adoption across WY&amp;H footprint including CCG’s &amp; local authorities who have invested in the umbrella resources for the whole footprint</a:t>
            </a:r>
          </a:p>
        </p:txBody>
      </p:sp>
      <p:pic>
        <p:nvPicPr>
          <p:cNvPr id="4" name="Picture 2" descr="Image result for west yorkshire &amp; harrogate logo, hc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West Yorkshire and Harrogate Partnership :: Working carers passpor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91853">
            <a:off x="7990254" y="1484784"/>
            <a:ext cx="2677746"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7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3726"/>
            <a:ext cx="8229600" cy="1317082"/>
          </a:xfrm>
        </p:spPr>
        <p:txBody>
          <a:bodyPr>
            <a:normAutofit/>
          </a:bodyPr>
          <a:lstStyle/>
          <a:p>
            <a:r>
              <a:rPr lang="en-US" sz="2800" b="1" dirty="0">
                <a:solidFill>
                  <a:schemeClr val="accent4">
                    <a:lumMod val="75000"/>
                  </a:schemeClr>
                </a:solidFill>
              </a:rPr>
              <a:t>The secret to our success </a:t>
            </a:r>
            <a:endParaRPr lang="en-GB" sz="2800" b="1" dirty="0">
              <a:solidFill>
                <a:schemeClr val="accent4">
                  <a:lumMod val="75000"/>
                </a:schemeClr>
              </a:solidFill>
            </a:endParaRPr>
          </a:p>
        </p:txBody>
      </p:sp>
      <p:sp>
        <p:nvSpPr>
          <p:cNvPr id="3" name="Content Placeholder 2"/>
          <p:cNvSpPr>
            <a:spLocks noGrp="1"/>
          </p:cNvSpPr>
          <p:nvPr>
            <p:ph idx="1"/>
          </p:nvPr>
        </p:nvSpPr>
        <p:spPr>
          <a:xfrm>
            <a:off x="2279576" y="1700809"/>
            <a:ext cx="4258816" cy="4525963"/>
          </a:xfrm>
        </p:spPr>
        <p:txBody>
          <a:bodyPr>
            <a:normAutofit/>
          </a:bodyPr>
          <a:lstStyle/>
          <a:p>
            <a:r>
              <a:rPr lang="en-US" sz="2400" dirty="0"/>
              <a:t>Support from the top</a:t>
            </a:r>
          </a:p>
          <a:p>
            <a:r>
              <a:rPr lang="en-US" sz="2400" dirty="0"/>
              <a:t>Governance </a:t>
            </a:r>
          </a:p>
          <a:p>
            <a:r>
              <a:rPr lang="en-US" sz="2400" dirty="0"/>
              <a:t>Red spreadsheets </a:t>
            </a:r>
          </a:p>
          <a:p>
            <a:r>
              <a:rPr lang="en-US" sz="2400" dirty="0"/>
              <a:t>Champions at all levels </a:t>
            </a:r>
          </a:p>
          <a:p>
            <a:r>
              <a:rPr lang="en-US" sz="2400" dirty="0"/>
              <a:t>Sharing our homework </a:t>
            </a:r>
          </a:p>
          <a:p>
            <a:r>
              <a:rPr lang="en-US" sz="2400" dirty="0"/>
              <a:t>Healthy competition</a:t>
            </a:r>
          </a:p>
          <a:p>
            <a:r>
              <a:rPr lang="en-US" sz="2400" dirty="0"/>
              <a:t>Demonstrating Impact  </a:t>
            </a:r>
          </a:p>
          <a:p>
            <a:pPr marL="0" indent="0">
              <a:buNone/>
            </a:pPr>
            <a:endParaRPr lang="en-GB" dirty="0"/>
          </a:p>
        </p:txBody>
      </p:sp>
      <p:pic>
        <p:nvPicPr>
          <p:cNvPr id="5" name="Picture 2" descr="Image result for west yorkshire &amp; harrogate logo, hc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est Yorkshire and Harrogate Partnership :: The difference our Partnership  is mak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147" y="1556792"/>
            <a:ext cx="3454327" cy="4869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777" y="2004719"/>
            <a:ext cx="12025223" cy="1724518"/>
          </a:xfrm>
        </p:spPr>
        <p:txBody>
          <a:bodyPr>
            <a:normAutofit fontScale="90000"/>
          </a:bodyPr>
          <a:lstStyle/>
          <a:p>
            <a:pPr algn="ctr"/>
            <a:r>
              <a:rPr lang="en-GB" sz="3200" b="1" dirty="0"/>
              <a:t>Welcome!</a:t>
            </a:r>
            <a:br>
              <a:rPr lang="en-GB" sz="3200" b="1" dirty="0"/>
            </a:br>
            <a:br>
              <a:rPr lang="en-GB" dirty="0"/>
            </a:br>
            <a:r>
              <a:rPr lang="en-GB" sz="2800" dirty="0"/>
              <a:t>Jane Galloway, Head of Flexible Working, </a:t>
            </a:r>
            <a:br>
              <a:rPr lang="en-GB" sz="2800" dirty="0"/>
            </a:br>
            <a:r>
              <a:rPr lang="en-GB" sz="2800" dirty="0"/>
              <a:t>NHS England and NHS Improvement</a:t>
            </a:r>
            <a:endParaRPr lang="en-GB" dirty="0"/>
          </a:p>
        </p:txBody>
      </p:sp>
    </p:spTree>
    <p:extLst>
      <p:ext uri="{BB962C8B-B14F-4D97-AF65-F5344CB8AC3E}">
        <p14:creationId xmlns:p14="http://schemas.microsoft.com/office/powerpoint/2010/main" val="345259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accent4">
                    <a:lumMod val="75000"/>
                  </a:schemeClr>
                </a:solidFill>
              </a:rPr>
              <a:t>Carer friendly cultures</a:t>
            </a:r>
          </a:p>
        </p:txBody>
      </p:sp>
      <p:sp>
        <p:nvSpPr>
          <p:cNvPr id="3" name="Content Placeholder 2"/>
          <p:cNvSpPr>
            <a:spLocks noGrp="1"/>
          </p:cNvSpPr>
          <p:nvPr>
            <p:ph idx="1"/>
          </p:nvPr>
        </p:nvSpPr>
        <p:spPr>
          <a:xfrm>
            <a:off x="1981200" y="1600201"/>
            <a:ext cx="4690864" cy="4525963"/>
          </a:xfrm>
        </p:spPr>
        <p:txBody>
          <a:bodyPr>
            <a:normAutofit fontScale="40000" lnSpcReduction="20000"/>
          </a:bodyPr>
          <a:lstStyle/>
          <a:p>
            <a:pPr marL="0" indent="0">
              <a:buNone/>
            </a:pPr>
            <a:r>
              <a:rPr lang="en-GB" b="1" dirty="0">
                <a:solidFill>
                  <a:schemeClr val="accent4">
                    <a:lumMod val="75000"/>
                  </a:schemeClr>
                </a:solidFill>
              </a:rPr>
              <a:t>Dawn Parkes, Deputy Director of Nursing at The Mid Yorkshire Hospitals NHS Trust, said: “We recognise the challenges carers can face, who often haven’t recognised themselves as carers and therefore haven’t sought support. The hospital setting provides us with a window of opportunity to reach out with that support. As well as offering carer friendly spaces and accessible information, we also have systems in place to support working carers, including a regular forum providing opportunities for working carers to meet to get peer support and discuss issues which are important to them.”</a:t>
            </a:r>
          </a:p>
          <a:p>
            <a:pPr marL="0" indent="0">
              <a:buNone/>
            </a:pPr>
            <a:endParaRPr lang="en-GB" b="1" dirty="0"/>
          </a:p>
          <a:p>
            <a:r>
              <a:rPr lang="en-GB" dirty="0"/>
              <a:t>Mid Yorkshire Hospitals NHS Trust and Wakefield Council have developed carer friendly spaces in hospitals so that carers have access to up to date information, comfortable areas where they can get information, support and meet with relevant professionals about the care/treatment of their loved ones – an important area they want to share wider across the district. </a:t>
            </a:r>
          </a:p>
          <a:p>
            <a:r>
              <a:rPr lang="en-GB" dirty="0"/>
              <a:t>Carers are encouraged to share their views on what they would like to see in hospitals and work is underway to involve unpaid carers to develop a ‘Carers Charter’ for Mid Yorkshire Hospitals NHS Trust.</a:t>
            </a:r>
          </a:p>
          <a:p>
            <a:pPr marL="0" indent="0">
              <a:buNone/>
            </a:pPr>
            <a:endParaRPr lang="en-GB" dirty="0"/>
          </a:p>
        </p:txBody>
      </p:sp>
      <p:pic>
        <p:nvPicPr>
          <p:cNvPr id="4098" name="Picture 2" descr="https://www.wakefieldccg.nhs.uk/fileadmin/site_setup/contentUploads/Images/news/MH008_St.Mary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537" y="2204864"/>
            <a:ext cx="3491880" cy="232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est yorkshire &amp; harrogate logo, hc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5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1155"/>
            <a:ext cx="8229600" cy="776483"/>
          </a:xfrm>
        </p:spPr>
        <p:txBody>
          <a:bodyPr>
            <a:normAutofit/>
          </a:bodyPr>
          <a:lstStyle/>
          <a:p>
            <a:r>
              <a:rPr lang="en-GB" sz="3200" b="1" dirty="0">
                <a:solidFill>
                  <a:schemeClr val="accent4">
                    <a:lumMod val="75000"/>
                  </a:schemeClr>
                </a:solidFill>
              </a:rPr>
              <a:t>A day in the life of a working carer</a:t>
            </a: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423" t="13814" r="1941" b="26063"/>
          <a:stretch/>
        </p:blipFill>
        <p:spPr bwMode="auto">
          <a:xfrm>
            <a:off x="3935760" y="1700808"/>
            <a:ext cx="4752528" cy="360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63752" y="5581912"/>
            <a:ext cx="4572000" cy="646331"/>
          </a:xfrm>
          <a:prstGeom prst="rect">
            <a:avLst/>
          </a:prstGeom>
        </p:spPr>
        <p:txBody>
          <a:bodyPr>
            <a:spAutoFit/>
          </a:bodyPr>
          <a:lstStyle/>
          <a:p>
            <a:pPr algn="ctr" defTabSz="914400"/>
            <a:r>
              <a:rPr lang="en-GB" dirty="0">
                <a:solidFill>
                  <a:prstClr val="black"/>
                </a:solidFill>
                <a:latin typeface="Calibri"/>
                <a:hlinkClick r:id="rId3"/>
              </a:rPr>
              <a:t>https://www.youtube.com/watch?v=OS-nhuRz1uA</a:t>
            </a:r>
            <a:r>
              <a:rPr lang="en-GB" dirty="0">
                <a:solidFill>
                  <a:prstClr val="black"/>
                </a:solidFill>
                <a:latin typeface="Calibri"/>
              </a:rPr>
              <a:t>  </a:t>
            </a:r>
            <a:r>
              <a:rPr lang="en-GB" sz="1200" dirty="0">
                <a:solidFill>
                  <a:srgbClr val="005EB8"/>
                </a:solidFill>
                <a:latin typeface="Calibri"/>
              </a:rPr>
              <a:t>(3 mins 19 secs)</a:t>
            </a:r>
            <a:endParaRPr lang="en-GB" dirty="0">
              <a:solidFill>
                <a:srgbClr val="005EB8"/>
              </a:solidFill>
              <a:latin typeface="Calibri"/>
            </a:endParaRPr>
          </a:p>
        </p:txBody>
      </p:sp>
      <p:pic>
        <p:nvPicPr>
          <p:cNvPr id="6" name="Picture 2" descr="Image result for west yorkshire &amp; harrogate logo, hcp">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8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a:off x="1773912" y="3290326"/>
            <a:ext cx="8712969" cy="3316561"/>
          </a:xfrm>
          <a:prstGeom prst="homePlate">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5" name="Pentagon 14"/>
          <p:cNvSpPr/>
          <p:nvPr/>
        </p:nvSpPr>
        <p:spPr>
          <a:xfrm>
            <a:off x="1783903" y="2620769"/>
            <a:ext cx="8712970" cy="514857"/>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3" name="Pentagon 12"/>
          <p:cNvSpPr/>
          <p:nvPr/>
        </p:nvSpPr>
        <p:spPr>
          <a:xfrm>
            <a:off x="1783905" y="893446"/>
            <a:ext cx="8712969" cy="1455434"/>
          </a:xfrm>
          <a:prstGeom prst="homePlate">
            <a:avLst>
              <a:gd name="adj" fmla="val 38482"/>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pic>
        <p:nvPicPr>
          <p:cNvPr id="4" name="Picture 2" descr="Image result for west yorkshire &amp; harrogate logo, hc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83904" y="893446"/>
            <a:ext cx="8352928" cy="1369606"/>
          </a:xfrm>
          <a:prstGeom prst="rect">
            <a:avLst/>
          </a:prstGeom>
        </p:spPr>
        <p:txBody>
          <a:bodyPr wrap="square">
            <a:spAutoFit/>
          </a:bodyPr>
          <a:lstStyle/>
          <a:p>
            <a:pPr defTabSz="914400"/>
            <a:r>
              <a:rPr lang="en-GB" b="1" dirty="0">
                <a:solidFill>
                  <a:prstClr val="white"/>
                </a:solidFill>
                <a:latin typeface="Calibri"/>
              </a:rPr>
              <a:t>In the pipeline for 2021</a:t>
            </a:r>
          </a:p>
          <a:p>
            <a:pPr marL="742950" lvl="1" indent="-285750" defTabSz="914400">
              <a:buFont typeface="Arial" panose="020B0604020202020204" pitchFamily="34" charset="0"/>
              <a:buChar char="•"/>
            </a:pPr>
            <a:r>
              <a:rPr lang="en-GB" sz="1300" i="1" dirty="0">
                <a:solidFill>
                  <a:prstClr val="white"/>
                </a:solidFill>
                <a:latin typeface="Calibri"/>
              </a:rPr>
              <a:t>Information and advice for carers looking after a loved one coming towards the end of their life </a:t>
            </a:r>
          </a:p>
          <a:p>
            <a:pPr marL="742950" lvl="1" indent="-285750" defTabSz="914400">
              <a:buFont typeface="Arial" panose="020B0604020202020204" pitchFamily="34" charset="0"/>
              <a:buChar char="•"/>
            </a:pPr>
            <a:r>
              <a:rPr lang="en-GB" sz="1300" i="1" dirty="0">
                <a:solidFill>
                  <a:prstClr val="white"/>
                </a:solidFill>
                <a:latin typeface="Calibri"/>
              </a:rPr>
              <a:t>Resources to support our partners to allay fears within the carer's community about utilising health and care services such as domiciliary and community care​</a:t>
            </a:r>
          </a:p>
          <a:p>
            <a:pPr marL="742950" lvl="1" indent="-285750" defTabSz="914400">
              <a:buFont typeface="Arial" panose="020B0604020202020204" pitchFamily="34" charset="0"/>
              <a:buChar char="•"/>
            </a:pPr>
            <a:r>
              <a:rPr lang="en-GB" sz="1300" i="1" dirty="0">
                <a:solidFill>
                  <a:prstClr val="white"/>
                </a:solidFill>
                <a:latin typeface="Calibri"/>
              </a:rPr>
              <a:t>Identifying digital resources to support our young carers. </a:t>
            </a:r>
          </a:p>
          <a:p>
            <a:pPr marL="742950" lvl="1" indent="-285750" defTabSz="914400">
              <a:buFont typeface="Arial" panose="020B0604020202020204" pitchFamily="34" charset="0"/>
              <a:buChar char="•"/>
            </a:pPr>
            <a:r>
              <a:rPr lang="en-GB" sz="1300" i="1" dirty="0">
                <a:solidFill>
                  <a:prstClr val="white"/>
                </a:solidFill>
                <a:latin typeface="Calibri"/>
              </a:rPr>
              <a:t>Working with NHS employers to launch a national version of working carers passport for all trusts in England</a:t>
            </a:r>
            <a:endParaRPr lang="en-GB" sz="1300" dirty="0">
              <a:solidFill>
                <a:prstClr val="white"/>
              </a:solidFill>
              <a:latin typeface="Calibri"/>
            </a:endParaRPr>
          </a:p>
        </p:txBody>
      </p:sp>
      <p:sp>
        <p:nvSpPr>
          <p:cNvPr id="8" name="Rectangle 7"/>
          <p:cNvSpPr/>
          <p:nvPr/>
        </p:nvSpPr>
        <p:spPr>
          <a:xfrm>
            <a:off x="1817009" y="3278495"/>
            <a:ext cx="8679865" cy="1200329"/>
          </a:xfrm>
          <a:prstGeom prst="rect">
            <a:avLst/>
          </a:prstGeom>
        </p:spPr>
        <p:txBody>
          <a:bodyPr wrap="square">
            <a:spAutoFit/>
          </a:bodyPr>
          <a:lstStyle/>
          <a:p>
            <a:pPr defTabSz="914400"/>
            <a:r>
              <a:rPr lang="en-GB" sz="1200" i="1" dirty="0">
                <a:solidFill>
                  <a:prstClr val="black"/>
                </a:solidFill>
                <a:latin typeface="Calibri"/>
              </a:rPr>
              <a:t>The carers passport has been useful as it helped me and my manager look at ways to help me without me feeling I was letting the service and colleagues down. I am now working 30 hours a week and my manager will rota me on around appointments when possible so I don’t have to use all my annual leave.</a:t>
            </a:r>
          </a:p>
          <a:p>
            <a:pPr defTabSz="914400"/>
            <a:r>
              <a:rPr lang="en-GB" sz="1200" i="1" dirty="0">
                <a:solidFill>
                  <a:srgbClr val="8064A2">
                    <a:lumMod val="50000"/>
                  </a:srgbClr>
                </a:solidFill>
                <a:latin typeface="Calibri"/>
              </a:rPr>
              <a:t>Pharmacist</a:t>
            </a:r>
          </a:p>
          <a:p>
            <a:pPr defTabSz="914400"/>
            <a:endParaRPr lang="en-GB" sz="1200" dirty="0">
              <a:solidFill>
                <a:prstClr val="black"/>
              </a:solidFill>
              <a:latin typeface="Calibri"/>
            </a:endParaRPr>
          </a:p>
          <a:p>
            <a:pPr defTabSz="914400"/>
            <a:endParaRPr lang="en-GB" sz="1200" dirty="0">
              <a:solidFill>
                <a:prstClr val="black"/>
              </a:solidFill>
              <a:latin typeface="Calibri"/>
            </a:endParaRPr>
          </a:p>
        </p:txBody>
      </p:sp>
      <p:sp>
        <p:nvSpPr>
          <p:cNvPr id="9" name="TextBox 8"/>
          <p:cNvSpPr txBox="1"/>
          <p:nvPr/>
        </p:nvSpPr>
        <p:spPr>
          <a:xfrm>
            <a:off x="1802159" y="4169951"/>
            <a:ext cx="8542314" cy="1200329"/>
          </a:xfrm>
          <a:prstGeom prst="rect">
            <a:avLst/>
          </a:prstGeom>
          <a:noFill/>
        </p:spPr>
        <p:txBody>
          <a:bodyPr wrap="square" rtlCol="0">
            <a:spAutoFit/>
          </a:bodyPr>
          <a:lstStyle/>
          <a:p>
            <a:pPr defTabSz="914400"/>
            <a:r>
              <a:rPr lang="en-GB" sz="1200" i="1" dirty="0">
                <a:solidFill>
                  <a:prstClr val="black"/>
                </a:solidFill>
                <a:latin typeface="Calibri"/>
              </a:rPr>
              <a:t>I am a carer to my Mum with dementia and have two teenagers. This last year has been stressful and I have used both annual leave days and sickness to cope with looking after them. My Manager said I could work some time back but when you are stressed and exhausted this is not always an option. The passport has given me and my manager an opportunity to have a good discussion about my responsibilities and needs and what can be put in place to support me and the service.</a:t>
            </a:r>
          </a:p>
          <a:p>
            <a:pPr defTabSz="914400"/>
            <a:r>
              <a:rPr lang="en-GB" sz="1200" i="1" dirty="0">
                <a:solidFill>
                  <a:srgbClr val="8064A2">
                    <a:lumMod val="50000"/>
                  </a:srgbClr>
                </a:solidFill>
                <a:latin typeface="Calibri"/>
              </a:rPr>
              <a:t>Clerical Officer</a:t>
            </a:r>
          </a:p>
          <a:p>
            <a:pPr defTabSz="914400"/>
            <a:endParaRPr lang="en-GB" sz="1200" dirty="0">
              <a:solidFill>
                <a:prstClr val="black"/>
              </a:solidFill>
              <a:latin typeface="Calibri"/>
            </a:endParaRPr>
          </a:p>
        </p:txBody>
      </p:sp>
      <p:sp>
        <p:nvSpPr>
          <p:cNvPr id="10" name="Rectangle 9"/>
          <p:cNvSpPr/>
          <p:nvPr/>
        </p:nvSpPr>
        <p:spPr>
          <a:xfrm>
            <a:off x="1783903" y="5406559"/>
            <a:ext cx="8560570" cy="1200329"/>
          </a:xfrm>
          <a:prstGeom prst="rect">
            <a:avLst/>
          </a:prstGeom>
        </p:spPr>
        <p:txBody>
          <a:bodyPr wrap="square">
            <a:spAutoFit/>
          </a:bodyPr>
          <a:lstStyle/>
          <a:p>
            <a:pPr defTabSz="914400"/>
            <a:r>
              <a:rPr lang="en-GB" sz="1200" i="1" dirty="0">
                <a:solidFill>
                  <a:prstClr val="black"/>
                </a:solidFill>
                <a:latin typeface="Calibri"/>
              </a:rPr>
              <a:t>“I’m a carer for my son who has autism I also work as a midwife. Combining the two is often impossible and I’ve often thought about leaving my job even though I love it. The working carers passport is a godsend. It helped me to really think about where I could do with additional support . I talked with my manager and we found things that would help. The fixed shifts have really made a difference and me and my son are much happier.  </a:t>
            </a:r>
            <a:r>
              <a:rPr lang="en-GB" sz="1200" b="1" i="1" dirty="0">
                <a:solidFill>
                  <a:srgbClr val="8064A2">
                    <a:lumMod val="50000"/>
                  </a:srgbClr>
                </a:solidFill>
                <a:latin typeface="Calibri"/>
              </a:rPr>
              <a:t>NHS Midwife and working carer</a:t>
            </a:r>
          </a:p>
          <a:p>
            <a:pPr defTabSz="914400"/>
            <a:endParaRPr lang="en-GB" sz="1200" dirty="0">
              <a:solidFill>
                <a:prstClr val="black"/>
              </a:solidFill>
              <a:latin typeface="Calibri"/>
            </a:endParaRPr>
          </a:p>
          <a:p>
            <a:pPr defTabSz="914400"/>
            <a:endParaRPr lang="en-GB" sz="1200" dirty="0">
              <a:solidFill>
                <a:prstClr val="black"/>
              </a:solidFill>
              <a:latin typeface="Calibri"/>
            </a:endParaRPr>
          </a:p>
        </p:txBody>
      </p:sp>
      <p:sp>
        <p:nvSpPr>
          <p:cNvPr id="11" name="Pentagon 10"/>
          <p:cNvSpPr/>
          <p:nvPr/>
        </p:nvSpPr>
        <p:spPr>
          <a:xfrm>
            <a:off x="1783905" y="157854"/>
            <a:ext cx="2664295" cy="514857"/>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11"/>
          <p:cNvSpPr/>
          <p:nvPr/>
        </p:nvSpPr>
        <p:spPr>
          <a:xfrm>
            <a:off x="1907196" y="183671"/>
            <a:ext cx="1647800" cy="400110"/>
          </a:xfrm>
          <a:prstGeom prst="rect">
            <a:avLst/>
          </a:prstGeom>
        </p:spPr>
        <p:txBody>
          <a:bodyPr wrap="square">
            <a:spAutoFit/>
          </a:bodyPr>
          <a:lstStyle/>
          <a:p>
            <a:pPr defTabSz="914400"/>
            <a:r>
              <a:rPr lang="en-GB" sz="2000" b="1" dirty="0">
                <a:solidFill>
                  <a:prstClr val="white"/>
                </a:solidFill>
                <a:latin typeface="Calibri"/>
              </a:rPr>
              <a:t>Next steps…</a:t>
            </a:r>
          </a:p>
        </p:txBody>
      </p:sp>
      <p:sp>
        <p:nvSpPr>
          <p:cNvPr id="14" name="Rectangle 13"/>
          <p:cNvSpPr/>
          <p:nvPr/>
        </p:nvSpPr>
        <p:spPr>
          <a:xfrm>
            <a:off x="1783904" y="2689870"/>
            <a:ext cx="8352928" cy="369332"/>
          </a:xfrm>
          <a:prstGeom prst="rect">
            <a:avLst/>
          </a:prstGeom>
        </p:spPr>
        <p:txBody>
          <a:bodyPr wrap="square">
            <a:spAutoFit/>
          </a:bodyPr>
          <a:lstStyle/>
          <a:p>
            <a:pPr defTabSz="914400"/>
            <a:r>
              <a:rPr lang="en-GB" b="1" dirty="0">
                <a:solidFill>
                  <a:prstClr val="white"/>
                </a:solidFill>
                <a:latin typeface="Calibri"/>
              </a:rPr>
              <a:t>What our people saying about the WYH working carers passport?</a:t>
            </a:r>
          </a:p>
        </p:txBody>
      </p:sp>
    </p:spTree>
    <p:extLst>
      <p:ext uri="{BB962C8B-B14F-4D97-AF65-F5344CB8AC3E}">
        <p14:creationId xmlns:p14="http://schemas.microsoft.com/office/powerpoint/2010/main" val="145713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 y="2018581"/>
            <a:ext cx="12157082" cy="2569908"/>
          </a:xfrm>
        </p:spPr>
        <p:txBody>
          <a:bodyPr>
            <a:normAutofit/>
          </a:bodyPr>
          <a:lstStyle/>
          <a:p>
            <a:pPr algn="ctr"/>
            <a:r>
              <a:rPr lang="en-GB" sz="3200" b="1" dirty="0"/>
              <a:t>5 minute break</a:t>
            </a:r>
            <a:br>
              <a:rPr lang="en-GB" sz="3200" b="1" dirty="0"/>
            </a:br>
            <a:br>
              <a:rPr lang="en-GB" sz="3200" b="1" dirty="0"/>
            </a:br>
            <a:endParaRPr lang="en-GB" b="1" dirty="0"/>
          </a:p>
        </p:txBody>
      </p:sp>
    </p:spTree>
    <p:extLst>
      <p:ext uri="{BB962C8B-B14F-4D97-AF65-F5344CB8AC3E}">
        <p14:creationId xmlns:p14="http://schemas.microsoft.com/office/powerpoint/2010/main" val="185702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718" y="795189"/>
            <a:ext cx="9810144" cy="2516763"/>
          </a:xfrm>
        </p:spPr>
        <p:txBody>
          <a:bodyPr>
            <a:normAutofit/>
          </a:bodyPr>
          <a:lstStyle/>
          <a:p>
            <a:pPr algn="ctr"/>
            <a:r>
              <a:rPr lang="en-GB" sz="3200" b="1" dirty="0"/>
              <a:t>How can we support our working carers?</a:t>
            </a:r>
            <a:br>
              <a:rPr lang="en-GB" sz="3200" b="1" dirty="0"/>
            </a:br>
            <a:br>
              <a:rPr lang="en-GB" sz="3200" b="1" dirty="0"/>
            </a:br>
            <a:r>
              <a:rPr lang="en-GB" sz="2800" dirty="0"/>
              <a:t>At an organisational and system level </a:t>
            </a:r>
            <a:br>
              <a:rPr lang="en-GB" sz="2800" dirty="0"/>
            </a:br>
            <a:r>
              <a:rPr lang="en-GB" sz="2800" dirty="0"/>
              <a:t>Sharon Griffin, Senior Project Manager, Commitment to Carers team, NHS England and NHS Improvement</a:t>
            </a:r>
            <a:endParaRPr lang="en-GB" dirty="0"/>
          </a:p>
        </p:txBody>
      </p:sp>
      <p:pic>
        <p:nvPicPr>
          <p:cNvPr id="4" name="Picture 3">
            <a:extLst>
              <a:ext uri="{FF2B5EF4-FFF2-40B4-BE49-F238E27FC236}">
                <a16:creationId xmlns:a16="http://schemas.microsoft.com/office/drawing/2014/main" id="{26CD612A-32A0-4D0A-AA02-B1243FEC5E34}"/>
              </a:ext>
            </a:extLst>
          </p:cNvPr>
          <p:cNvPicPr>
            <a:picLocks noChangeAspect="1"/>
          </p:cNvPicPr>
          <p:nvPr/>
        </p:nvPicPr>
        <p:blipFill rotWithShape="1">
          <a:blip r:embed="rId3"/>
          <a:srcRect l="15547" t="11220" r="44665" b="4715"/>
          <a:stretch/>
        </p:blipFill>
        <p:spPr>
          <a:xfrm>
            <a:off x="3903713" y="3517653"/>
            <a:ext cx="1705351" cy="2026820"/>
          </a:xfrm>
          <a:prstGeom prst="rect">
            <a:avLst/>
          </a:prstGeom>
        </p:spPr>
      </p:pic>
      <p:sp>
        <p:nvSpPr>
          <p:cNvPr id="5" name="TextBox 4">
            <a:extLst>
              <a:ext uri="{FF2B5EF4-FFF2-40B4-BE49-F238E27FC236}">
                <a16:creationId xmlns:a16="http://schemas.microsoft.com/office/drawing/2014/main" id="{61EC45CF-CB45-487F-8892-47B3E5D18A79}"/>
              </a:ext>
            </a:extLst>
          </p:cNvPr>
          <p:cNvSpPr txBox="1"/>
          <p:nvPr/>
        </p:nvSpPr>
        <p:spPr>
          <a:xfrm>
            <a:off x="5609064" y="3897868"/>
            <a:ext cx="2933347" cy="1646605"/>
          </a:xfrm>
          <a:prstGeom prst="rect">
            <a:avLst/>
          </a:prstGeom>
          <a:noFill/>
        </p:spPr>
        <p:txBody>
          <a:bodyPr wrap="square" rtlCol="0">
            <a:spAutoFit/>
          </a:bodyPr>
          <a:lstStyle/>
          <a:p>
            <a:pPr algn="ctr"/>
            <a:br>
              <a:rPr lang="en-GB" dirty="0"/>
            </a:br>
            <a:r>
              <a:rPr lang="en-GB" u="sng" dirty="0">
                <a:hlinkClick r:id="rId4"/>
              </a:rPr>
              <a:t>Tik Tok video about the value in joining a Carers Network</a:t>
            </a:r>
            <a:endParaRPr lang="en-GB" u="sng" dirty="0"/>
          </a:p>
          <a:p>
            <a:pPr algn="ctr"/>
            <a:r>
              <a:rPr lang="en-GB" sz="1100" dirty="0"/>
              <a:t>(55 seconds)</a:t>
            </a:r>
            <a:endParaRPr lang="en-GB" dirty="0"/>
          </a:p>
          <a:p>
            <a:pPr algn="ctr"/>
            <a:endParaRPr lang="en-GB" dirty="0"/>
          </a:p>
          <a:p>
            <a:pPr algn="ctr"/>
            <a:endParaRPr lang="en-GB" dirty="0"/>
          </a:p>
        </p:txBody>
      </p:sp>
    </p:spTree>
    <p:extLst>
      <p:ext uri="{BB962C8B-B14F-4D97-AF65-F5344CB8AC3E}">
        <p14:creationId xmlns:p14="http://schemas.microsoft.com/office/powerpoint/2010/main" val="209963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928" y="1773110"/>
            <a:ext cx="9810144" cy="3311780"/>
          </a:xfrm>
        </p:spPr>
        <p:txBody>
          <a:bodyPr>
            <a:normAutofit/>
          </a:bodyPr>
          <a:lstStyle/>
          <a:p>
            <a:pPr algn="ctr"/>
            <a:r>
              <a:rPr lang="en-GB" sz="3200" b="1" dirty="0"/>
              <a:t>How can we support our working carers?</a:t>
            </a:r>
            <a:br>
              <a:rPr lang="en-GB" sz="3200" b="1" dirty="0"/>
            </a:br>
            <a:br>
              <a:rPr lang="en-GB" b="1" dirty="0"/>
            </a:br>
            <a:r>
              <a:rPr lang="en-GB" sz="2800" dirty="0"/>
              <a:t>Resources available - Juliet Andrew-Orji, </a:t>
            </a:r>
            <a:br>
              <a:rPr lang="en-GB" sz="2800" dirty="0"/>
            </a:br>
            <a:r>
              <a:rPr lang="en-GB" sz="2800" dirty="0"/>
              <a:t>Client Services Manager, Carers UK</a:t>
            </a:r>
            <a:br>
              <a:rPr lang="en-GB" sz="3200" b="1" dirty="0"/>
            </a:br>
            <a:br>
              <a:rPr lang="en-GB" sz="2800" b="1" dirty="0"/>
            </a:br>
            <a:endParaRPr lang="en-GB" b="1" dirty="0"/>
          </a:p>
        </p:txBody>
      </p:sp>
    </p:spTree>
    <p:extLst>
      <p:ext uri="{BB962C8B-B14F-4D97-AF65-F5344CB8AC3E}">
        <p14:creationId xmlns:p14="http://schemas.microsoft.com/office/powerpoint/2010/main" val="291499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928" y="962227"/>
            <a:ext cx="9810144" cy="3311780"/>
          </a:xfrm>
        </p:spPr>
        <p:txBody>
          <a:bodyPr>
            <a:normAutofit/>
          </a:bodyPr>
          <a:lstStyle/>
          <a:p>
            <a:pPr algn="ctr"/>
            <a:r>
              <a:rPr lang="en-GB" sz="3200" b="1" dirty="0"/>
              <a:t>Identifying our working carers using ESR</a:t>
            </a:r>
            <a:br>
              <a:rPr lang="en-GB" sz="3200" b="1" dirty="0"/>
            </a:br>
            <a:br>
              <a:rPr lang="en-GB" sz="3200" b="1" dirty="0"/>
            </a:br>
            <a:r>
              <a:rPr lang="en-GB" sz="2800" dirty="0"/>
              <a:t>Chris Moorley, Development Advisor, Electronic Staff Record</a:t>
            </a:r>
            <a:endParaRPr lang="en-GB" sz="3200" dirty="0"/>
          </a:p>
        </p:txBody>
      </p:sp>
    </p:spTree>
    <p:extLst>
      <p:ext uri="{BB962C8B-B14F-4D97-AF65-F5344CB8AC3E}">
        <p14:creationId xmlns:p14="http://schemas.microsoft.com/office/powerpoint/2010/main" val="105652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37" y="1792584"/>
            <a:ext cx="6858000" cy="3400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31375" y="1796122"/>
            <a:ext cx="6858000" cy="3400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710" y="995806"/>
            <a:ext cx="6658640" cy="4993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6">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2304615" y="999344"/>
            <a:ext cx="6658640" cy="4993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6601" y="335700"/>
            <a:ext cx="6048375" cy="5981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20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928" y="962227"/>
            <a:ext cx="9810144" cy="3311780"/>
          </a:xfrm>
        </p:spPr>
        <p:txBody>
          <a:bodyPr>
            <a:normAutofit/>
          </a:bodyPr>
          <a:lstStyle/>
          <a:p>
            <a:pPr algn="ctr"/>
            <a:r>
              <a:rPr lang="en-GB" sz="3200" b="1" dirty="0"/>
              <a:t>Q&amp;A</a:t>
            </a:r>
            <a:br>
              <a:rPr lang="en-GB" sz="3200" b="1" dirty="0"/>
            </a:br>
            <a:br>
              <a:rPr lang="en-GB" sz="3200" dirty="0"/>
            </a:br>
            <a:r>
              <a:rPr lang="en-GB" sz="3200" dirty="0"/>
              <a:t>Please submit any questions you may have in the MS Teams chat box</a:t>
            </a:r>
          </a:p>
        </p:txBody>
      </p:sp>
    </p:spTree>
    <p:extLst>
      <p:ext uri="{BB962C8B-B14F-4D97-AF65-F5344CB8AC3E}">
        <p14:creationId xmlns:p14="http://schemas.microsoft.com/office/powerpoint/2010/main" val="1967805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928" y="962227"/>
            <a:ext cx="9810144" cy="3311780"/>
          </a:xfrm>
        </p:spPr>
        <p:txBody>
          <a:bodyPr>
            <a:normAutofit/>
          </a:bodyPr>
          <a:lstStyle/>
          <a:p>
            <a:pPr algn="ctr"/>
            <a:r>
              <a:rPr lang="en-GB" sz="3200" b="1" dirty="0"/>
              <a:t>Closing comments</a:t>
            </a:r>
            <a:br>
              <a:rPr lang="en-GB" sz="3200" b="1" dirty="0"/>
            </a:br>
            <a:br>
              <a:rPr lang="en-GB" sz="3200" b="1" dirty="0"/>
            </a:br>
            <a:r>
              <a:rPr lang="en-GB" sz="2800" dirty="0"/>
              <a:t>Jane Galloway and Jen Kenward</a:t>
            </a:r>
            <a:br>
              <a:rPr lang="en-GB" sz="2800" dirty="0"/>
            </a:br>
            <a:r>
              <a:rPr lang="en-GB" sz="2800" dirty="0"/>
              <a:t>NHS England and NHS Improvement</a:t>
            </a:r>
            <a:endParaRPr lang="en-GB" sz="3200" dirty="0"/>
          </a:p>
        </p:txBody>
      </p:sp>
    </p:spTree>
    <p:extLst>
      <p:ext uri="{BB962C8B-B14F-4D97-AF65-F5344CB8AC3E}">
        <p14:creationId xmlns:p14="http://schemas.microsoft.com/office/powerpoint/2010/main" val="222149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946F-AA1C-43E1-A1A5-CE976D002A55}"/>
              </a:ext>
            </a:extLst>
          </p:cNvPr>
          <p:cNvSpPr>
            <a:spLocks noGrp="1"/>
          </p:cNvSpPr>
          <p:nvPr>
            <p:ph type="title"/>
          </p:nvPr>
        </p:nvSpPr>
        <p:spPr>
          <a:xfrm>
            <a:off x="239992" y="233736"/>
            <a:ext cx="10641498" cy="611649"/>
          </a:xfrm>
        </p:spPr>
        <p:txBody>
          <a:bodyPr/>
          <a:lstStyle/>
          <a:p>
            <a:r>
              <a:rPr lang="en-GB" dirty="0"/>
              <a:t>Agenda</a:t>
            </a:r>
          </a:p>
        </p:txBody>
      </p:sp>
      <p:graphicFrame>
        <p:nvGraphicFramePr>
          <p:cNvPr id="13" name="Table 13">
            <a:extLst>
              <a:ext uri="{FF2B5EF4-FFF2-40B4-BE49-F238E27FC236}">
                <a16:creationId xmlns:a16="http://schemas.microsoft.com/office/drawing/2014/main" id="{B0100E15-16AD-477F-B996-A79639454518}"/>
              </a:ext>
            </a:extLst>
          </p:cNvPr>
          <p:cNvGraphicFramePr>
            <a:graphicFrameLocks noGrp="1"/>
          </p:cNvGraphicFramePr>
          <p:nvPr>
            <p:extLst>
              <p:ext uri="{D42A27DB-BD31-4B8C-83A1-F6EECF244321}">
                <p14:modId xmlns:p14="http://schemas.microsoft.com/office/powerpoint/2010/main" val="3661742202"/>
              </p:ext>
            </p:extLst>
          </p:nvPr>
        </p:nvGraphicFramePr>
        <p:xfrm>
          <a:off x="1158812" y="908355"/>
          <a:ext cx="9874375" cy="5715909"/>
        </p:xfrm>
        <a:graphic>
          <a:graphicData uri="http://schemas.openxmlformats.org/drawingml/2006/table">
            <a:tbl>
              <a:tblPr firstRow="1" bandRow="1">
                <a:tableStyleId>{5C22544A-7EE6-4342-B048-85BDC9FD1C3A}</a:tableStyleId>
              </a:tblPr>
              <a:tblGrid>
                <a:gridCol w="1487567">
                  <a:extLst>
                    <a:ext uri="{9D8B030D-6E8A-4147-A177-3AD203B41FA5}">
                      <a16:colId xmlns:a16="http://schemas.microsoft.com/office/drawing/2014/main" val="2327999685"/>
                    </a:ext>
                  </a:extLst>
                </a:gridCol>
                <a:gridCol w="8386808">
                  <a:extLst>
                    <a:ext uri="{9D8B030D-6E8A-4147-A177-3AD203B41FA5}">
                      <a16:colId xmlns:a16="http://schemas.microsoft.com/office/drawing/2014/main" val="3414926387"/>
                    </a:ext>
                  </a:extLst>
                </a:gridCol>
              </a:tblGrid>
              <a:tr h="411803">
                <a:tc>
                  <a:txBody>
                    <a:bodyPr/>
                    <a:lstStyle/>
                    <a:p>
                      <a:pPr algn="ctr"/>
                      <a:r>
                        <a:rPr lang="en-GB" sz="1150" b="0" dirty="0">
                          <a:solidFill>
                            <a:schemeClr val="bg1"/>
                          </a:solidFill>
                          <a:latin typeface="Arial" panose="020B0604020202020204" pitchFamily="34" charset="0"/>
                          <a:cs typeface="Arial" panose="020B0604020202020204" pitchFamily="34" charset="0"/>
                        </a:rPr>
                        <a:t>10.00-10.05am</a:t>
                      </a:r>
                    </a:p>
                    <a:p>
                      <a:pPr algn="ctr"/>
                      <a:r>
                        <a:rPr lang="en-GB" sz="1150" b="0" dirty="0">
                          <a:solidFill>
                            <a:schemeClr val="bg1"/>
                          </a:solidFill>
                          <a:latin typeface="Arial" panose="020B0604020202020204" pitchFamily="34" charset="0"/>
                          <a:cs typeface="Arial" panose="020B0604020202020204" pitchFamily="34" charset="0"/>
                        </a:rPr>
                        <a:t>(5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dirty="0">
                          <a:solidFill>
                            <a:schemeClr val="bg1"/>
                          </a:solidFill>
                          <a:latin typeface="Arial" panose="020B0604020202020204" pitchFamily="34" charset="0"/>
                          <a:cs typeface="Arial" panose="020B0604020202020204" pitchFamily="34" charset="0"/>
                        </a:rPr>
                        <a:t>Welcome</a:t>
                      </a:r>
                      <a:r>
                        <a:rPr lang="en-GB" sz="1150" dirty="0">
                          <a:solidFill>
                            <a:schemeClr val="bg1"/>
                          </a:solidFill>
                          <a:latin typeface="Arial" panose="020B0604020202020204" pitchFamily="34" charset="0"/>
                          <a:cs typeface="Arial" panose="020B0604020202020204" pitchFamily="34" charset="0"/>
                        </a:rPr>
                        <a:t> </a:t>
                      </a:r>
                      <a:r>
                        <a:rPr lang="en-GB" sz="1150" b="0" dirty="0">
                          <a:solidFill>
                            <a:schemeClr val="bg1"/>
                          </a:solidFill>
                          <a:latin typeface="Arial" panose="020B0604020202020204" pitchFamily="34" charset="0"/>
                          <a:cs typeface="Arial" panose="020B0604020202020204" pitchFamily="34" charset="0"/>
                        </a:rPr>
                        <a:t>Jane Galloway, Head of Flexible Working, NHS England and NHS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3402196645"/>
                  </a:ext>
                </a:extLst>
              </a:tr>
              <a:tr h="1400129">
                <a:tc>
                  <a:txBody>
                    <a:bodyPr/>
                    <a:lstStyle/>
                    <a:p>
                      <a:pPr algn="ctr"/>
                      <a:r>
                        <a:rPr lang="en-GB" sz="1150" dirty="0">
                          <a:latin typeface="Arial" panose="020B0604020202020204" pitchFamily="34" charset="0"/>
                          <a:cs typeface="Arial" panose="020B0604020202020204" pitchFamily="34" charset="0"/>
                        </a:rPr>
                        <a:t>10.05-10.35am</a:t>
                      </a:r>
                    </a:p>
                    <a:p>
                      <a:pPr algn="ctr"/>
                      <a:r>
                        <a:rPr lang="en-GB" sz="1150" dirty="0">
                          <a:latin typeface="Arial" panose="020B0604020202020204" pitchFamily="34" charset="0"/>
                          <a:cs typeface="Arial" panose="020B0604020202020204" pitchFamily="34" charset="0"/>
                        </a:rPr>
                        <a:t>(30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latin typeface="Arial" panose="020B0604020202020204" pitchFamily="34" charset="0"/>
                          <a:cs typeface="Arial" panose="020B0604020202020204" pitchFamily="34" charset="0"/>
                        </a:rPr>
                        <a:t>Working carers in our NHS workforce </a:t>
                      </a:r>
                      <a:r>
                        <a:rPr lang="en-GB" sz="1150" dirty="0">
                          <a:latin typeface="Arial" panose="020B0604020202020204" pitchFamily="34" charset="0"/>
                          <a:cs typeface="Arial" panose="020B0604020202020204" pitchFamily="34" charset="0"/>
                        </a:rPr>
                        <a:t>Em Wilkinson-Brice, NHS Deputy Chief People Officer, NHS England and NHS Improvement (10 mins)</a:t>
                      </a:r>
                    </a:p>
                    <a:p>
                      <a:pPr algn="l"/>
                      <a:endParaRPr lang="en-GB" sz="115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50" b="1" dirty="0">
                          <a:latin typeface="Arial" panose="020B0604020202020204" pitchFamily="34" charset="0"/>
                          <a:cs typeface="Arial" panose="020B0604020202020204" pitchFamily="34" charset="0"/>
                        </a:rPr>
                        <a:t>Why supporting carers matters </a:t>
                      </a:r>
                      <a:r>
                        <a:rPr lang="en-GB" sz="1150" dirty="0">
                          <a:latin typeface="Arial" panose="020B0604020202020204" pitchFamily="34" charset="0"/>
                          <a:cs typeface="Arial" panose="020B0604020202020204" pitchFamily="34" charset="0"/>
                        </a:rPr>
                        <a:t>Jen Kenward, Experience of Care Lead, Community, Primary &amp; Integrated Care, NHS England and NHS Improvement (10 mins)</a:t>
                      </a:r>
                      <a:endParaRPr lang="en-GB" sz="1150" dirty="0">
                        <a:solidFill>
                          <a:schemeClr val="tx1"/>
                        </a:solidFill>
                        <a:latin typeface="Arial" panose="020B0604020202020204" pitchFamily="34" charset="0"/>
                        <a:cs typeface="Arial" panose="020B0604020202020204" pitchFamily="34" charset="0"/>
                      </a:endParaRPr>
                    </a:p>
                    <a:p>
                      <a:pPr algn="l"/>
                      <a:endParaRPr lang="en-GB" sz="1150" dirty="0">
                        <a:solidFill>
                          <a:schemeClr val="tx1"/>
                        </a:solidFill>
                        <a:latin typeface="Arial" panose="020B0604020202020204" pitchFamily="34" charset="0"/>
                        <a:cs typeface="Arial" panose="020B0604020202020204" pitchFamily="34" charset="0"/>
                      </a:endParaRPr>
                    </a:p>
                    <a:p>
                      <a:pPr algn="l"/>
                      <a:r>
                        <a:rPr lang="en-GB" sz="1150" b="1" dirty="0">
                          <a:latin typeface="Arial" panose="020B0604020202020204" pitchFamily="34" charset="0"/>
                          <a:cs typeface="Arial" panose="020B0604020202020204" pitchFamily="34" charset="0"/>
                        </a:rPr>
                        <a:t>How support can be </a:t>
                      </a:r>
                      <a:r>
                        <a:rPr lang="en-GB" sz="1150" b="1" dirty="0">
                          <a:solidFill>
                            <a:schemeClr val="tx1"/>
                          </a:solidFill>
                          <a:latin typeface="Arial" panose="020B0604020202020204" pitchFamily="34" charset="0"/>
                          <a:cs typeface="Arial" panose="020B0604020202020204" pitchFamily="34" charset="0"/>
                        </a:rPr>
                        <a:t>vital </a:t>
                      </a:r>
                      <a:r>
                        <a:rPr lang="en-GB" sz="1150" b="0" dirty="0">
                          <a:solidFill>
                            <a:schemeClr val="tx1"/>
                          </a:solidFill>
                          <a:latin typeface="Arial" panose="020B0604020202020204" pitchFamily="34" charset="0"/>
                          <a:cs typeface="Arial" panose="020B0604020202020204" pitchFamily="34" charset="0"/>
                        </a:rPr>
                        <a:t>Dr Steven </a:t>
                      </a:r>
                      <a:r>
                        <a:rPr lang="en-GB" sz="1150" b="0" dirty="0" err="1">
                          <a:solidFill>
                            <a:schemeClr val="tx1"/>
                          </a:solidFill>
                          <a:latin typeface="Arial" panose="020B0604020202020204" pitchFamily="34" charset="0"/>
                          <a:cs typeface="Arial" panose="020B0604020202020204" pitchFamily="34" charset="0"/>
                        </a:rPr>
                        <a:t>Cleasby</a:t>
                      </a:r>
                      <a:r>
                        <a:rPr lang="en-GB" sz="1150" b="0" dirty="0">
                          <a:solidFill>
                            <a:schemeClr val="tx1"/>
                          </a:solidFill>
                          <a:latin typeface="Arial" panose="020B0604020202020204" pitchFamily="34" charset="0"/>
                          <a:cs typeface="Arial" panose="020B0604020202020204" pitchFamily="34" charset="0"/>
                        </a:rPr>
                        <a:t>, Clinical Lead, Unpaid Carers &amp; Personalised Care team, West</a:t>
                      </a:r>
                    </a:p>
                    <a:p>
                      <a:pPr algn="l"/>
                      <a:r>
                        <a:rPr lang="en-GB" sz="1150" b="0" dirty="0">
                          <a:solidFill>
                            <a:schemeClr val="tx1"/>
                          </a:solidFill>
                          <a:latin typeface="Arial" panose="020B0604020202020204" pitchFamily="34" charset="0"/>
                          <a:cs typeface="Arial" panose="020B0604020202020204" pitchFamily="34" charset="0"/>
                        </a:rPr>
                        <a:t>Yorkshire and Harrogate Health and Care Partnership (ICS) </a:t>
                      </a:r>
                      <a:r>
                        <a:rPr lang="en-GB" sz="1150" dirty="0">
                          <a:solidFill>
                            <a:schemeClr val="tx1"/>
                          </a:solidFill>
                          <a:latin typeface="Arial" panose="020B0604020202020204" pitchFamily="34" charset="0"/>
                          <a:cs typeface="Arial" panose="020B0604020202020204" pitchFamily="34" charset="0"/>
                        </a:rPr>
                        <a:t>(10 mins)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7586168"/>
                  </a:ext>
                </a:extLst>
              </a:tr>
              <a:tr h="588016">
                <a:tc>
                  <a:txBody>
                    <a:bodyPr/>
                    <a:lstStyle/>
                    <a:p>
                      <a:pPr algn="ctr"/>
                      <a:r>
                        <a:rPr lang="en-GB" sz="1150" dirty="0">
                          <a:latin typeface="Arial" panose="020B0604020202020204" pitchFamily="34" charset="0"/>
                          <a:cs typeface="Arial" panose="020B0604020202020204" pitchFamily="34" charset="0"/>
                        </a:rPr>
                        <a:t>10.35-10.50am</a:t>
                      </a:r>
                    </a:p>
                    <a:p>
                      <a:pPr algn="ctr"/>
                      <a:r>
                        <a:rPr lang="en-GB" sz="1150" dirty="0">
                          <a:latin typeface="Arial" panose="020B0604020202020204" pitchFamily="34" charset="0"/>
                          <a:cs typeface="Arial" panose="020B0604020202020204" pitchFamily="34" charset="0"/>
                        </a:rPr>
                        <a:t>(15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latin typeface="Arial" panose="020B0604020202020204" pitchFamily="34" charset="0"/>
                          <a:cs typeface="Arial" panose="020B0604020202020204" pitchFamily="34" charset="0"/>
                        </a:rPr>
                        <a:t>The Working Carer Passport and my journey </a:t>
                      </a:r>
                      <a:r>
                        <a:rPr lang="en-GB" sz="1150" dirty="0">
                          <a:latin typeface="Arial" panose="020B0604020202020204" pitchFamily="34" charset="0"/>
                          <a:cs typeface="Arial" panose="020B0604020202020204" pitchFamily="34" charset="0"/>
                        </a:rPr>
                        <a:t>Fatima Khan-Shah, Programme Director, Unpaid Carers &amp; Personalised Care team, West Yorkshire and Harrogate Health and Care Partnership (ICS)</a:t>
                      </a:r>
                      <a:endParaRPr lang="en-GB" sz="115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34269"/>
                  </a:ext>
                </a:extLst>
              </a:tr>
              <a:tr h="411803">
                <a:tc>
                  <a:txBody>
                    <a:bodyPr/>
                    <a:lstStyle/>
                    <a:p>
                      <a:pPr algn="ctr"/>
                      <a:r>
                        <a:rPr lang="en-GB" sz="1150" dirty="0">
                          <a:solidFill>
                            <a:schemeClr val="bg1"/>
                          </a:solidFill>
                          <a:latin typeface="Arial" panose="020B0604020202020204" pitchFamily="34" charset="0"/>
                          <a:cs typeface="Arial" panose="020B0604020202020204" pitchFamily="34" charset="0"/>
                        </a:rPr>
                        <a:t>10.50-10.55am </a:t>
                      </a:r>
                    </a:p>
                    <a:p>
                      <a:pPr algn="ctr"/>
                      <a:r>
                        <a:rPr lang="en-GB" sz="1150" dirty="0">
                          <a:solidFill>
                            <a:schemeClr val="bg1"/>
                          </a:solidFill>
                          <a:latin typeface="Arial" panose="020B0604020202020204" pitchFamily="34" charset="0"/>
                          <a:cs typeface="Arial" panose="020B0604020202020204" pitchFamily="34" charset="0"/>
                        </a:rPr>
                        <a:t>(5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l"/>
                      <a:r>
                        <a:rPr lang="en-GB" sz="1150" b="1" dirty="0">
                          <a:solidFill>
                            <a:schemeClr val="bg1"/>
                          </a:solidFill>
                          <a:latin typeface="Arial" panose="020B0604020202020204" pitchFamily="34" charset="0"/>
                          <a:cs typeface="Arial" panose="020B0604020202020204" pitchFamily="34" charset="0"/>
                        </a:rPr>
                        <a:t>BREAK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617744590"/>
                  </a:ext>
                </a:extLst>
              </a:tr>
              <a:tr h="1070687">
                <a:tc>
                  <a:txBody>
                    <a:bodyPr/>
                    <a:lstStyle/>
                    <a:p>
                      <a:pPr algn="ctr"/>
                      <a:r>
                        <a:rPr lang="en-GB" sz="1150" dirty="0">
                          <a:latin typeface="Arial" panose="020B0604020202020204" pitchFamily="34" charset="0"/>
                          <a:cs typeface="Arial" panose="020B0604020202020204" pitchFamily="34" charset="0"/>
                        </a:rPr>
                        <a:t>10.55-11.15am </a:t>
                      </a:r>
                    </a:p>
                    <a:p>
                      <a:pPr algn="ctr"/>
                      <a:r>
                        <a:rPr lang="en-GB" sz="1150" dirty="0">
                          <a:latin typeface="Arial" panose="020B0604020202020204" pitchFamily="34" charset="0"/>
                          <a:cs typeface="Arial" panose="020B0604020202020204" pitchFamily="34" charset="0"/>
                        </a:rPr>
                        <a:t>(20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latin typeface="Arial" panose="020B0604020202020204" pitchFamily="34" charset="0"/>
                          <a:cs typeface="Arial" panose="020B0604020202020204" pitchFamily="34" charset="0"/>
                        </a:rPr>
                        <a:t>How can we support our working carers? </a:t>
                      </a:r>
                    </a:p>
                    <a:p>
                      <a:pPr algn="l"/>
                      <a:endParaRPr lang="en-GB" sz="1150" b="1" dirty="0">
                        <a:latin typeface="Arial" panose="020B0604020202020204" pitchFamily="34" charset="0"/>
                        <a:cs typeface="Arial" panose="020B0604020202020204" pitchFamily="34" charset="0"/>
                      </a:endParaRPr>
                    </a:p>
                    <a:p>
                      <a:pPr algn="l"/>
                      <a:r>
                        <a:rPr lang="en-GB" sz="1150" b="1" dirty="0">
                          <a:latin typeface="Arial" panose="020B0604020202020204" pitchFamily="34" charset="0"/>
                          <a:cs typeface="Arial" panose="020B0604020202020204" pitchFamily="34" charset="0"/>
                        </a:rPr>
                        <a:t>At an organisational and system level </a:t>
                      </a:r>
                      <a:r>
                        <a:rPr lang="en-GB" sz="1150" dirty="0">
                          <a:latin typeface="Arial" panose="020B0604020202020204" pitchFamily="34" charset="0"/>
                          <a:cs typeface="Arial" panose="020B0604020202020204" pitchFamily="34" charset="0"/>
                        </a:rPr>
                        <a:t>- Sharon Griffin, Senior Project Manager, Commitment to Carers team, NHS England and NHS Improvement (10 mins) </a:t>
                      </a:r>
                    </a:p>
                    <a:p>
                      <a:pPr algn="l"/>
                      <a:endParaRPr lang="en-GB" sz="1150" dirty="0">
                        <a:latin typeface="Arial" panose="020B0604020202020204" pitchFamily="34" charset="0"/>
                        <a:cs typeface="Arial" panose="020B0604020202020204" pitchFamily="34" charset="0"/>
                      </a:endParaRPr>
                    </a:p>
                    <a:p>
                      <a:pPr algn="l"/>
                      <a:r>
                        <a:rPr lang="en-GB" sz="1150" b="1" dirty="0">
                          <a:latin typeface="Arial" panose="020B0604020202020204" pitchFamily="34" charset="0"/>
                          <a:cs typeface="Arial" panose="020B0604020202020204" pitchFamily="34" charset="0"/>
                        </a:rPr>
                        <a:t>Resources available </a:t>
                      </a:r>
                      <a:r>
                        <a:rPr lang="en-GB" sz="1150" dirty="0">
                          <a:latin typeface="Arial" panose="020B0604020202020204" pitchFamily="34" charset="0"/>
                          <a:cs typeface="Arial" panose="020B0604020202020204" pitchFamily="34" charset="0"/>
                        </a:rPr>
                        <a:t>- Juliet Andrew-Orji, Client Services Manager, Carers UK (10 mins)</a:t>
                      </a:r>
                      <a:endParaRPr lang="en-GB" sz="115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4569480"/>
                  </a:ext>
                </a:extLst>
              </a:tr>
              <a:tr h="411803">
                <a:tc>
                  <a:txBody>
                    <a:bodyPr/>
                    <a:lstStyle/>
                    <a:p>
                      <a:pPr algn="ctr"/>
                      <a:r>
                        <a:rPr lang="en-GB" sz="1150" dirty="0">
                          <a:latin typeface="Arial" panose="020B0604020202020204" pitchFamily="34" charset="0"/>
                          <a:cs typeface="Arial" panose="020B0604020202020204" pitchFamily="34" charset="0"/>
                        </a:rPr>
                        <a:t>11.15-11.20am</a:t>
                      </a:r>
                    </a:p>
                    <a:p>
                      <a:pPr algn="ctr"/>
                      <a:r>
                        <a:rPr lang="en-GB" sz="1150" dirty="0">
                          <a:latin typeface="Arial" panose="020B0604020202020204" pitchFamily="34" charset="0"/>
                          <a:cs typeface="Arial" panose="020B0604020202020204" pitchFamily="34" charset="0"/>
                        </a:rPr>
                        <a:t>(5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latin typeface="Arial" panose="020B0604020202020204" pitchFamily="34" charset="0"/>
                          <a:cs typeface="Arial" panose="020B0604020202020204" pitchFamily="34" charset="0"/>
                        </a:rPr>
                        <a:t>How to use ESR to signify working carer status and the Working Carer Passport </a:t>
                      </a:r>
                      <a:r>
                        <a:rPr lang="en-GB" sz="1150" dirty="0">
                          <a:latin typeface="Arial" panose="020B0604020202020204" pitchFamily="34" charset="0"/>
                          <a:cs typeface="Arial" panose="020B0604020202020204" pitchFamily="34" charset="0"/>
                        </a:rPr>
                        <a:t>Chris Moorley, Development Advisor, Electronic Staff Record</a:t>
                      </a:r>
                      <a:endParaRPr lang="en-GB" sz="115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967975"/>
                  </a:ext>
                </a:extLst>
              </a:tr>
              <a:tr h="298184">
                <a:tc>
                  <a:txBody>
                    <a:bodyPr/>
                    <a:lstStyle/>
                    <a:p>
                      <a:pPr algn="ctr"/>
                      <a:r>
                        <a:rPr lang="en-GB" sz="1150" dirty="0">
                          <a:latin typeface="Arial" panose="020B0604020202020204" pitchFamily="34" charset="0"/>
                          <a:cs typeface="Arial" panose="020B0604020202020204" pitchFamily="34" charset="0"/>
                        </a:rPr>
                        <a:t>11.20-11.40am</a:t>
                      </a:r>
                    </a:p>
                    <a:p>
                      <a:pPr algn="ctr"/>
                      <a:r>
                        <a:rPr lang="en-GB" sz="1150" dirty="0">
                          <a:latin typeface="Arial" panose="020B0604020202020204" pitchFamily="34" charset="0"/>
                          <a:cs typeface="Arial" panose="020B0604020202020204" pitchFamily="34" charset="0"/>
                        </a:rPr>
                        <a:t>(20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solidFill>
                            <a:schemeClr val="tx1"/>
                          </a:solidFill>
                          <a:latin typeface="Arial" panose="020B0604020202020204" pitchFamily="34" charset="0"/>
                          <a:cs typeface="Arial" panose="020B0604020202020204" pitchFamily="34" charset="0"/>
                        </a:rPr>
                        <a:t>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957427"/>
                  </a:ext>
                </a:extLst>
              </a:tr>
              <a:tr h="242428">
                <a:tc>
                  <a:txBody>
                    <a:bodyPr/>
                    <a:lstStyle/>
                    <a:p>
                      <a:pPr algn="ctr"/>
                      <a:r>
                        <a:rPr lang="en-GB" sz="1150" dirty="0">
                          <a:latin typeface="Arial" panose="020B0604020202020204" pitchFamily="34" charset="0"/>
                          <a:cs typeface="Arial" panose="020B0604020202020204" pitchFamily="34" charset="0"/>
                        </a:rPr>
                        <a:t>11.40-11.45am</a:t>
                      </a:r>
                    </a:p>
                    <a:p>
                      <a:pPr algn="ctr"/>
                      <a:r>
                        <a:rPr lang="en-GB" sz="1150" dirty="0">
                          <a:latin typeface="Arial" panose="020B0604020202020204" pitchFamily="34" charset="0"/>
                          <a:cs typeface="Arial" panose="020B0604020202020204" pitchFamily="34" charset="0"/>
                        </a:rPr>
                        <a:t>(5 mins)</a:t>
                      </a:r>
                      <a:endParaRPr lang="en-GB" sz="115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150" b="1" dirty="0">
                          <a:solidFill>
                            <a:schemeClr val="tx1"/>
                          </a:solidFill>
                          <a:latin typeface="Arial" panose="020B0604020202020204" pitchFamily="34" charset="0"/>
                          <a:cs typeface="Arial" panose="020B0604020202020204" pitchFamily="34" charset="0"/>
                        </a:rPr>
                        <a:t>Closing comments </a:t>
                      </a:r>
                      <a:r>
                        <a:rPr lang="en-GB" sz="1150" b="0" dirty="0">
                          <a:solidFill>
                            <a:schemeClr val="tx1"/>
                          </a:solidFill>
                          <a:latin typeface="Arial" panose="020B0604020202020204" pitchFamily="34" charset="0"/>
                          <a:cs typeface="Arial" panose="020B0604020202020204" pitchFamily="34" charset="0"/>
                        </a:rPr>
                        <a:t>Jane Galloway and Jen Kenward, NHSEI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441500"/>
                  </a:ext>
                </a:extLst>
              </a:tr>
              <a:tr h="281573">
                <a:tc>
                  <a:txBody>
                    <a:bodyPr/>
                    <a:lstStyle/>
                    <a:p>
                      <a:pPr algn="ctr"/>
                      <a:r>
                        <a:rPr lang="en-GB" sz="1150" dirty="0">
                          <a:solidFill>
                            <a:schemeClr val="bg1"/>
                          </a:solidFill>
                          <a:latin typeface="Arial" panose="020B0604020202020204" pitchFamily="34" charset="0"/>
                          <a:cs typeface="Arial" panose="020B0604020202020204" pitchFamily="34" charset="0"/>
                        </a:rPr>
                        <a:t>11.45am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l"/>
                      <a:r>
                        <a:rPr lang="en-GB" sz="1150" b="1" dirty="0">
                          <a:solidFill>
                            <a:schemeClr val="bg1"/>
                          </a:solidFill>
                          <a:latin typeface="Arial" panose="020B0604020202020204" pitchFamily="34" charset="0"/>
                          <a:cs typeface="Arial" panose="020B0604020202020204" pitchFamily="34" charset="0"/>
                        </a:rPr>
                        <a:t>Close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194243076"/>
                  </a:ext>
                </a:extLst>
              </a:tr>
            </a:tbl>
          </a:graphicData>
        </a:graphic>
      </p:graphicFrame>
      <p:sp>
        <p:nvSpPr>
          <p:cNvPr id="5" name="TextBox 4">
            <a:extLst>
              <a:ext uri="{FF2B5EF4-FFF2-40B4-BE49-F238E27FC236}">
                <a16:creationId xmlns:a16="http://schemas.microsoft.com/office/drawing/2014/main" id="{6744096F-8C86-485E-B520-C0E9BD847BDD}"/>
              </a:ext>
            </a:extLst>
          </p:cNvPr>
          <p:cNvSpPr txBox="1"/>
          <p:nvPr/>
        </p:nvSpPr>
        <p:spPr>
          <a:xfrm>
            <a:off x="239992" y="6244683"/>
            <a:ext cx="618652" cy="50180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4648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619" y="1531570"/>
            <a:ext cx="11105883" cy="3311780"/>
          </a:xfrm>
        </p:spPr>
        <p:txBody>
          <a:bodyPr>
            <a:noAutofit/>
          </a:bodyPr>
          <a:lstStyle/>
          <a:p>
            <a:pPr algn="ctr"/>
            <a:r>
              <a:rPr lang="en-GB" sz="5400" b="1" dirty="0"/>
              <a:t>THANK YOU!</a:t>
            </a:r>
            <a:br>
              <a:rPr lang="en-GB" sz="1200" b="1" dirty="0"/>
            </a:br>
            <a:br>
              <a:rPr lang="en-GB" sz="1200" b="1" dirty="0">
                <a:solidFill>
                  <a:srgbClr val="FF0000"/>
                </a:solidFill>
              </a:rPr>
            </a:br>
            <a:br>
              <a:rPr lang="en-GB" sz="1200" b="1" dirty="0">
                <a:solidFill>
                  <a:srgbClr val="FF0000"/>
                </a:solidFill>
              </a:rPr>
            </a:br>
            <a:br>
              <a:rPr lang="en-GB" sz="1200" i="1" dirty="0">
                <a:solidFill>
                  <a:srgbClr val="FF0000"/>
                </a:solidFill>
              </a:rPr>
            </a:br>
            <a:br>
              <a:rPr lang="en-GB" sz="1200" i="1" dirty="0">
                <a:solidFill>
                  <a:srgbClr val="FFC000"/>
                </a:solidFill>
              </a:rPr>
            </a:br>
            <a:r>
              <a:rPr lang="en-GB" sz="1800" dirty="0">
                <a:solidFill>
                  <a:schemeClr val="tx1"/>
                </a:solidFill>
              </a:rPr>
              <a:t>Visit </a:t>
            </a:r>
            <a:r>
              <a:rPr lang="en-GB" sz="1800" dirty="0">
                <a:hlinkClick r:id="rId2"/>
              </a:rPr>
              <a:t>https://www.england.nhs.uk/supporting-our-nhs-people/how-to-guides/supporting-our-working-carers/</a:t>
            </a:r>
            <a:r>
              <a:rPr lang="en-GB" sz="1800" dirty="0"/>
              <a:t> </a:t>
            </a:r>
            <a:r>
              <a:rPr lang="en-GB" sz="1800" dirty="0">
                <a:solidFill>
                  <a:schemeClr val="tx1"/>
                </a:solidFill>
              </a:rPr>
              <a:t>to find out more about the resources available to support you as a working carer, as a line manager of a working carer or as an organisation.</a:t>
            </a:r>
            <a:br>
              <a:rPr lang="en-GB" sz="1200" dirty="0"/>
            </a:br>
            <a:br>
              <a:rPr lang="en-GB" sz="1200" dirty="0"/>
            </a:br>
            <a:br>
              <a:rPr lang="en-GB" sz="1200" b="1" dirty="0"/>
            </a:br>
            <a:endParaRPr lang="en-GB" sz="1200" dirty="0"/>
          </a:p>
        </p:txBody>
      </p:sp>
      <p:sp>
        <p:nvSpPr>
          <p:cNvPr id="3" name="TextBox 2">
            <a:extLst>
              <a:ext uri="{FF2B5EF4-FFF2-40B4-BE49-F238E27FC236}">
                <a16:creationId xmlns:a16="http://schemas.microsoft.com/office/drawing/2014/main" id="{692236A0-B3F9-4557-97F6-EABFEC842D63}"/>
              </a:ext>
            </a:extLst>
          </p:cNvPr>
          <p:cNvSpPr txBox="1"/>
          <p:nvPr/>
        </p:nvSpPr>
        <p:spPr>
          <a:xfrm>
            <a:off x="-189570" y="341903"/>
            <a:ext cx="7370956" cy="584775"/>
          </a:xfrm>
          <a:prstGeom prst="rect">
            <a:avLst/>
          </a:prstGeom>
          <a:noFill/>
        </p:spPr>
        <p:txBody>
          <a:bodyPr wrap="square" rtlCol="0">
            <a:spAutoFit/>
          </a:bodyPr>
          <a:lstStyle/>
          <a:p>
            <a:pPr algn="ctr"/>
            <a:r>
              <a:rPr lang="en-GB" sz="3200" b="1" i="1" dirty="0">
                <a:solidFill>
                  <a:srgbClr val="005EB8"/>
                </a:solidFill>
              </a:rPr>
              <a:t>#OurNHSPeople    #ThinkNHSCarer</a:t>
            </a:r>
          </a:p>
        </p:txBody>
      </p:sp>
    </p:spTree>
    <p:extLst>
      <p:ext uri="{BB962C8B-B14F-4D97-AF65-F5344CB8AC3E}">
        <p14:creationId xmlns:p14="http://schemas.microsoft.com/office/powerpoint/2010/main" val="35544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928" y="2477044"/>
            <a:ext cx="9810144" cy="1724518"/>
          </a:xfrm>
        </p:spPr>
        <p:txBody>
          <a:bodyPr>
            <a:normAutofit fontScale="90000"/>
          </a:bodyPr>
          <a:lstStyle/>
          <a:p>
            <a:pPr algn="ctr"/>
            <a:r>
              <a:rPr lang="en-GB" b="1" dirty="0"/>
              <a:t>Working carers in our NHS workforce</a:t>
            </a:r>
            <a:br>
              <a:rPr lang="en-GB" dirty="0"/>
            </a:br>
            <a:br>
              <a:rPr lang="en-GB" dirty="0"/>
            </a:br>
            <a:r>
              <a:rPr lang="en-GB" sz="3100" dirty="0"/>
              <a:t>Em Wilkinson-Brice, NHS Deputy Chief People Officer, </a:t>
            </a:r>
            <a:br>
              <a:rPr lang="en-GB" sz="3100" dirty="0"/>
            </a:br>
            <a:r>
              <a:rPr lang="en-GB" sz="3100" dirty="0"/>
              <a:t>NHS England and NHS Improvement</a:t>
            </a:r>
            <a:endParaRPr lang="en-GB" dirty="0"/>
          </a:p>
        </p:txBody>
      </p:sp>
    </p:spTree>
    <p:extLst>
      <p:ext uri="{BB962C8B-B14F-4D97-AF65-F5344CB8AC3E}">
        <p14:creationId xmlns:p14="http://schemas.microsoft.com/office/powerpoint/2010/main" val="3096647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879" y="1539289"/>
            <a:ext cx="11001072" cy="2569908"/>
          </a:xfrm>
        </p:spPr>
        <p:txBody>
          <a:bodyPr>
            <a:normAutofit/>
          </a:bodyPr>
          <a:lstStyle/>
          <a:p>
            <a:pPr algn="ctr"/>
            <a:r>
              <a:rPr lang="en-GB" sz="3200" b="1" dirty="0"/>
              <a:t>Why supporting carers matters</a:t>
            </a:r>
            <a:br>
              <a:rPr lang="en-GB" sz="3200" b="1" dirty="0"/>
            </a:br>
            <a:br>
              <a:rPr lang="en-GB" sz="3200" b="1" dirty="0"/>
            </a:br>
            <a:r>
              <a:rPr lang="en-GB" sz="2800" dirty="0"/>
              <a:t>Jen Kenward, Experience of Care Lead, </a:t>
            </a:r>
            <a:br>
              <a:rPr lang="en-GB" sz="2800" dirty="0"/>
            </a:br>
            <a:r>
              <a:rPr lang="en-GB" sz="2800" dirty="0"/>
              <a:t>Community, Primary &amp; Integrated Care, </a:t>
            </a:r>
            <a:br>
              <a:rPr lang="en-GB" sz="2800" dirty="0"/>
            </a:br>
            <a:r>
              <a:rPr lang="en-GB" sz="2800" dirty="0"/>
              <a:t>NHS England and NHS Improvement</a:t>
            </a:r>
            <a:endParaRPr lang="en-GB" sz="3200" b="1" dirty="0"/>
          </a:p>
        </p:txBody>
      </p:sp>
    </p:spTree>
    <p:extLst>
      <p:ext uri="{BB962C8B-B14F-4D97-AF65-F5344CB8AC3E}">
        <p14:creationId xmlns:p14="http://schemas.microsoft.com/office/powerpoint/2010/main" val="230436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 y="2018581"/>
            <a:ext cx="12157082" cy="2569908"/>
          </a:xfrm>
        </p:spPr>
        <p:txBody>
          <a:bodyPr>
            <a:normAutofit/>
          </a:bodyPr>
          <a:lstStyle/>
          <a:p>
            <a:pPr algn="ctr"/>
            <a:r>
              <a:rPr lang="en-GB" sz="3200" b="1" dirty="0"/>
              <a:t>Why support is vital</a:t>
            </a:r>
            <a:br>
              <a:rPr lang="en-GB" b="1" dirty="0"/>
            </a:br>
            <a:br>
              <a:rPr lang="en-GB" b="1" dirty="0"/>
            </a:br>
            <a:r>
              <a:rPr lang="en-GB" sz="2800" dirty="0"/>
              <a:t>Dr Steven </a:t>
            </a:r>
            <a:r>
              <a:rPr lang="en-GB" sz="2800" dirty="0" err="1"/>
              <a:t>Cleasby</a:t>
            </a:r>
            <a:r>
              <a:rPr lang="en-GB" sz="2800" dirty="0"/>
              <a:t>, Clinical Lead, </a:t>
            </a:r>
            <a:br>
              <a:rPr lang="en-GB" sz="2800" dirty="0"/>
            </a:br>
            <a:r>
              <a:rPr lang="en-GB" sz="2800" dirty="0"/>
              <a:t>Unpaid Carers &amp; Personalised Care team, </a:t>
            </a:r>
            <a:br>
              <a:rPr lang="en-GB" sz="2800" dirty="0"/>
            </a:br>
            <a:r>
              <a:rPr lang="en-GB" sz="2800" dirty="0"/>
              <a:t>West Yorkshire and Harrogate Health and Care Partnership (ICS) </a:t>
            </a:r>
            <a:endParaRPr lang="en-GB" b="1" dirty="0"/>
          </a:p>
        </p:txBody>
      </p:sp>
    </p:spTree>
    <p:extLst>
      <p:ext uri="{BB962C8B-B14F-4D97-AF65-F5344CB8AC3E}">
        <p14:creationId xmlns:p14="http://schemas.microsoft.com/office/powerpoint/2010/main" val="412491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140202-6E06-4CE7-8D9A-75271AF2F531}"/>
              </a:ext>
            </a:extLst>
          </p:cNvPr>
          <p:cNvSpPr txBox="1"/>
          <p:nvPr/>
        </p:nvSpPr>
        <p:spPr>
          <a:xfrm>
            <a:off x="0" y="17252"/>
            <a:ext cx="12192000" cy="6857999"/>
          </a:xfrm>
          <a:prstGeom prst="rect">
            <a:avLst/>
          </a:prstGeom>
          <a:solidFill>
            <a:schemeClr val="bg1"/>
          </a:solidFill>
        </p:spPr>
        <p:txBody>
          <a:bodyPr wrap="square" rtlCol="0">
            <a:spAutoFit/>
          </a:bodyPr>
          <a:lstStyle/>
          <a:p>
            <a:endParaRPr lang="en-GB" dirty="0"/>
          </a:p>
        </p:txBody>
      </p:sp>
      <p:sp>
        <p:nvSpPr>
          <p:cNvPr id="7" name="Rectangle 6"/>
          <p:cNvSpPr/>
          <p:nvPr/>
        </p:nvSpPr>
        <p:spPr>
          <a:xfrm>
            <a:off x="-23023" y="-17251"/>
            <a:ext cx="3798170" cy="6857999"/>
          </a:xfrm>
          <a:prstGeom prst="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 name="Title 1"/>
          <p:cNvSpPr>
            <a:spLocks noGrp="1"/>
          </p:cNvSpPr>
          <p:nvPr>
            <p:ph type="ctrTitle"/>
          </p:nvPr>
        </p:nvSpPr>
        <p:spPr>
          <a:xfrm>
            <a:off x="5375920" y="3068960"/>
            <a:ext cx="4656058" cy="1694638"/>
          </a:xfrm>
        </p:spPr>
        <p:txBody>
          <a:bodyPr anchor="ctr"/>
          <a:lstStyle/>
          <a:p>
            <a:pPr algn="r"/>
            <a:br>
              <a:rPr lang="en-GB" sz="2800" b="1" dirty="0">
                <a:solidFill>
                  <a:schemeClr val="accent4">
                    <a:lumMod val="75000"/>
                  </a:schemeClr>
                </a:solidFill>
              </a:rPr>
            </a:br>
            <a:r>
              <a:rPr lang="en-GB" sz="3200" b="1" dirty="0">
                <a:solidFill>
                  <a:schemeClr val="accent4">
                    <a:lumMod val="75000"/>
                  </a:schemeClr>
                </a:solidFill>
              </a:rPr>
              <a:t>Working Carers Passport</a:t>
            </a:r>
            <a:br>
              <a:rPr lang="en-GB" sz="3200" b="1" dirty="0">
                <a:solidFill>
                  <a:schemeClr val="accent4">
                    <a:lumMod val="75000"/>
                  </a:schemeClr>
                </a:solidFill>
              </a:rPr>
            </a:br>
            <a:r>
              <a:rPr lang="en-GB" sz="3600" b="1" dirty="0">
                <a:solidFill>
                  <a:schemeClr val="accent4">
                    <a:lumMod val="75000"/>
                  </a:schemeClr>
                </a:solidFill>
              </a:rPr>
              <a:t> </a:t>
            </a:r>
            <a:br>
              <a:rPr lang="en-GB" sz="3600" b="1" dirty="0">
                <a:solidFill>
                  <a:schemeClr val="accent4">
                    <a:lumMod val="75000"/>
                  </a:schemeClr>
                </a:solidFill>
              </a:rPr>
            </a:br>
            <a:r>
              <a:rPr lang="en-GB" sz="2400" b="1" dirty="0">
                <a:solidFill>
                  <a:schemeClr val="accent4">
                    <a:lumMod val="75000"/>
                  </a:schemeClr>
                </a:solidFill>
              </a:rPr>
              <a:t>February 2021</a:t>
            </a:r>
            <a:br>
              <a:rPr lang="en-GB" sz="3600" b="1" dirty="0">
                <a:solidFill>
                  <a:schemeClr val="accent4">
                    <a:lumMod val="75000"/>
                  </a:schemeClr>
                </a:solidFill>
              </a:rPr>
            </a:br>
            <a:br>
              <a:rPr lang="en-GB" sz="3600" b="1" dirty="0">
                <a:solidFill>
                  <a:schemeClr val="accent4">
                    <a:lumMod val="75000"/>
                  </a:schemeClr>
                </a:solidFill>
              </a:rPr>
            </a:br>
            <a:br>
              <a:rPr lang="en-GB" sz="3600" b="1" dirty="0">
                <a:solidFill>
                  <a:schemeClr val="accent4">
                    <a:lumMod val="75000"/>
                  </a:schemeClr>
                </a:solidFill>
              </a:rPr>
            </a:br>
            <a:br>
              <a:rPr lang="en-GB" sz="3600" b="1" dirty="0">
                <a:solidFill>
                  <a:schemeClr val="accent4">
                    <a:lumMod val="75000"/>
                  </a:schemeClr>
                </a:solidFill>
              </a:rPr>
            </a:br>
            <a:r>
              <a:rPr lang="en-GB" sz="1800" b="1" dirty="0">
                <a:solidFill>
                  <a:schemeClr val="accent4">
                    <a:lumMod val="75000"/>
                  </a:schemeClr>
                </a:solidFill>
              </a:rPr>
              <a:t>Fatima Khan Shah</a:t>
            </a:r>
            <a:br>
              <a:rPr lang="en-GB" sz="1800" b="1" dirty="0">
                <a:solidFill>
                  <a:schemeClr val="accent4">
                    <a:lumMod val="75000"/>
                  </a:schemeClr>
                </a:solidFill>
              </a:rPr>
            </a:br>
            <a:r>
              <a:rPr lang="en-GB" sz="1800" b="1" dirty="0">
                <a:solidFill>
                  <a:schemeClr val="accent4">
                    <a:lumMod val="75000"/>
                  </a:schemeClr>
                </a:solidFill>
              </a:rPr>
              <a:t>Programme Director</a:t>
            </a:r>
            <a:br>
              <a:rPr lang="en-GB" sz="1800" b="1" dirty="0">
                <a:solidFill>
                  <a:schemeClr val="accent4">
                    <a:lumMod val="75000"/>
                  </a:schemeClr>
                </a:solidFill>
              </a:rPr>
            </a:br>
            <a:r>
              <a:rPr lang="en-GB" sz="1800" b="1" dirty="0">
                <a:solidFill>
                  <a:schemeClr val="accent4">
                    <a:lumMod val="75000"/>
                  </a:schemeClr>
                </a:solidFill>
              </a:rPr>
              <a:t>WY &amp; H Unpaid Carers and </a:t>
            </a:r>
            <a:br>
              <a:rPr lang="en-GB" sz="1800" b="1" dirty="0">
                <a:solidFill>
                  <a:schemeClr val="accent4">
                    <a:lumMod val="75000"/>
                  </a:schemeClr>
                </a:solidFill>
              </a:rPr>
            </a:br>
            <a:r>
              <a:rPr lang="en-GB" sz="1800" b="1" dirty="0">
                <a:solidFill>
                  <a:schemeClr val="accent4">
                    <a:lumMod val="75000"/>
                  </a:schemeClr>
                </a:solidFill>
              </a:rPr>
              <a:t>Personalised Care Programme</a:t>
            </a:r>
            <a:br>
              <a:rPr lang="en-GB" sz="2400" b="1" dirty="0">
                <a:solidFill>
                  <a:schemeClr val="accent4">
                    <a:lumMod val="75000"/>
                  </a:schemeClr>
                </a:solidFill>
              </a:rPr>
            </a:br>
            <a:endParaRPr lang="en-GB" sz="2400" dirty="0">
              <a:solidFill>
                <a:schemeClr val="accent4">
                  <a:lumMod val="75000"/>
                </a:schemeClr>
              </a:solidFill>
              <a:latin typeface="+mn-lt"/>
            </a:endParaRPr>
          </a:p>
        </p:txBody>
      </p:sp>
      <p:pic>
        <p:nvPicPr>
          <p:cNvPr id="6" name="Picture 5" descr="WYSTP_-_Logo_1.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08168" y="260648"/>
            <a:ext cx="2723654" cy="791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wakefieldccg.nhs.uk/fileadmin/site_setup/contentUploads/Images/news/MH008_St.Mary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77655"/>
            <a:ext cx="3798170" cy="25321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orking carers passpor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23" y="-17252"/>
            <a:ext cx="3798170" cy="280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3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4">
                    <a:lumMod val="75000"/>
                  </a:schemeClr>
                </a:solidFill>
              </a:rPr>
              <a:t>Our Ambition</a:t>
            </a:r>
          </a:p>
        </p:txBody>
      </p:sp>
      <p:sp>
        <p:nvSpPr>
          <p:cNvPr id="3" name="Content Placeholder 2"/>
          <p:cNvSpPr>
            <a:spLocks noGrp="1"/>
          </p:cNvSpPr>
          <p:nvPr>
            <p:ph idx="1"/>
          </p:nvPr>
        </p:nvSpPr>
        <p:spPr/>
        <p:txBody>
          <a:bodyPr>
            <a:normAutofit/>
          </a:bodyPr>
          <a:lstStyle/>
          <a:p>
            <a:pPr marL="0" indent="0">
              <a:buNone/>
            </a:pPr>
            <a:r>
              <a:rPr lang="en-GB" sz="2400" dirty="0"/>
              <a:t>Our ambition was to harness the NHS’s greatest strength, its people. </a:t>
            </a:r>
            <a:r>
              <a:rPr lang="en-GB" sz="2400" b="1" dirty="0">
                <a:solidFill>
                  <a:schemeClr val="accent4">
                    <a:lumMod val="75000"/>
                  </a:schemeClr>
                </a:solidFill>
              </a:rPr>
              <a:t>1 in 5 of our workforce </a:t>
            </a:r>
            <a:r>
              <a:rPr lang="en-GB" sz="2400" dirty="0"/>
              <a:t>are currently balancing working and caring responsibilities, we wanted to ensure that </a:t>
            </a:r>
            <a:r>
              <a:rPr lang="en-GB" sz="2400" b="1" dirty="0">
                <a:solidFill>
                  <a:schemeClr val="accent4">
                    <a:lumMod val="75000"/>
                  </a:schemeClr>
                </a:solidFill>
              </a:rPr>
              <a:t>working carers felt more supported, valued and listened to</a:t>
            </a:r>
            <a:r>
              <a:rPr lang="en-GB" sz="2400" dirty="0">
                <a:solidFill>
                  <a:schemeClr val="accent4">
                    <a:lumMod val="75000"/>
                  </a:schemeClr>
                </a:solidFill>
              </a:rPr>
              <a:t>.  </a:t>
            </a:r>
          </a:p>
        </p:txBody>
      </p:sp>
      <p:pic>
        <p:nvPicPr>
          <p:cNvPr id="4" name="Picture 2" descr="Image result for west yorkshire &amp; harrogate logo, hc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HS London on Twitter: &quot;Are you a carer who works for the NHS? This  #CarersWeek we're launching a support platform for all #OurNHSPeople who  are carers — whether you've disclosed your car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704" y="3356992"/>
            <a:ext cx="5472608"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8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7808"/>
            <a:ext cx="8229600" cy="1143000"/>
          </a:xfrm>
        </p:spPr>
        <p:txBody>
          <a:bodyPr>
            <a:normAutofit/>
          </a:bodyPr>
          <a:lstStyle/>
          <a:p>
            <a:r>
              <a:rPr lang="en-GB" sz="2800" b="1" dirty="0">
                <a:solidFill>
                  <a:schemeClr val="accent4">
                    <a:lumMod val="75000"/>
                  </a:schemeClr>
                </a:solidFill>
              </a:rPr>
              <a:t>Caring behind close doors during </a:t>
            </a:r>
            <a:r>
              <a:rPr lang="en-GB" sz="2800" b="1" dirty="0" err="1">
                <a:solidFill>
                  <a:schemeClr val="accent4">
                    <a:lumMod val="75000"/>
                  </a:schemeClr>
                </a:solidFill>
              </a:rPr>
              <a:t>Covid</a:t>
            </a:r>
            <a:r>
              <a:rPr lang="en-GB" sz="2800" b="1" dirty="0">
                <a:solidFill>
                  <a:schemeClr val="accent4">
                    <a:lumMod val="75000"/>
                  </a:schemeClr>
                </a:solidFill>
              </a:rPr>
              <a:t> 19</a:t>
            </a:r>
          </a:p>
        </p:txBody>
      </p:sp>
      <p:sp>
        <p:nvSpPr>
          <p:cNvPr id="3" name="Content Placeholder 2"/>
          <p:cNvSpPr>
            <a:spLocks noGrp="1"/>
          </p:cNvSpPr>
          <p:nvPr>
            <p:ph idx="1"/>
          </p:nvPr>
        </p:nvSpPr>
        <p:spPr>
          <a:xfrm>
            <a:off x="1981200" y="1600201"/>
            <a:ext cx="6203032" cy="4525963"/>
          </a:xfrm>
        </p:spPr>
        <p:txBody>
          <a:bodyPr>
            <a:normAutofit fontScale="55000" lnSpcReduction="20000"/>
          </a:bodyPr>
          <a:lstStyle/>
          <a:p>
            <a:pPr marL="0" indent="0">
              <a:buNone/>
            </a:pPr>
            <a:r>
              <a:rPr lang="en-GB" dirty="0"/>
              <a:t>Many carers are now providing more care than they have done ever before and that the need of self isolation or shielding with the addition of the closure of local services and reduced support have had a particularly powerful knock on effect for our carers.   The report  from Carers UK, highlights a number of other areas of concern including the following:</a:t>
            </a:r>
          </a:p>
          <a:p>
            <a:pPr marL="0" indent="0">
              <a:buNone/>
            </a:pPr>
            <a:endParaRPr lang="en-GB" dirty="0"/>
          </a:p>
          <a:p>
            <a:pPr lvl="0"/>
            <a:r>
              <a:rPr lang="en-GB" b="1" dirty="0">
                <a:solidFill>
                  <a:schemeClr val="accent4">
                    <a:lumMod val="50000"/>
                  </a:schemeClr>
                </a:solidFill>
              </a:rPr>
              <a:t>70% of carers </a:t>
            </a:r>
            <a:r>
              <a:rPr lang="en-GB" dirty="0"/>
              <a:t>are providing more care due to the outbreak</a:t>
            </a:r>
          </a:p>
          <a:p>
            <a:pPr lvl="0"/>
            <a:r>
              <a:rPr lang="en-GB" b="1" dirty="0">
                <a:solidFill>
                  <a:schemeClr val="accent4">
                    <a:lumMod val="50000"/>
                  </a:schemeClr>
                </a:solidFill>
              </a:rPr>
              <a:t>35% of carers </a:t>
            </a:r>
            <a:r>
              <a:rPr lang="en-GB" dirty="0"/>
              <a:t>are providing more care as a result of local services reducing or closing</a:t>
            </a:r>
          </a:p>
          <a:p>
            <a:pPr lvl="0"/>
            <a:r>
              <a:rPr lang="en-GB" dirty="0"/>
              <a:t>Carer's are on average </a:t>
            </a:r>
            <a:r>
              <a:rPr lang="en-GB" b="1" dirty="0">
                <a:solidFill>
                  <a:schemeClr val="accent4">
                    <a:lumMod val="50000"/>
                  </a:schemeClr>
                </a:solidFill>
              </a:rPr>
              <a:t>providing ten additional hours</a:t>
            </a:r>
            <a:r>
              <a:rPr lang="en-GB" b="1" dirty="0"/>
              <a:t> </a:t>
            </a:r>
            <a:r>
              <a:rPr lang="en-GB" dirty="0"/>
              <a:t>of care a week</a:t>
            </a:r>
          </a:p>
          <a:p>
            <a:pPr lvl="0"/>
            <a:r>
              <a:rPr lang="en-GB" b="1" dirty="0">
                <a:solidFill>
                  <a:schemeClr val="accent4">
                    <a:lumMod val="50000"/>
                  </a:schemeClr>
                </a:solidFill>
              </a:rPr>
              <a:t>69% of all carers </a:t>
            </a:r>
            <a:r>
              <a:rPr lang="en-GB" dirty="0"/>
              <a:t>are providing more help with emotional support, motivation, or keeping an eye/ checking in on the person they care for</a:t>
            </a:r>
          </a:p>
          <a:p>
            <a:pPr lvl="0"/>
            <a:r>
              <a:rPr lang="en-GB" b="1" dirty="0">
                <a:solidFill>
                  <a:schemeClr val="accent4">
                    <a:lumMod val="50000"/>
                  </a:schemeClr>
                </a:solidFill>
              </a:rPr>
              <a:t>81% of carers </a:t>
            </a:r>
            <a:r>
              <a:rPr lang="en-GB" dirty="0"/>
              <a:t>are spending more money, with 72% spending more on food and 50% were spending more on household bills</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5072">
            <a:off x="8174157" y="1842224"/>
            <a:ext cx="2077007" cy="293543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mage result for west yorkshire &amp; harrogate logo, hc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4273" y="126299"/>
            <a:ext cx="1800200" cy="5148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arers' Resource (@CarersResource) | 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3881" y="5229201"/>
            <a:ext cx="2225029" cy="11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849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5d66da30-c57e-467e-bd92-94ce3dcc2d9c" xsi:nil="true"/>
    <TaxKeywordTaxHTField xmlns="f90e7bc6-a3db-487f-b513-bfabef5bed32">
      <Terms xmlns="http://schemas.microsoft.com/office/infopath/2007/PartnerControls"/>
    </TaxKeywordTaxHTField>
    <template xmlns="5d66da30-c57e-467e-bd92-94ce3dcc2d9c">Presentation</template>
    <TaxCatchAll xmlns="cccaf3ac-2de9-44d4-aa31-54302fceb5f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14" ma:contentTypeDescription="Create a new document." ma:contentTypeScope="" ma:versionID="246745aec219996b2e31d3a6c3fba263">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b4310c5fd457dd2cb5e0178cc022ef6e"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schemas.microsoft.com/office/infopath/2007/PartnerControls"/>
    <ds:schemaRef ds:uri="http://schemas.microsoft.com/office/2006/metadata/properties"/>
    <ds:schemaRef ds:uri="http://schemas.microsoft.com/office/2006/documentManagement/types"/>
    <ds:schemaRef ds:uri="f90e7bc6-a3db-487f-b513-bfabef5bed32"/>
    <ds:schemaRef ds:uri="http://purl.org/dc/terms/"/>
    <ds:schemaRef ds:uri="http://schemas.openxmlformats.org/package/2006/metadata/core-properties"/>
    <ds:schemaRef ds:uri="http://purl.org/dc/elements/1.1/"/>
    <ds:schemaRef ds:uri="http://purl.org/dc/dcmitype/"/>
    <ds:schemaRef ds:uri="5d66da30-c57e-467e-bd92-94ce3dcc2d9c"/>
    <ds:schemaRef ds:uri="cccaf3ac-2de9-44d4-aa31-54302fceb5f7"/>
    <ds:schemaRef ds:uri="http://www.w3.org/XML/1998/namespace"/>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512319BD-D633-495E-BA74-602491946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827</TotalTime>
  <Words>2940</Words>
  <Application>Microsoft Office PowerPoint</Application>
  <PresentationFormat>Widescreen</PresentationFormat>
  <Paragraphs>136</Paragraphs>
  <Slides>30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Calibri Light</vt:lpstr>
      <vt:lpstr>Frutiger 65 Bold</vt:lpstr>
      <vt:lpstr>Custom Design</vt:lpstr>
      <vt:lpstr>Office Theme</vt:lpstr>
      <vt:lpstr>1_Office Theme</vt:lpstr>
      <vt:lpstr>Welcome to the  ‘Supporting our Working Carers in the NHS’ webinar 10.00-11.45am, Thursday 4th February 2021  We will be starting shortly. Please feel free to read and reflect on this case study in the meantime…</vt:lpstr>
      <vt:lpstr>Welcome!  Jane Galloway, Head of Flexible Working,  NHS England and NHS Improvement</vt:lpstr>
      <vt:lpstr>Agenda</vt:lpstr>
      <vt:lpstr>Working carers in our NHS workforce  Em Wilkinson-Brice, NHS Deputy Chief People Officer,  NHS England and NHS Improvement</vt:lpstr>
      <vt:lpstr>Why supporting carers matters  Jen Kenward, Experience of Care Lead,  Community, Primary &amp; Integrated Care,  NHS England and NHS Improvement</vt:lpstr>
      <vt:lpstr>Why support is vital  Dr Steven Cleasby, Clinical Lead,  Unpaid Carers &amp; Personalised Care team,  West Yorkshire and Harrogate Health and Care Partnership (ICS) </vt:lpstr>
      <vt:lpstr> Working Carers Passport   February 2021    Fatima Khan Shah Programme Director WY &amp; H Unpaid Carers and  Personalised Care Programme </vt:lpstr>
      <vt:lpstr>Our Ambition</vt:lpstr>
      <vt:lpstr>Caring behind close doors during Covid 19</vt:lpstr>
      <vt:lpstr>PowerPoint Presentation</vt:lpstr>
      <vt:lpstr>Aims of the passport</vt:lpstr>
      <vt:lpstr>Working example</vt:lpstr>
      <vt:lpstr>Adoption of the working carers passport</vt:lpstr>
      <vt:lpstr>Outcome of the project</vt:lpstr>
      <vt:lpstr>PowerPoint Presentation</vt:lpstr>
      <vt:lpstr>PowerPoint Presentation</vt:lpstr>
      <vt:lpstr>PowerPoint Presentation</vt:lpstr>
      <vt:lpstr>Scale and spread</vt:lpstr>
      <vt:lpstr>The secret to our success </vt:lpstr>
      <vt:lpstr>Carer friendly cultures</vt:lpstr>
      <vt:lpstr>A day in the life of a working carer</vt:lpstr>
      <vt:lpstr>PowerPoint Presentation</vt:lpstr>
      <vt:lpstr>5 minute break  </vt:lpstr>
      <vt:lpstr>How can we support our working carers?  At an organisational and system level  Sharon Griffin, Senior Project Manager, Commitment to Carers team, NHS England and NHS Improvement</vt:lpstr>
      <vt:lpstr>How can we support our working carers?  Resources available - Juliet Andrew-Orji,  Client Services Manager, Carers UK  </vt:lpstr>
      <vt:lpstr>Identifying our working carers using ESR  Chris Moorley, Development Advisor, Electronic Staff Record</vt:lpstr>
      <vt:lpstr>PowerPoint Presentation</vt:lpstr>
      <vt:lpstr>Q&amp;A  Please submit any questions you may have in the MS Teams chat box</vt:lpstr>
      <vt:lpstr>Closing comments  Jane Galloway and Jen Kenward NHS England and NHS Improvement</vt:lpstr>
      <vt:lpstr>THANK YOU!     Visit https://www.england.nhs.uk/supporting-our-nhs-people/how-to-guides/supporting-our-working-carers/ to find out more about the resources available to support you as a working carer, as a line manager of a working carer or as an organisation.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Harriette O'Shea</cp:lastModifiedBy>
  <cp:revision>109</cp:revision>
  <dcterms:created xsi:type="dcterms:W3CDTF">2017-05-03T08:06:17Z</dcterms:created>
  <dcterms:modified xsi:type="dcterms:W3CDTF">2021-02-10T16:35:09Z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