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0" r:id="rId5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wley Jacqueline (RNU) Oxford Health" initials="BJ(OH" lastIdx="1" clrIdx="0">
    <p:extLst>
      <p:ext uri="{19B8F6BF-5375-455C-9EA6-DF929625EA0E}">
        <p15:presenceInfo xmlns:p15="http://schemas.microsoft.com/office/powerpoint/2012/main" userId="S::Jacqueline.Bowley@oxfordhealth.nhs.uk::302f1b76-874a-4e7d-aede-a6c4da8f41f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ADDA5-579E-4046-B7D2-0B1AFBDF274C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B4EFD-11D5-4A5C-9817-E4E2A6648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410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9B4EFD-11D5-4A5C-9817-E4E2A6648A0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090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5B776-34EF-4FCE-BA60-C9955E9B96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071562-8426-4B48-A0FF-DB9C090BBB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7708B-0644-4D13-B168-CA99DBB9A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68C2-0731-4C71-8472-A0E86D203DB3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9EEBF-4419-4C6E-8BC7-81232DECE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BEC33-F0DE-4602-BD50-D35FD3D27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BE28-BAAC-44B2-A714-D2BF2BC7A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348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77DCA-FD9E-40EF-86C5-82F8EA797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951444-3FA0-4F61-9641-D828FD7B93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4071ED-0726-4084-83D5-411AAC874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68C2-0731-4C71-8472-A0E86D203DB3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5FCA8D-41DF-4402-9AD2-8E8826297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0176D-815B-47B0-A9CC-2149271A4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BE28-BAAC-44B2-A714-D2BF2BC7A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335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B0CB61-51F7-4CEB-AC8E-F01C96E228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A46BF2-1322-4903-96F9-37FE3884B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12E92F-1F4E-44BD-BEE4-B81E41C7F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68C2-0731-4C71-8472-A0E86D203DB3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5C71E7-0A73-4CBC-8B39-4A3458130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ACE07-265A-45DC-AF16-DFCE6A3AA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BE28-BAAC-44B2-A714-D2BF2BC7A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294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8472B-99F0-4765-B905-E8DBE260F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B0559-D05E-464E-9BC6-945869E6A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85663-CFBD-44F3-8D7B-A149299AB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68C2-0731-4C71-8472-A0E86D203DB3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700FD-985B-42FB-B516-D70C50B7B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A3EB6D-CB7E-43E1-B625-CEE46992D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BE28-BAAC-44B2-A714-D2BF2BC7A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008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4310F-5117-431B-A1C3-F227DB0D0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A1DE7E-81E2-478B-83C2-4DD9B7942E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0B2A0D-DEBE-437E-97EC-C95CADA72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68C2-0731-4C71-8472-A0E86D203DB3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9E0D2-83A5-4322-8886-9F05569C1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C292C-C6F5-4AA7-BC87-D1EAE491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BE28-BAAC-44B2-A714-D2BF2BC7A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71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B5B8E-46E8-4F3B-BE18-EA2980E0F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D144E-0690-4853-81FC-7341CDFEA8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E4F758-839D-4C1F-A0E4-E798EB1E7B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7C8CB-85C4-4E02-ADA8-55A3CA076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68C2-0731-4C71-8472-A0E86D203DB3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ABFA9F-3EA4-4775-8B3D-7F2A8384B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A27A3D-CEC4-4191-A5CA-6C93642EC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BE28-BAAC-44B2-A714-D2BF2BC7A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681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4209B-71EC-40F6-86C2-F375F940B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6B72AC-4581-4300-8D2D-9FA30F38A6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C3184D-EC93-4CB1-A1F3-AE24AD3292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0847E8-D8E2-4D05-AEBF-4089810FEA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DCB9EF-4436-4944-AC79-F0C4D035CE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22BE86-C021-43A6-9D2F-F6B5C27D0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68C2-0731-4C71-8472-A0E86D203DB3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9F8682-0D1C-4771-A2DF-5AD019E11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6B5AE8-2C0E-4037-B39D-87F751BF6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BE28-BAAC-44B2-A714-D2BF2BC7A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905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0BF8C-5EE4-4961-B482-2330082AD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215C12-3AB0-4B2C-8D6A-65216D93B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68C2-0731-4C71-8472-A0E86D203DB3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A30AE4-2503-47C1-9956-F8240F09A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811F76-088F-4624-895A-81037BE1B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BE28-BAAC-44B2-A714-D2BF2BC7A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435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CE9B51-B6BE-4650-850B-C9AE3CAAE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68C2-0731-4C71-8472-A0E86D203DB3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F76431-5152-4C13-A099-D972587F9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F40354-4E28-4506-9CF3-7EE9DC9AC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BE28-BAAC-44B2-A714-D2BF2BC7A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79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0840C-6443-463C-A9D9-F5F2EE265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90E90-8965-49C9-A7A0-DE25F39C0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6C9CB8-195B-4FCA-BA6B-979186704F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3F7780-E44E-48FF-B819-EB209F69D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68C2-0731-4C71-8472-A0E86D203DB3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FD9E40-1AD9-4007-9619-E300E9B5E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CEC9D6-6A69-49D2-B8E3-85C544E58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BE28-BAAC-44B2-A714-D2BF2BC7A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308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4EB34-12B5-4770-915F-78AD0E47D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32BCA8-E524-4F8D-89F0-E3EEF5F088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9C3514-911C-4F04-8066-0D2E7248D4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14D7A9-7869-40DA-B56F-6EF80950E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68C2-0731-4C71-8472-A0E86D203DB3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156840-F49F-45FB-98F1-B06C5F53F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1FC76C-DA45-497E-B1AB-06821B6DC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BE28-BAAC-44B2-A714-D2BF2BC7A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310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C4C223-C157-438B-A867-EE4283121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683C65-B1E1-4FCE-AB24-ACE5FE448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4B93E-24C3-4459-BD83-566B41602D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E68C2-0731-4C71-8472-A0E86D203DB3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FBB31-C71D-46FB-BC9E-BF00FAD5B9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7AF6E-C240-4A26-ACDE-A1147C4D53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8BE28-BAAC-44B2-A714-D2BF2BC7A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92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hyperlink" Target="working-remotely-top-tips-uk-v2.pdf" TargetMode="External"/><Relationship Id="rId21" Type="http://schemas.openxmlformats.org/officeDocument/2006/relationships/hyperlink" Target="Bare%20Below%20Elbows%20Oct%202018.pdf" TargetMode="External"/><Relationship Id="rId42" Type="http://schemas.openxmlformats.org/officeDocument/2006/relationships/hyperlink" Target="https://www.oxfordhealth.nhs.uk/news/24-7-mental-health-helpline-for-buckinghamshire-oxfordshire/" TargetMode="External"/><Relationship Id="rId47" Type="http://schemas.openxmlformats.org/officeDocument/2006/relationships/hyperlink" Target="https://ohft365.sharepoint.com/sites/OHW" TargetMode="External"/><Relationship Id="rId63" Type="http://schemas.openxmlformats.org/officeDocument/2006/relationships/hyperlink" Target="NHS%20silhouette-poster-template%20WOMAN%20v4%20(1).pdf" TargetMode="External"/><Relationship Id="rId68" Type="http://schemas.openxmlformats.org/officeDocument/2006/relationships/hyperlink" Target="https://ohft365.sharepoint.com/sites/staff-support/SitePages/Staff-Benefits.aspx?web=1" TargetMode="External"/><Relationship Id="rId16" Type="http://schemas.openxmlformats.org/officeDocument/2006/relationships/hyperlink" Target="https://people.nhs.uk/help/" TargetMode="External"/><Relationship Id="rId11" Type="http://schemas.openxmlformats.org/officeDocument/2006/relationships/hyperlink" Target="https://people.nhs.uk/uncategorized/communicating-with-children-about-covid-19/" TargetMode="External"/><Relationship Id="rId24" Type="http://schemas.openxmlformats.org/officeDocument/2006/relationships/hyperlink" Target="Huddles.pdf" TargetMode="External"/><Relationship Id="rId32" Type="http://schemas.openxmlformats.org/officeDocument/2006/relationships/hyperlink" Target="https://ohft365.sharepoint.com/:b:/r/sites/wellbeing/Shared%20Documents/H%26W%20Survey%201.pdf?csf=1&amp;web=1&amp;e=jPxQbR" TargetMode="External"/><Relationship Id="rId37" Type="http://schemas.openxmlformats.org/officeDocument/2006/relationships/hyperlink" Target="NHS%20SE#HAY How Are You Poster.pdf" TargetMode="External"/><Relationship Id="rId40" Type="http://schemas.openxmlformats.org/officeDocument/2006/relationships/hyperlink" Target="https://people.nhs.uk/" TargetMode="External"/><Relationship Id="rId45" Type="http://schemas.openxmlformats.org/officeDocument/2006/relationships/hyperlink" Target="https://ohft365.sharepoint.com/sites/staff-support/SitePages/Spiritual-%26-Past.aspx" TargetMode="External"/><Relationship Id="rId53" Type="http://schemas.openxmlformats.org/officeDocument/2006/relationships/hyperlink" Target="https://ohft365.sharepoint.com/sites/ld" TargetMode="External"/><Relationship Id="rId58" Type="http://schemas.openxmlformats.org/officeDocument/2006/relationships/hyperlink" Target="https://ohft365.sharepoint.com/sites/edi/SitePages/COVID-19.aspx" TargetMode="External"/><Relationship Id="rId66" Type="http://schemas.openxmlformats.org/officeDocument/2006/relationships/hyperlink" Target="https://www.cyclinguk.org/news/nhs-staff-offered-free-cycling-uk-membership" TargetMode="External"/><Relationship Id="rId74" Type="http://schemas.openxmlformats.org/officeDocument/2006/relationships/hyperlink" Target="https://www.youtube.com/watch?v=W7VBnd1Ot_E&amp;feature=youtu.be" TargetMode="External"/><Relationship Id="rId79" Type="http://schemas.openxmlformats.org/officeDocument/2006/relationships/image" Target="../media/image2.png"/><Relationship Id="rId5" Type="http://schemas.openxmlformats.org/officeDocument/2006/relationships/hyperlink" Target="https://www.gov.uk/government/collections/coronavirus-covid-19-list-of-guidance" TargetMode="External"/><Relationship Id="rId61" Type="http://schemas.openxmlformats.org/officeDocument/2006/relationships/hyperlink" Target="FINAL%20NHS%20Referrals%20Pilot%20-%20description%20for%20Regional%20Health%20and%20%20Wellbeing%20leads%20(jb.pdf" TargetMode="External"/><Relationship Id="rId19" Type="http://schemas.openxmlformats.org/officeDocument/2006/relationships/hyperlink" Target="https://ohft365.sharepoint.com/:b:/r/sites/wellbeing/Shared%20Documents/Bereavement%20Support%20Guide.pdf?csf=1&amp;web=1&amp;e=TKkI54" TargetMode="External"/><Relationship Id="rId14" Type="http://schemas.openxmlformats.org/officeDocument/2006/relationships/hyperlink" Target="Post%20Incident%20Psychological%20Support%20Document%20V2.pdf" TargetMode="External"/><Relationship Id="rId22" Type="http://schemas.openxmlformats.org/officeDocument/2006/relationships/hyperlink" Target="https://www.womensaid.org.uk/information-support/" TargetMode="External"/><Relationship Id="rId27" Type="http://schemas.openxmlformats.org/officeDocument/2006/relationships/hyperlink" Target="remote-teams-top-tips.pdf" TargetMode="External"/><Relationship Id="rId30" Type="http://schemas.openxmlformats.org/officeDocument/2006/relationships/hyperlink" Target="https://forms.office.com/Pages/ResponsePage.aspx?id=m8iadaQqc0mwSOaQO0aotgYqhyTcyFVBuAK9XTbJfjBURU41OFZXTVBHQTUzQzc2RkpLRkJXWERHQiQlQCN0PWcu" TargetMode="External"/><Relationship Id="rId35" Type="http://schemas.openxmlformats.org/officeDocument/2006/relationships/hyperlink" Target="https://www.nhs.uk/oneyou/every-mind-matters" TargetMode="External"/><Relationship Id="rId43" Type="http://schemas.openxmlformats.org/officeDocument/2006/relationships/hyperlink" Target="https://www.oxfordhealth.nhs.uk/news/new-mental-health-helpline-for-children-and-young-people-in-banes-swindon-and-wiltshire/" TargetMode="External"/><Relationship Id="rId48" Type="http://schemas.openxmlformats.org/officeDocument/2006/relationships/hyperlink" Target="https://ohft365.sharepoint.com/:w:/r/_layouts/15/Doc.aspx?sourcedoc=%7BF50713A9-3E0E-4567-9FED-2120A9E3D66D%7D&amp;file=Prioritisation%20Protocol%20for%20staff%20antigen%20testing%20for%20COVID%20(002).docx&amp;action=default&amp;mobileredirect=true&amp;DefaultItemOpen=1" TargetMode="External"/><Relationship Id="rId56" Type="http://schemas.openxmlformats.org/officeDocument/2006/relationships/hyperlink" Target="https://ohft365.sharepoint.com/sites/staff-support/SitePages/Freedom-to-speak-up.aspx" TargetMode="External"/><Relationship Id="rId64" Type="http://schemas.openxmlformats.org/officeDocument/2006/relationships/hyperlink" Target="Excercise%20During%20COVID19.pdf" TargetMode="External"/><Relationship Id="rId69" Type="http://schemas.openxmlformats.org/officeDocument/2006/relationships/hyperlink" Target="http://windrushbikeproject.uk/make-a-donation/?fbclid=IwAR0ZUyrNzyCcm6x8hvJJbX-sTWonzRjcqh19CTUltn71nFm-MhZVs8Uyer0" TargetMode="External"/><Relationship Id="rId77" Type="http://schemas.openxmlformats.org/officeDocument/2006/relationships/hyperlink" Target="Staff%20Common%20Room%20V4(1).pdf" TargetMode="External"/><Relationship Id="rId8" Type="http://schemas.openxmlformats.org/officeDocument/2006/relationships/hyperlink" Target="https://www.oxfordhealth.nhs.uk/news/coronavirus-how-to-look-after-your-mental-health/" TargetMode="External"/><Relationship Id="rId51" Type="http://schemas.openxmlformats.org/officeDocument/2006/relationships/hyperlink" Target="https://ohft365.sharepoint.com/sites/staff-support/SitePages/Staff-side.aspx" TargetMode="External"/><Relationship Id="rId72" Type="http://schemas.openxmlformats.org/officeDocument/2006/relationships/hyperlink" Target="https://ohft365.sharepoint.com/sites/staff-support/SitePages/Staff-Benefits.aspx?web=1&amp;Mode=Edit" TargetMode="External"/><Relationship Id="rId80" Type="http://schemas.openxmlformats.org/officeDocument/2006/relationships/hyperlink" Target="https://ohft365.sharepoint.com/:b:/r/sites/wellbeing/Shared%20Documents/Current%20Staff%20Health%20Wellbeing%20SupportV18.pdf?csf=1&amp;web=1&amp;e=CLcfi3" TargetMode="External"/><Relationship Id="rId3" Type="http://schemas.openxmlformats.org/officeDocument/2006/relationships/image" Target="../media/image1.jpg"/><Relationship Id="rId12" Type="http://schemas.openxmlformats.org/officeDocument/2006/relationships/hyperlink" Target="https://www.oxfordhealth.nhs.uk/leaflets/" TargetMode="External"/><Relationship Id="rId17" Type="http://schemas.openxmlformats.org/officeDocument/2006/relationships/hyperlink" Target="OHFT%20Bereavement%20leaflet%20Final.pdf" TargetMode="External"/><Relationship Id="rId25" Type="http://schemas.openxmlformats.org/officeDocument/2006/relationships/hyperlink" Target="Health%20At%20Work.pdf" TargetMode="External"/><Relationship Id="rId33" Type="http://schemas.openxmlformats.org/officeDocument/2006/relationships/hyperlink" Target="https://ohft365.sharepoint.com/:b:/r/sites/wellbeing/Shared%20Documents/Time%202%20COVID-staff%20Wellbeing%20Survey%20Paper.pdf?csf=1&amp;web=1&amp;e=kg8TvG" TargetMode="External"/><Relationship Id="rId38" Type="http://schemas.openxmlformats.org/officeDocument/2006/relationships/hyperlink" Target="https://mind.turtl.co/story/mindwork-april-2020/page/2/1?utm_source=MIND%20(THE%20NATIONAL%20ASSOCIATION%20FOR%20MENTAL%20HEALTH)&amp;utm_medium=email&amp;utm_campaign=11492472_JadeBolton_Comms_Mind@Work_23042020&amp;dm_i=CZC,6UBNC,V1XCU9,RFFGO,1" TargetMode="External"/><Relationship Id="rId46" Type="http://schemas.openxmlformats.org/officeDocument/2006/relationships/hyperlink" Target="mailto:Occupational.Health@oxfordhealth.nhs.uk" TargetMode="External"/><Relationship Id="rId59" Type="http://schemas.openxmlformats.org/officeDocument/2006/relationships/hyperlink" Target="https://ohft365.sharepoint.com/sites/edi/SitePages/Coronavirus-Leaflet-in-British-Sign-Language-(BSL).aspx" TargetMode="External"/><Relationship Id="rId67" Type="http://schemas.openxmlformats.org/officeDocument/2006/relationships/hyperlink" Target="https://www.gov.uk/government/news/government-to-provide-free-car-parking-for-nhs-and-social-care-staff" TargetMode="External"/><Relationship Id="rId20" Type="http://schemas.openxmlformats.org/officeDocument/2006/relationships/hyperlink" Target="Keep%20Your%20Distanc.pdf" TargetMode="External"/><Relationship Id="rId41" Type="http://schemas.openxmlformats.org/officeDocument/2006/relationships/hyperlink" Target="https://www.nhs.uk/apps-library/category/mental-health/" TargetMode="External"/><Relationship Id="rId54" Type="http://schemas.openxmlformats.org/officeDocument/2006/relationships/hyperlink" Target="https://ohft365.sharepoint.com/sites/ld/_layouts/15/news.aspx" TargetMode="External"/><Relationship Id="rId62" Type="http://schemas.openxmlformats.org/officeDocument/2006/relationships/hyperlink" Target="NHS%20silhouette-poster-template%20MAN%20v4%20(3)%20(1).pdf" TargetMode="External"/><Relationship Id="rId70" Type="http://schemas.openxmlformats.org/officeDocument/2006/relationships/hyperlink" Target="https://www.oxfordhealth.charity/appeal/oxford-health-cares" TargetMode="External"/><Relationship Id="rId75" Type="http://schemas.openxmlformats.org/officeDocument/2006/relationships/hyperlink" Target="Stress%20diagram.5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hft365.sharepoint.com/sites/hr/SitePages/COVID-19-HR-Information.aspx" TargetMode="External"/><Relationship Id="rId15" Type="http://schemas.openxmlformats.org/officeDocument/2006/relationships/hyperlink" Target="Support%20for%20staff%20and%20teams%20during%20COVID%20final%20(002).pdf" TargetMode="External"/><Relationship Id="rId23" Type="http://schemas.openxmlformats.org/officeDocument/2006/relationships/hyperlink" Target="you_are_not_alone_a4_campaign_poster_-_web.pdf" TargetMode="External"/><Relationship Id="rId28" Type="http://schemas.openxmlformats.org/officeDocument/2006/relationships/hyperlink" Target="Your%20Health%20&amp;%20Wellbeing%20-%20COVID-19.pdf" TargetMode="External"/><Relationship Id="rId36" Type="http://schemas.openxmlformats.org/officeDocument/2006/relationships/hyperlink" Target="https://ohft365.sharepoint.com/sites/IMT/SitePages/COVID-19.aspx" TargetMode="External"/><Relationship Id="rId49" Type="http://schemas.openxmlformats.org/officeDocument/2006/relationships/hyperlink" Target="https://ohft365.sharepoint.com/:w:/r/sites/YourTrust/_layouts/15/Doc.aspx?sourcedoc=%7b923BE6B4-D81B-4371-8C9D-32077506D032%7d&amp;file=OHFT%20-%20Staff%20members%20household%20contact%20form.docx&amp;action=default&amp;mobileredirect=true" TargetMode="External"/><Relationship Id="rId57" Type="http://schemas.openxmlformats.org/officeDocument/2006/relationships/hyperlink" Target="https://ohft365.sharepoint.com/sites/edi?web=1" TargetMode="External"/><Relationship Id="rId10" Type="http://schemas.openxmlformats.org/officeDocument/2006/relationships/hyperlink" Target="https://www.gov.uk/government/publications/covid-19-guidance-on-supporting-children-and-young-peoples-mental-health-and-wellbeing/guidance-for-parents-and-carers-on-supporting-children-and-young-peoples-mental-health-and-wellbeing-during-the-coronavirus-covid-19-outbreak" TargetMode="External"/><Relationship Id="rId31" Type="http://schemas.openxmlformats.org/officeDocument/2006/relationships/hyperlink" Target="https://ohft365.sharepoint.com/:b:/r/sites/wellbeing/Shared%20Documents/Survey%20Round%202%20poster.pdf?csf=1&amp;web=1&amp;e=WWuAMs" TargetMode="External"/><Relationship Id="rId44" Type="http://schemas.openxmlformats.org/officeDocument/2006/relationships/hyperlink" Target="https://ohft365.sharepoint.com/sites/communications/SitePages/Help-spread-the-word---Oxfordshire-%26-Buckinghamshire-Mental-Health-Helpline.aspx" TargetMode="External"/><Relationship Id="rId52" Type="http://schemas.openxmlformats.org/officeDocument/2006/relationships/hyperlink" Target="https://ohft365.sharepoint.com/:b:/r/sites/YourTrust/Shared%20Documents/New%20staff%20ward%20fire%20poster.pdf?csf=1&amp;web=1&amp;e=sTP2WQ" TargetMode="External"/><Relationship Id="rId60" Type="http://schemas.openxmlformats.org/officeDocument/2006/relationships/hyperlink" Target="https://ohft365.sharepoint.com/sites/edi/SitePages/Video-conferencing-interpreting-services-during-COVID-19.aspx" TargetMode="External"/><Relationship Id="rId65" Type="http://schemas.openxmlformats.org/officeDocument/2006/relationships/hyperlink" Target="https://www.vivup.co.uk/users/sign_in" TargetMode="External"/><Relationship Id="rId73" Type="http://schemas.openxmlformats.org/officeDocument/2006/relationships/hyperlink" Target="https://ohft365.sharepoint.com/:b:/r/sites/wellbeing/Shared%20Documents/Health%20and%20Wellbeing%20Resources%20for%20Staff%20%26%20Links.pdf?csf=1&amp;web=1&amp;e=flwsVh" TargetMode="External"/><Relationship Id="rId78" Type="http://schemas.openxmlformats.org/officeDocument/2006/relationships/hyperlink" Target="https://people.nhs.uk/guides/compassionate-leadership-in-crisis/" TargetMode="External"/><Relationship Id="rId4" Type="http://schemas.openxmlformats.org/officeDocument/2006/relationships/hyperlink" Target="https://ohft365.sharepoint.com/sites/YourTrust/SitePages/Coronavirus-briefing.aspx?from==LightGBM" TargetMode="External"/><Relationship Id="rId9" Type="http://schemas.openxmlformats.org/officeDocument/2006/relationships/hyperlink" Target="Advice%20on%20Mental%20Health.pdf" TargetMode="External"/><Relationship Id="rId13" Type="http://schemas.openxmlformats.org/officeDocument/2006/relationships/hyperlink" Target="Resources%20for%20Professionals%20and%20Patients.pdf" TargetMode="External"/><Relationship Id="rId18" Type="http://schemas.openxmlformats.org/officeDocument/2006/relationships/hyperlink" Target="https://volunteerlearning.community/" TargetMode="External"/><Relationship Id="rId39" Type="http://schemas.openxmlformats.org/officeDocument/2006/relationships/hyperlink" Target="https://ohft365.sharepoint.com/sites/YourTrust/SitePages/CATERING--Free-food-for-inpatient-staff.aspx" TargetMode="External"/><Relationship Id="rId34" Type="http://schemas.openxmlformats.org/officeDocument/2006/relationships/hyperlink" Target="https://ohft365.sharepoint.com/sites/hr/SitePages/RecruitandFlexible.aspx" TargetMode="External"/><Relationship Id="rId50" Type="http://schemas.openxmlformats.org/officeDocument/2006/relationships/hyperlink" Target="https://ohft365.sharepoint.com/sites/YourTrust/_layouts/15/Doc.aspx?sourcedoc=%7bE0D0E95C-4CED-472C-A225-95F1EF1F9437%7d&amp;file=OHFT%20-%20Staff%20members%20contact%20form.docx&amp;action=default&amp;mobileredirect=true&amp;cid=252025c9-dc82-42e7-a9f8-5d014e93c4e3" TargetMode="External"/><Relationship Id="rId55" Type="http://schemas.openxmlformats.org/officeDocument/2006/relationships/hyperlink" Target="https://ohft365.sharepoint.com/sites/YourTrust/Shared%20Documents/Forms/AllItems.aspx?id=%2Fsites%2FYourTrust%2FShared%20Documents%2FPEACE%20Update%2Epdf&amp;parent=%2Fsites%2FYourTrust%2FShared%20Documents." TargetMode="External"/><Relationship Id="rId76" Type="http://schemas.openxmlformats.org/officeDocument/2006/relationships/hyperlink" Target="https://www.youtube.com/watch?v=PdfC_oSPzNk&amp;feature=youtu.be" TargetMode="External"/><Relationship Id="rId7" Type="http://schemas.openxmlformats.org/officeDocument/2006/relationships/hyperlink" Target="Staff%20Support%20%20V3%20April%202020.pdf" TargetMode="External"/><Relationship Id="rId71" Type="http://schemas.openxmlformats.org/officeDocument/2006/relationships/hyperlink" Target="https://ohft365.sharepoint.com/sites/YourTrust/SitePages/Oxford-Health-Cares--more-boxes-and-a-chance-to-win-a-special-treat!.aspx" TargetMode="External"/><Relationship Id="rId2" Type="http://schemas.openxmlformats.org/officeDocument/2006/relationships/notesSlide" Target="../notesSlides/notesSlide1.xml"/><Relationship Id="rId29" Type="http://schemas.openxmlformats.org/officeDocument/2006/relationships/hyperlink" Target="coping_calendar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A close up of a logo&#10;&#10;Description automatically generated">
            <a:extLst>
              <a:ext uri="{FF2B5EF4-FFF2-40B4-BE49-F238E27FC236}">
                <a16:creationId xmlns:a16="http://schemas.microsoft.com/office/drawing/2014/main" id="{AB306B16-263B-41B7-9C71-4516753EF2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11" y="50163"/>
            <a:ext cx="1067506" cy="708603"/>
          </a:xfrm>
          <a:prstGeom prst="rect">
            <a:avLst/>
          </a:prstGeom>
        </p:spPr>
      </p:pic>
      <p:sp>
        <p:nvSpPr>
          <p:cNvPr id="2" name="Rectangle 1">
            <a:hlinkClick r:id="rId4"/>
            <a:extLst>
              <a:ext uri="{FF2B5EF4-FFF2-40B4-BE49-F238E27FC236}">
                <a16:creationId xmlns:a16="http://schemas.microsoft.com/office/drawing/2014/main" id="{6B222174-9B0D-4D03-BE98-C1AD8C43917F}"/>
              </a:ext>
            </a:extLst>
          </p:cNvPr>
          <p:cNvSpPr/>
          <p:nvPr/>
        </p:nvSpPr>
        <p:spPr>
          <a:xfrm>
            <a:off x="109750" y="891988"/>
            <a:ext cx="1887311" cy="8617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COVID-19 Advice</a:t>
            </a:r>
            <a:endParaRPr lang="en-GB" sz="1400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Rectangle 6">
            <a:hlinkClick r:id="rId6"/>
            <a:extLst>
              <a:ext uri="{FF2B5EF4-FFF2-40B4-BE49-F238E27FC236}">
                <a16:creationId xmlns:a16="http://schemas.microsoft.com/office/drawing/2014/main" id="{2DC22B71-F02E-4F18-97BD-ED8A8636F27A}"/>
              </a:ext>
            </a:extLst>
          </p:cNvPr>
          <p:cNvSpPr/>
          <p:nvPr/>
        </p:nvSpPr>
        <p:spPr>
          <a:xfrm>
            <a:off x="10215834" y="891988"/>
            <a:ext cx="1887311" cy="86177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Employee Assistance Programme &amp; </a:t>
            </a:r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7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Staff Support Document</a:t>
            </a:r>
            <a:endParaRPr lang="en-GB" sz="1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DFAEF48-E709-4242-B308-B46A60E709EC}"/>
              </a:ext>
            </a:extLst>
          </p:cNvPr>
          <p:cNvSpPr/>
          <p:nvPr/>
        </p:nvSpPr>
        <p:spPr>
          <a:xfrm>
            <a:off x="8195527" y="891988"/>
            <a:ext cx="1887311" cy="8617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Psychosocial Advice on Social Isolation</a:t>
            </a: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&amp; </a:t>
            </a: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9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Mental Health </a:t>
            </a:r>
            <a:endParaRPr lang="en-GB" sz="1400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6103884-EB4F-484F-A7D8-CCEA289CC7E1}"/>
              </a:ext>
            </a:extLst>
          </p:cNvPr>
          <p:cNvSpPr/>
          <p:nvPr/>
        </p:nvSpPr>
        <p:spPr>
          <a:xfrm>
            <a:off x="6175220" y="891988"/>
            <a:ext cx="1887311" cy="86177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Psychosocial Group </a:t>
            </a:r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Advice for</a:t>
            </a:r>
          </a:p>
          <a:p>
            <a:pPr algn="ctr">
              <a:defRPr/>
            </a:pPr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Parents &amp; Carers</a:t>
            </a:r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&amp; </a:t>
            </a:r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Podcast for Families</a:t>
            </a:r>
            <a:endParaRPr lang="en-GB" sz="1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F7942CC-FEB8-4A3B-92E6-404DB822D146}"/>
              </a:ext>
            </a:extLst>
          </p:cNvPr>
          <p:cNvSpPr/>
          <p:nvPr/>
        </p:nvSpPr>
        <p:spPr>
          <a:xfrm>
            <a:off x="4159462" y="905605"/>
            <a:ext cx="1887311" cy="8617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endParaRPr lang="en-GB" sz="1400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 algn="ctr">
              <a:defRPr/>
            </a:pP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Psychosocial Group</a:t>
            </a:r>
          </a:p>
          <a:p>
            <a:pPr lvl="0" algn="ctr">
              <a:defRPr/>
            </a:pP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Leaflets</a:t>
            </a: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13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Resources for Professionals &amp; Patients</a:t>
            </a:r>
            <a:endParaRPr lang="en-GB" sz="1400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>
              <a:defRPr/>
            </a:pPr>
            <a:endParaRPr lang="en-GB" sz="1400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E2F4E8-2A02-4121-9B40-0B710784AB91}"/>
              </a:ext>
            </a:extLst>
          </p:cNvPr>
          <p:cNvSpPr/>
          <p:nvPr/>
        </p:nvSpPr>
        <p:spPr>
          <a:xfrm>
            <a:off x="2134606" y="891988"/>
            <a:ext cx="1887311" cy="86177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 algn="ctr">
              <a:defRPr/>
            </a:pPr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Psychosocial Group</a:t>
            </a:r>
          </a:p>
          <a:p>
            <a:pPr lvl="0" algn="ctr">
              <a:defRPr/>
            </a:pPr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14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Post Incident Psychological (PIPs) Support</a:t>
            </a:r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– Managers</a:t>
            </a:r>
          </a:p>
          <a:p>
            <a:pPr algn="ctr"/>
            <a:endParaRPr lang="en-GB" sz="1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82F096D-0D5F-4A28-BF14-B14A7EF885D8}"/>
              </a:ext>
            </a:extLst>
          </p:cNvPr>
          <p:cNvSpPr/>
          <p:nvPr/>
        </p:nvSpPr>
        <p:spPr>
          <a:xfrm>
            <a:off x="109750" y="1886984"/>
            <a:ext cx="1887311" cy="86177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Resources</a:t>
            </a:r>
          </a:p>
          <a:p>
            <a:pPr algn="ctr">
              <a:defRPr/>
            </a:pPr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Support for </a:t>
            </a:r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15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Staff &amp; Teams</a:t>
            </a:r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Wellbeing Framework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2D9C49F-ECD9-46E5-AE39-0E405627684F}"/>
              </a:ext>
            </a:extLst>
          </p:cNvPr>
          <p:cNvSpPr/>
          <p:nvPr/>
        </p:nvSpPr>
        <p:spPr>
          <a:xfrm>
            <a:off x="10215834" y="1882289"/>
            <a:ext cx="1887311" cy="8617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Bereavement</a:t>
            </a: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NHS,  </a:t>
            </a: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17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Support Handout</a:t>
            </a: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HEE Podcasts</a:t>
            </a: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EAP </a:t>
            </a: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Guide</a:t>
            </a: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&amp; </a:t>
            </a: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Leaflets</a:t>
            </a:r>
            <a:endParaRPr lang="en-GB" sz="1400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F2AE519-49D2-47B4-A484-0E3B60163733}"/>
              </a:ext>
            </a:extLst>
          </p:cNvPr>
          <p:cNvSpPr/>
          <p:nvPr/>
        </p:nvSpPr>
        <p:spPr>
          <a:xfrm>
            <a:off x="8195527" y="1882289"/>
            <a:ext cx="1887311" cy="86177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20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Keeping your Distance Poster, </a:t>
            </a:r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21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Patient Safety Poster</a:t>
            </a:r>
            <a:endParaRPr lang="en-GB" sz="1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65C5904-BA53-4537-906D-8B10F3E58B01}"/>
              </a:ext>
            </a:extLst>
          </p:cNvPr>
          <p:cNvSpPr/>
          <p:nvPr/>
        </p:nvSpPr>
        <p:spPr>
          <a:xfrm>
            <a:off x="6175220" y="1882289"/>
            <a:ext cx="1887311" cy="8617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 sz="1400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Domestic Abuse 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Guidance, Advice </a:t>
            </a: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Links</a:t>
            </a: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&amp; </a:t>
            </a: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23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Poster</a:t>
            </a:r>
            <a:endParaRPr lang="en-GB" sz="1400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 algn="ctr">
              <a:defRPr/>
            </a:pPr>
            <a:endParaRPr lang="en-GB" sz="1400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22B097B-70FA-46B5-9202-011D2C902BA9}"/>
              </a:ext>
            </a:extLst>
          </p:cNvPr>
          <p:cNvSpPr/>
          <p:nvPr/>
        </p:nvSpPr>
        <p:spPr>
          <a:xfrm>
            <a:off x="4154913" y="1882289"/>
            <a:ext cx="1887311" cy="86177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Supervision Advice</a:t>
            </a:r>
          </a:p>
          <a:p>
            <a:pPr lvl="0" algn="ctr">
              <a:defRPr/>
            </a:pPr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24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Staff Huddles,</a:t>
            </a:r>
            <a:endParaRPr lang="en-GB" sz="1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 algn="ctr">
              <a:defRPr/>
            </a:pPr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25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Top</a:t>
            </a:r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26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Ten</a:t>
            </a:r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27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Tips</a:t>
            </a:r>
            <a:endParaRPr lang="en-GB" sz="1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255C042-F336-4DF0-9239-23161A6F5778}"/>
              </a:ext>
            </a:extLst>
          </p:cNvPr>
          <p:cNvSpPr/>
          <p:nvPr/>
        </p:nvSpPr>
        <p:spPr>
          <a:xfrm>
            <a:off x="2134606" y="1882289"/>
            <a:ext cx="1887311" cy="8617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Resources 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28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H&amp;W Presentation</a:t>
            </a: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29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H&amp;W Poster  </a:t>
            </a:r>
            <a:endParaRPr lang="en-GB" sz="1400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 algn="ctr">
              <a:defRPr/>
            </a:pPr>
            <a:endParaRPr lang="en-GB" sz="1400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06A4942-2C9B-4810-8CB4-26DFC5E84876}"/>
              </a:ext>
            </a:extLst>
          </p:cNvPr>
          <p:cNvSpPr/>
          <p:nvPr/>
        </p:nvSpPr>
        <p:spPr>
          <a:xfrm>
            <a:off x="109750" y="2872590"/>
            <a:ext cx="1887311" cy="8617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Staff H&amp;W during COVID-19 </a:t>
            </a: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3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Survey 2</a:t>
            </a: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link </a:t>
            </a: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3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Poster</a:t>
            </a: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3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</a:t>
            </a: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3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Paper copy</a:t>
            </a:r>
            <a:endParaRPr lang="en-GB" sz="1400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1" name="Rectangle 20">
            <a:hlinkClick r:id="rId34"/>
            <a:extLst>
              <a:ext uri="{FF2B5EF4-FFF2-40B4-BE49-F238E27FC236}">
                <a16:creationId xmlns:a16="http://schemas.microsoft.com/office/drawing/2014/main" id="{B97B37A1-C9C3-47D5-8B6D-213004AAE910}"/>
              </a:ext>
            </a:extLst>
          </p:cNvPr>
          <p:cNvSpPr/>
          <p:nvPr/>
        </p:nvSpPr>
        <p:spPr>
          <a:xfrm>
            <a:off x="10215834" y="2872590"/>
            <a:ext cx="1887311" cy="86177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3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Every Mind Matters </a:t>
            </a:r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Link</a:t>
            </a:r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3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en-GB" sz="1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 algn="ctr">
              <a:defRPr/>
            </a:pPr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37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#How Are You poster</a:t>
            </a:r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&amp; Guide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9620B47-692F-4520-A05E-E16C0C65F884}"/>
              </a:ext>
            </a:extLst>
          </p:cNvPr>
          <p:cNvSpPr/>
          <p:nvPr/>
        </p:nvSpPr>
        <p:spPr>
          <a:xfrm>
            <a:off x="8191717" y="2872590"/>
            <a:ext cx="1887311" cy="8617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lvl="0" algn="ctr">
              <a:defRPr/>
            </a:pP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MIND &amp; your Health &amp; Wellbeing + </a:t>
            </a: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3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Support for Key Workers</a:t>
            </a:r>
            <a:endParaRPr lang="en-GB" sz="1400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DEE270F-AD11-4B88-82DD-8B063F02660F}"/>
              </a:ext>
            </a:extLst>
          </p:cNvPr>
          <p:cNvSpPr/>
          <p:nvPr/>
        </p:nvSpPr>
        <p:spPr>
          <a:xfrm>
            <a:off x="6167600" y="2872590"/>
            <a:ext cx="1887311" cy="86177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Working from Home &amp; IT update, Insurance, Zoom</a:t>
            </a:r>
          </a:p>
        </p:txBody>
      </p:sp>
      <p:sp>
        <p:nvSpPr>
          <p:cNvPr id="25" name="Rectangle 24">
            <a:hlinkClick r:id="rId39"/>
            <a:extLst>
              <a:ext uri="{FF2B5EF4-FFF2-40B4-BE49-F238E27FC236}">
                <a16:creationId xmlns:a16="http://schemas.microsoft.com/office/drawing/2014/main" id="{91BF6671-010C-4B6C-BB2F-767D6DB37897}"/>
              </a:ext>
            </a:extLst>
          </p:cNvPr>
          <p:cNvSpPr/>
          <p:nvPr/>
        </p:nvSpPr>
        <p:spPr>
          <a:xfrm>
            <a:off x="4143483" y="2872590"/>
            <a:ext cx="1887311" cy="8617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 sz="1400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  <a:hlinkClick r:id="rId39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>
              <a:defRPr/>
            </a:pP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 ‘Our NHS People’ apps &amp; </a:t>
            </a: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other </a:t>
            </a: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Wellbeing Apps</a:t>
            </a:r>
            <a:endParaRPr lang="en-GB" sz="1400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 algn="ctr">
              <a:defRPr/>
            </a:pPr>
            <a:endParaRPr lang="en-GB" sz="1400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F30279A-C1FB-4834-9F43-6042AD19327F}"/>
              </a:ext>
            </a:extLst>
          </p:cNvPr>
          <p:cNvSpPr/>
          <p:nvPr/>
        </p:nvSpPr>
        <p:spPr>
          <a:xfrm>
            <a:off x="2138416" y="2872590"/>
            <a:ext cx="1887311" cy="86177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24/7 Mental Health Line </a:t>
            </a:r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Oxon/Bucks </a:t>
            </a:r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&amp; </a:t>
            </a:r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BANES</a:t>
            </a:r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&amp; </a:t>
            </a:r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Resource Pack</a:t>
            </a:r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27" name="Rectangle 26">
            <a:hlinkClick r:id="rId45"/>
            <a:extLst>
              <a:ext uri="{FF2B5EF4-FFF2-40B4-BE49-F238E27FC236}">
                <a16:creationId xmlns:a16="http://schemas.microsoft.com/office/drawing/2014/main" id="{21D59B19-FDDA-4509-890F-112D23CE24F4}"/>
              </a:ext>
            </a:extLst>
          </p:cNvPr>
          <p:cNvSpPr/>
          <p:nvPr/>
        </p:nvSpPr>
        <p:spPr>
          <a:xfrm>
            <a:off x="109750" y="3862891"/>
            <a:ext cx="1887311" cy="86177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Spiritual &amp; Pastoral support  &amp; </a:t>
            </a:r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29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Coping Calendar</a:t>
            </a:r>
            <a:endParaRPr lang="en-GB" sz="1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46CB271-D8C0-42DC-B067-D20FCB42C241}"/>
              </a:ext>
            </a:extLst>
          </p:cNvPr>
          <p:cNvSpPr/>
          <p:nvPr/>
        </p:nvSpPr>
        <p:spPr>
          <a:xfrm>
            <a:off x="10215834" y="3862891"/>
            <a:ext cx="1887311" cy="8617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 sz="1400" b="1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>
              <a:defRPr/>
            </a:pPr>
            <a:endParaRPr lang="en-GB" sz="1400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  <a:hlinkClick r:id="rId4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>
              <a:defRPr/>
            </a:pP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Occupational Health </a:t>
            </a: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Testing /Antigen Testing </a:t>
            </a: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&amp; </a:t>
            </a: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Family</a:t>
            </a: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/ </a:t>
            </a: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5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Staff</a:t>
            </a: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Forms</a:t>
            </a:r>
          </a:p>
          <a:p>
            <a:pPr algn="ctr">
              <a:defRPr/>
            </a:pPr>
            <a:endParaRPr lang="en-GB" sz="1400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>
              <a:defRPr/>
            </a:pPr>
            <a:endParaRPr lang="en-GB" sz="1400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9" name="Rectangle 28">
            <a:hlinkClick r:id="rId51"/>
            <a:extLst>
              <a:ext uri="{FF2B5EF4-FFF2-40B4-BE49-F238E27FC236}">
                <a16:creationId xmlns:a16="http://schemas.microsoft.com/office/drawing/2014/main" id="{3C471EBD-B126-45E7-BFCD-A41D72F68A1A}"/>
              </a:ext>
            </a:extLst>
          </p:cNvPr>
          <p:cNvSpPr/>
          <p:nvPr/>
        </p:nvSpPr>
        <p:spPr>
          <a:xfrm>
            <a:off x="8194618" y="3862891"/>
            <a:ext cx="1887311" cy="86177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Staff Side Support</a:t>
            </a:r>
          </a:p>
          <a:p>
            <a:pPr lvl="0" algn="ctr">
              <a:defRPr/>
            </a:pPr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5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Health &amp; Safety Advice</a:t>
            </a:r>
            <a:endParaRPr lang="en-GB" sz="1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1042566-DE78-4A85-8A3F-CB15F6BB159F}"/>
              </a:ext>
            </a:extLst>
          </p:cNvPr>
          <p:cNvSpPr/>
          <p:nvPr/>
        </p:nvSpPr>
        <p:spPr>
          <a:xfrm>
            <a:off x="6173401" y="3862891"/>
            <a:ext cx="1887311" cy="8617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 sz="1400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  <a:hlinkClick r:id="rId5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>
              <a:defRPr/>
            </a:pP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5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Learning &amp; Development</a:t>
            </a: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</a:t>
            </a: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5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News</a:t>
            </a: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&amp; </a:t>
            </a: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5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Peace Training</a:t>
            </a: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Update</a:t>
            </a:r>
          </a:p>
          <a:p>
            <a:pPr lvl="0" algn="ctr">
              <a:defRPr/>
            </a:pPr>
            <a:endParaRPr lang="en-GB" sz="1400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1" name="Rectangle 30">
            <a:hlinkClick r:id="rId56"/>
            <a:extLst>
              <a:ext uri="{FF2B5EF4-FFF2-40B4-BE49-F238E27FC236}">
                <a16:creationId xmlns:a16="http://schemas.microsoft.com/office/drawing/2014/main" id="{98E93195-916A-4B80-8D37-BE7221035A62}"/>
              </a:ext>
            </a:extLst>
          </p:cNvPr>
          <p:cNvSpPr/>
          <p:nvPr/>
        </p:nvSpPr>
        <p:spPr>
          <a:xfrm>
            <a:off x="4131289" y="3849274"/>
            <a:ext cx="1887311" cy="86177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 sz="1400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>
              <a:defRPr/>
            </a:pPr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Freedom to Speak up Guardian &amp;</a:t>
            </a:r>
          </a:p>
          <a:p>
            <a:pPr algn="ctr">
              <a:defRPr/>
            </a:pPr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Fair Treatment at Work Facilitators</a:t>
            </a:r>
          </a:p>
          <a:p>
            <a:pPr lvl="0" algn="ctr">
              <a:defRPr/>
            </a:pPr>
            <a:endParaRPr lang="en-GB" sz="1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2" name="Rectangle 31">
            <a:hlinkClick r:id="rId57"/>
            <a:extLst>
              <a:ext uri="{FF2B5EF4-FFF2-40B4-BE49-F238E27FC236}">
                <a16:creationId xmlns:a16="http://schemas.microsoft.com/office/drawing/2014/main" id="{302C840A-5370-4B63-A3C5-25E31A122F9E}"/>
              </a:ext>
            </a:extLst>
          </p:cNvPr>
          <p:cNvSpPr/>
          <p:nvPr/>
        </p:nvSpPr>
        <p:spPr>
          <a:xfrm>
            <a:off x="2130967" y="3862891"/>
            <a:ext cx="1887311" cy="8617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5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Equality Diversity &amp; Inclusion </a:t>
            </a: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lvl="0" algn="ctr">
              <a:defRPr/>
            </a:pP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5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Sign language &amp; </a:t>
            </a:r>
            <a:r>
              <a:rPr lang="en-GB" sz="1400" b="1" u="sng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6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Interpretation</a:t>
            </a:r>
            <a:endParaRPr lang="en-GB" sz="1400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098D27B-32D0-489A-912E-E5484620069E}"/>
              </a:ext>
            </a:extLst>
          </p:cNvPr>
          <p:cNvSpPr/>
          <p:nvPr/>
        </p:nvSpPr>
        <p:spPr>
          <a:xfrm>
            <a:off x="87512" y="4853192"/>
            <a:ext cx="1909550" cy="8617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61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Need Advice? </a:t>
            </a: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6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Citizens advice </a:t>
            </a: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63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Posters</a:t>
            </a:r>
            <a:endParaRPr lang="en-GB" sz="1400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1AE5F2B-89B5-41C5-A9FD-F279A646B7E4}"/>
              </a:ext>
            </a:extLst>
          </p:cNvPr>
          <p:cNvSpPr/>
          <p:nvPr/>
        </p:nvSpPr>
        <p:spPr>
          <a:xfrm>
            <a:off x="10215834" y="4876800"/>
            <a:ext cx="1887311" cy="838166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64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Exercises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64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Getting Active at Home &amp; Outdoors Classes/Activities</a:t>
            </a:r>
            <a:endParaRPr lang="en-GB" sz="1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E3EF4F3-3D7B-4ACD-A3D8-C65567E3C294}"/>
              </a:ext>
            </a:extLst>
          </p:cNvPr>
          <p:cNvSpPr/>
          <p:nvPr/>
        </p:nvSpPr>
        <p:spPr>
          <a:xfrm>
            <a:off x="8191716" y="4853192"/>
            <a:ext cx="1887311" cy="8617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6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Cycle to Work Scheme, </a:t>
            </a: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6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Cycling Offers</a:t>
            </a: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6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</a:t>
            </a: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6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 Bikes for NHS Staff</a:t>
            </a: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6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offers</a:t>
            </a:r>
            <a:endParaRPr lang="en-GB" sz="1400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6" name="Rectangle 35">
            <a:hlinkClick r:id="rId70"/>
            <a:extLst>
              <a:ext uri="{FF2B5EF4-FFF2-40B4-BE49-F238E27FC236}">
                <a16:creationId xmlns:a16="http://schemas.microsoft.com/office/drawing/2014/main" id="{691A1381-9355-4703-AB4D-087153627BBC}"/>
              </a:ext>
            </a:extLst>
          </p:cNvPr>
          <p:cNvSpPr/>
          <p:nvPr/>
        </p:nvSpPr>
        <p:spPr>
          <a:xfrm>
            <a:off x="6173401" y="4853192"/>
            <a:ext cx="1887311" cy="86177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7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Oxford Health Cares Team</a:t>
            </a:r>
            <a:endParaRPr lang="en-GB" sz="1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 algn="ctr">
              <a:defRPr/>
            </a:pPr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Support Packages for Staff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5C5FF42-BFD7-432F-8F1D-E7A56D974D40}"/>
              </a:ext>
            </a:extLst>
          </p:cNvPr>
          <p:cNvSpPr/>
          <p:nvPr/>
        </p:nvSpPr>
        <p:spPr>
          <a:xfrm>
            <a:off x="4152184" y="4853192"/>
            <a:ext cx="1887311" cy="8617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7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Staff Benefits &amp; Support</a:t>
            </a: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CD71A98-31A0-4C47-8020-B3F8BCD1EE66}"/>
              </a:ext>
            </a:extLst>
          </p:cNvPr>
          <p:cNvSpPr/>
          <p:nvPr/>
        </p:nvSpPr>
        <p:spPr>
          <a:xfrm>
            <a:off x="2130967" y="4853192"/>
            <a:ext cx="1887311" cy="86177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7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Health &amp; Wellbeing</a:t>
            </a:r>
          </a:p>
          <a:p>
            <a:pPr lvl="0" algn="ctr">
              <a:defRPr/>
            </a:pPr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7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National and Local Advice and Links </a:t>
            </a:r>
            <a:endParaRPr lang="en-GB" sz="1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C552F1B-F38C-44F9-97B7-90875DD25E65}"/>
              </a:ext>
            </a:extLst>
          </p:cNvPr>
          <p:cNvSpPr/>
          <p:nvPr/>
        </p:nvSpPr>
        <p:spPr>
          <a:xfrm>
            <a:off x="120197" y="5816259"/>
            <a:ext cx="1887311" cy="86177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7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Mentoring BAME Colleagues</a:t>
            </a:r>
          </a:p>
          <a:p>
            <a:pPr lvl="0" algn="ctr">
              <a:defRPr/>
            </a:pPr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7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 minute Video</a:t>
            </a:r>
            <a:endParaRPr lang="en-GB" sz="1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4948425-E755-4C7E-AEB8-1FE526B7FAF6}"/>
              </a:ext>
            </a:extLst>
          </p:cNvPr>
          <p:cNvSpPr/>
          <p:nvPr/>
        </p:nvSpPr>
        <p:spPr>
          <a:xfrm>
            <a:off x="10215834" y="5824400"/>
            <a:ext cx="1887311" cy="8617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75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Wellbeing, Stress &amp; Taking Care of yourself</a:t>
            </a:r>
            <a:endParaRPr lang="en-GB" sz="1400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6A152F9-CEB3-48C0-83FF-1D57D71330CB}"/>
              </a:ext>
            </a:extLst>
          </p:cNvPr>
          <p:cNvSpPr/>
          <p:nvPr/>
        </p:nvSpPr>
        <p:spPr>
          <a:xfrm>
            <a:off x="8215514" y="5816259"/>
            <a:ext cx="1887311" cy="86177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7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Coaching Style Talks through Crisis &amp; Recover</a:t>
            </a:r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 </a:t>
            </a:r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7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Video</a:t>
            </a:r>
            <a:endParaRPr lang="en-GB" sz="1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D6F616C-EE60-4116-A487-C292D48778B0}"/>
              </a:ext>
            </a:extLst>
          </p:cNvPr>
          <p:cNvSpPr/>
          <p:nvPr/>
        </p:nvSpPr>
        <p:spPr>
          <a:xfrm>
            <a:off x="6194295" y="5824560"/>
            <a:ext cx="1887311" cy="8617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77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Virtual Staff Common Rooms for staff</a:t>
            </a:r>
            <a:endParaRPr lang="en-GB" sz="1400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5453B77-B438-4B12-8CC5-E3ACC989E296}"/>
              </a:ext>
            </a:extLst>
          </p:cNvPr>
          <p:cNvSpPr/>
          <p:nvPr/>
        </p:nvSpPr>
        <p:spPr>
          <a:xfrm>
            <a:off x="4131288" y="5824400"/>
            <a:ext cx="1887311" cy="86177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GB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Filipino Bereavement Service</a:t>
            </a:r>
            <a:endParaRPr lang="en-GB" sz="1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3A906EA-22CA-48A6-BA22-A378DDD5DE24}"/>
              </a:ext>
            </a:extLst>
          </p:cNvPr>
          <p:cNvSpPr/>
          <p:nvPr/>
        </p:nvSpPr>
        <p:spPr>
          <a:xfrm>
            <a:off x="2130966" y="5816259"/>
            <a:ext cx="1887311" cy="8617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7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Compassionate Leadership </a:t>
            </a: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&amp; In</a:t>
            </a: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7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clusion in a Crisis</a:t>
            </a:r>
            <a:r>
              <a:rPr lang="en-GB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  <p:pic>
        <p:nvPicPr>
          <p:cNvPr id="45" name="Picture 44" descr="A close up of a sign&#10;&#10;Description automatically generated">
            <a:extLst>
              <a:ext uri="{FF2B5EF4-FFF2-40B4-BE49-F238E27FC236}">
                <a16:creationId xmlns:a16="http://schemas.microsoft.com/office/drawing/2014/main" id="{BBC18581-15B5-4770-8FDA-C2DEA5422F12}"/>
              </a:ext>
            </a:extLst>
          </p:cNvPr>
          <p:cNvPicPr>
            <a:picLocks noChangeAspect="1"/>
          </p:cNvPicPr>
          <p:nvPr/>
        </p:nvPicPr>
        <p:blipFill>
          <a:blip r:embed="rId7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6852" y="58138"/>
            <a:ext cx="1348587" cy="66452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893230E-8450-4926-8CBD-328621B25AAD}"/>
              </a:ext>
            </a:extLst>
          </p:cNvPr>
          <p:cNvSpPr/>
          <p:nvPr/>
        </p:nvSpPr>
        <p:spPr>
          <a:xfrm>
            <a:off x="1218676" y="50163"/>
            <a:ext cx="2486058" cy="7205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PREPARE &amp; ACTIVE PHASES 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  <a:hlinkClick r:id="rId8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to see support in this phase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0917817-2FF2-4D28-9861-E13D6B1CEED3}"/>
              </a:ext>
            </a:extLst>
          </p:cNvPr>
          <p:cNvSpPr/>
          <p:nvPr/>
        </p:nvSpPr>
        <p:spPr>
          <a:xfrm>
            <a:off x="6436667" y="58138"/>
            <a:ext cx="3642360" cy="73255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THIS IS THE RECOVERY PHASE SUPPORT FOR STAFF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87A548C-39E1-4C75-8CD0-41B894551BBA}"/>
              </a:ext>
            </a:extLst>
          </p:cNvPr>
          <p:cNvCxnSpPr>
            <a:cxnSpLocks/>
            <a:stCxn id="5" idx="3"/>
            <a:endCxn id="52" idx="3"/>
          </p:cNvCxnSpPr>
          <p:nvPr/>
        </p:nvCxnSpPr>
        <p:spPr>
          <a:xfrm>
            <a:off x="3704734" y="410453"/>
            <a:ext cx="2470486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FE594E57-CF60-470D-B46F-79648E8AB449}"/>
              </a:ext>
            </a:extLst>
          </p:cNvPr>
          <p:cNvSpPr txBox="1"/>
          <p:nvPr/>
        </p:nvSpPr>
        <p:spPr>
          <a:xfrm>
            <a:off x="3818519" y="-20433"/>
            <a:ext cx="23567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AS WE MOVE TO THE</a:t>
            </a:r>
          </a:p>
          <a:p>
            <a:endParaRPr lang="en-GB" sz="1400" dirty="0"/>
          </a:p>
          <a:p>
            <a:r>
              <a:rPr lang="en-GB" dirty="0"/>
              <a:t> RECOVERY STAGE</a:t>
            </a:r>
          </a:p>
        </p:txBody>
      </p:sp>
    </p:spTree>
    <p:extLst>
      <p:ext uri="{BB962C8B-B14F-4D97-AF65-F5344CB8AC3E}">
        <p14:creationId xmlns:p14="http://schemas.microsoft.com/office/powerpoint/2010/main" val="705145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E6A901C0515E40B4E0DAFC45F6E9F1" ma:contentTypeVersion="15" ma:contentTypeDescription="Create a new document." ma:contentTypeScope="" ma:versionID="f81f15a92aea3817b5c9b462db234f82">
  <xsd:schema xmlns:xsd="http://www.w3.org/2001/XMLSchema" xmlns:xs="http://www.w3.org/2001/XMLSchema" xmlns:p="http://schemas.microsoft.com/office/2006/metadata/properties" xmlns:ns2="46d6e5f1-7e6e-4cba-a032-65a58aedb888" xmlns:ns3="b5db6cc5-e184-4010-af97-2eb36c11383f" targetNamespace="http://schemas.microsoft.com/office/2006/metadata/properties" ma:root="true" ma:fieldsID="f8679432714f444121a3d0f083b7e6fd" ns2:_="" ns3:_="">
    <xsd:import namespace="46d6e5f1-7e6e-4cba-a032-65a58aedb888"/>
    <xsd:import namespace="b5db6cc5-e184-4010-af97-2eb36c1138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Flyer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d6e5f1-7e6e-4cba-a032-65a58aedb8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6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8" nillable="true" ma:displayName="Tags" ma:internalName="MediaServiceAutoTags" ma:readOnly="true">
      <xsd:simpleType>
        <xsd:restriction base="dms:Text"/>
      </xsd:simpleType>
    </xsd:element>
    <xsd:element name="Flyer" ma:index="9" nillable="true" ma:displayName="Type of Doc" ma:internalName="Flyer" ma:readOnly="false">
      <xsd:simpleType>
        <xsd:restriction base="dms:Text">
          <xsd:maxLength value="255"/>
        </xsd:restriction>
      </xsd:simpleType>
    </xsd:element>
    <xsd:element name="MediaServiceLocation" ma:index="10" nillable="true" ma:displayName="Location" ma:internalName="MediaServiceLocatio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db6cc5-e184-4010-af97-2eb36c11383f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lyer xmlns="46d6e5f1-7e6e-4cba-a032-65a58aedb88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56BBBD-579F-4FFD-AF01-270F036071FC}"/>
</file>

<file path=customXml/itemProps2.xml><?xml version="1.0" encoding="utf-8"?>
<ds:datastoreItem xmlns:ds="http://schemas.openxmlformats.org/officeDocument/2006/customXml" ds:itemID="{B818C813-9067-4A64-98B2-D7F89795C494}">
  <ds:schemaRefs>
    <ds:schemaRef ds:uri="http://purl.org/dc/terms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1e25bfd2-6470-4563-bef8-f410d60e7829"/>
    <ds:schemaRef ds:uri="357d34c8-ad19-4a71-bd1e-f2728e2310a9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105439A-965E-4145-81DF-1F7405F243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7358</TotalTime>
  <Words>344</Words>
  <Application>Microsoft Office PowerPoint</Application>
  <PresentationFormat>Widescreen</PresentationFormat>
  <Paragraphs>68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Bowley Jacqueline (RNU) Oxford Health</dc:creator>
  <cp:lastModifiedBy>Renata Pidduck</cp:lastModifiedBy>
  <cp:revision>127</cp:revision>
  <dcterms:created xsi:type="dcterms:W3CDTF">2020-03-27T11:06:07Z</dcterms:created>
  <dcterms:modified xsi:type="dcterms:W3CDTF">2020-06-11T14:59:05Z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0x010100AAE6A901C0515E40B4E0DAFC45F6E9F1</vt:lpwstr>
  </property>
</Properties>
</file>