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1991" r:id="rId6"/>
    <p:sldId id="263" r:id="rId7"/>
    <p:sldId id="2369" r:id="rId8"/>
    <p:sldId id="2370" r:id="rId9"/>
    <p:sldId id="2431" r:id="rId10"/>
    <p:sldId id="2428" r:id="rId11"/>
    <p:sldId id="2371" r:id="rId12"/>
    <p:sldId id="1097" r:id="rId13"/>
    <p:sldId id="2436" r:id="rId14"/>
    <p:sldId id="1996" r:id="rId15"/>
    <p:sldId id="1945" r:id="rId16"/>
    <p:sldId id="600" r:id="rId17"/>
    <p:sldId id="2424" r:id="rId18"/>
    <p:sldId id="2437" r:id="rId19"/>
    <p:sldId id="2438" r:id="rId20"/>
    <p:sldId id="2421" r:id="rId21"/>
    <p:sldId id="2426" r:id="rId22"/>
    <p:sldId id="261" r:id="rId23"/>
  </p:sldIdLst>
  <p:sldSz cx="12192000" cy="6858000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Montserrat ExtraBold" panose="020F0502020204030204" pitchFamily="34" charset="0"/>
      <p:bold r:id="rId33"/>
      <p:italic r:id="rId34"/>
      <p:boldItalic r:id="rId35"/>
    </p:embeddedFont>
    <p:embeddedFont>
      <p:font typeface="Montserrat SemiBold" panose="020F0502020204030204" pitchFamily="34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D9A"/>
    <a:srgbClr val="0A4958"/>
    <a:srgbClr val="FF99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57458"/>
  </p:normalViewPr>
  <p:slideViewPr>
    <p:cSldViewPr snapToGrid="0">
      <p:cViewPr varScale="1">
        <p:scale>
          <a:sx n="62" d="100"/>
          <a:sy n="62" d="100"/>
        </p:scale>
        <p:origin x="2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C875B-0C27-49BB-A3BD-160541717AF8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37C9D-6435-4FB2-ABB2-DE2660ED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0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6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defTabSz="919704">
              <a:buFont typeface="+mj-lt"/>
              <a:buAutoNum type="arabicPeriod"/>
            </a:pPr>
            <a:endParaRPr lang="en-US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1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B5BBF9-D535-4EB7-8323-88E96D7F4D3E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9300"/>
            <a:ext cx="6648450" cy="37401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47" y="4736364"/>
            <a:ext cx="5480375" cy="4485349"/>
          </a:xfrm>
        </p:spPr>
        <p:txBody>
          <a:bodyPr lIns="91261" tIns="45632" rIns="91261" bIns="45632">
            <a:normAutofit fontScale="92500" lnSpcReduction="10000"/>
          </a:bodyPr>
          <a:lstStyle/>
          <a:p>
            <a:pPr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2613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150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76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15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0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5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4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9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49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What is community wealth building?</a:t>
            </a:r>
            <a:endParaRPr lang="en-GB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GB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Community wealth building is a </a:t>
            </a:r>
            <a:r>
              <a:rPr lang="en-US" sz="18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progressive approach to economics and</a:t>
            </a:r>
            <a:r>
              <a:rPr lang="en-US" sz="1800" b="1" dirty="0">
                <a:latin typeface="Calibri"/>
                <a:ea typeface="Calibri" panose="020F0502020204030204" pitchFamily="34" charset="0"/>
                <a:cs typeface="Calibri"/>
              </a:rPr>
              <a:t> local</a:t>
            </a:r>
            <a:r>
              <a:rPr lang="en-US" sz="18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economic development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   </a:t>
            </a:r>
            <a:endParaRPr lang="en-GB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It’s a set of guiding principles to help us build a more inclusive economy.</a:t>
            </a:r>
            <a:endParaRPr lang="en-GB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GB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An economy where more wealth and opportunity are retained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and recirculated</a:t>
            </a:r>
            <a:r>
              <a:rPr lang="en-US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for the benefit of local people.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GB" sz="1800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GB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This is in contrast to our current economic model…</a:t>
            </a:r>
            <a:endParaRPr lang="en-GB" sz="12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4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graph shows us UK GDP growing to 2019 (the pink line) mapped against a declining average income (the blue line) and an increasing rate of poverty (the yellow line).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cs typeface="Calibri"/>
              </a:rPr>
              <a:t>So, in short – the economic growth we’ve seen is exclusive – it does not benefit everybody.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Here’s some stats to illustrate;</a:t>
            </a: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• In the UK, the five richest families own more wealth than 13.2 million people. </a:t>
            </a:r>
          </a:p>
          <a:p>
            <a:r>
              <a:rPr lang="en-US" dirty="0"/>
              <a:t>• Over the last ten years the number of billionaires in the UK has almost doubled and the wealth of the UK’s billionaires has more than doubled. </a:t>
            </a:r>
            <a:endParaRPr lang="en-US" dirty="0">
              <a:cs typeface="Calibri"/>
            </a:endParaRPr>
          </a:p>
          <a:p>
            <a:r>
              <a:rPr lang="en-US" dirty="0"/>
              <a:t>• The richest 1% of people in the UK own the same wealth as 80% of the population, or 53 million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5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terms of the evidence base for this..  CLES were co-investigators on an</a:t>
            </a:r>
            <a:r>
              <a:rPr lang="en-GB" sz="1800" kern="10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 NIHR study – looking at the health and wellbeing impacts of the community wealth building interventions that are being used in Preston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we’ve found here in Preston compared to 12 other matched control areas is improvements in mental heath, life satisfaction and wages.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findings have just been published in the Lancet,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[ADD LINK TO MJ ARTICLE]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17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9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7CE203-21D3-4F9C-B28D-FAE7EDFF7D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26988"/>
            <a:ext cx="12192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5F3F8-874C-48D6-880A-62B0D91D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fld id="{579F8914-83D6-4C40-9426-5648F92040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73D08-F79E-409C-8CF9-A18425B4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59045-0BEE-48C6-9F81-27EB6EF5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fld id="{766702A9-BB1D-4D90-B013-625B7DB091AF}" type="datetimeFigureOut">
              <a:rPr lang="en-GB" smtClean="0"/>
              <a:pPr/>
              <a:t>23/10/2023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723F89-8DB1-4926-A1FA-E41EDFE2000F}"/>
              </a:ext>
            </a:extLst>
          </p:cNvPr>
          <p:cNvSpPr/>
          <p:nvPr userDrawn="1"/>
        </p:nvSpPr>
        <p:spPr>
          <a:xfrm>
            <a:off x="3396000" y="464681"/>
            <a:ext cx="5400000" cy="5400000"/>
          </a:xfrm>
          <a:prstGeom prst="ellipse">
            <a:avLst/>
          </a:prstGeom>
          <a:solidFill>
            <a:srgbClr val="0A49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CD781-0FA1-4BF8-AABB-0E1A063B51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4681"/>
            <a:ext cx="9144000" cy="3045282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2C4A3-C525-4020-BFB1-FEE9DF57D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10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3C2443-CD64-4AE7-A0E4-E20FD3B6AB16}"/>
              </a:ext>
            </a:extLst>
          </p:cNvPr>
          <p:cNvCxnSpPr/>
          <p:nvPr userDrawn="1"/>
        </p:nvCxnSpPr>
        <p:spPr>
          <a:xfrm>
            <a:off x="4399722" y="3723861"/>
            <a:ext cx="3657600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16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F8AB-C569-4EE6-B09B-22906E55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F387-2468-4D82-B1F4-57518778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FA038-1965-451E-B054-DE417FE1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4FA17-DAD4-425D-A43D-8DCD9513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4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441F1-F1EF-46A9-91E9-9D6BECA4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EDFB-DCE1-4457-9E05-8789426B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6662D-51A9-4557-B278-119E6F16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5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8B15-2ED9-4C35-9129-E7AD05DA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42550-1D43-4F51-AA46-96D4F788F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B9AFB-B578-40FC-8724-A9BDB29E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2913-81E8-4EFC-90E7-3D3F0CB5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FA234-46F6-4D88-AFF2-FDD818A9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6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A59A-23EC-4CD2-B464-533CCD48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40835"/>
            <a:ext cx="10515600" cy="252164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C179A-3254-4406-8C8B-CB9EC8E88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CCF1B-4388-4672-971E-E08CA5D7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F7E6A-1F30-4616-81C6-26367DA6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D3249-AF68-424C-9C13-23C92C81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7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3D2-9676-44E0-A368-AF6E722D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5339-F87A-4657-9B20-A463F229B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1077"/>
            <a:ext cx="5181600" cy="417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98AC6-D2EE-4B1B-BDED-EF19F5ADE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1077"/>
            <a:ext cx="5181600" cy="4175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2EA35-1B6A-48A7-962B-626C5AA5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F1D07-13FC-4FEB-AE73-E4099169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1270B-F5A6-4C9A-A5AC-25CA7DD6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8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B1A9-46A8-4C7E-8B17-F563D3E6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8" y="365125"/>
            <a:ext cx="94735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1489F-11DD-4A3A-A614-C3C671AF7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8C141-BF9B-466A-890A-DCBBAE842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9A17C-D1CC-4CD5-B885-E8C910F4B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28A88-3113-4572-8AB9-B03C26B14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1E73F-E669-4450-8669-7D4F23D7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226F2-BAA3-4B9C-ABCE-AE5235DD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3DB6F-86E9-43C8-A435-3673BA80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6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EC4A-8949-408F-9F03-C2CFE7EF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046C6-4BAB-4DEF-A3E1-7B25A492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91E7D-84B0-4633-BE3E-36D212AD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5E550-E309-4B46-B91F-6A267495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7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E6336-5C79-4D20-9536-423B6E41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23165-D160-4EF5-88DA-D764C5F3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22871-9985-44B7-BC80-C9856EF6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0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C458-173C-46F8-A930-608103F3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2" y="0"/>
            <a:ext cx="9445487" cy="13384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B37EE-59B0-4928-B952-016C9FDE9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B7217-3FB0-49EA-A727-DC630912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75B1-0A8A-4007-B8DB-4997E181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4E023-CAB1-4BF8-839C-CCC2D676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375D7-986D-41B8-BA3A-6802B702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9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706F-1CB5-4444-A334-64F26D3A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539" y="384313"/>
            <a:ext cx="10190922" cy="957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C7052-C82F-4B03-8FDF-72A418976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28800"/>
            <a:ext cx="7008812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24267-D626-4F9F-B5C2-A63CB7E35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A110E-14E5-4296-94D4-11597B85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F3CF2-816E-4EB9-AF32-352F965C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47377-3FCD-42F2-BCA9-BD431487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8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471D0-2048-4270-8793-0FF6001C6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2801"/>
            <a:ext cx="10515600" cy="409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27563-E021-46D7-A937-02094210F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fld id="{766702A9-BB1D-4D90-B013-625B7DB091AF}" type="datetimeFigureOut">
              <a:rPr lang="en-GB" smtClean="0"/>
              <a:pPr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FA3BC-C4D9-403A-8D6D-3F252B9E6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6A421-FBF2-4F1B-99B3-7FEB26104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fld id="{579F8914-83D6-4C40-9426-5648F92040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63087-2DC1-4959-95F1-0A58C7B5C6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26989"/>
            <a:ext cx="12192000" cy="1852613"/>
          </a:xfrm>
          <a:prstGeom prst="rect">
            <a:avLst/>
          </a:prstGeom>
          <a:solidFill>
            <a:srgbClr val="0A49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11608-DC2E-4FCF-816D-04B0B27C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365125"/>
            <a:ext cx="9379226" cy="127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6F2D9-078D-4C5B-8578-88EE6A9B4F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52" y="-123065"/>
            <a:ext cx="2077278" cy="20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2219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2000505000000020004" pitchFamily="2" charset="0"/>
          <a:ea typeface="Open Sans" panose="020B0606030504020204" pitchFamily="34" charset="0"/>
          <a:cs typeface="Mongolian Baiti" panose="03000500000000000000" pitchFamily="66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221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pitchFamily="2" charset="0"/>
          <a:ea typeface="Open Sans" panose="020B0606030504020204" pitchFamily="34" charset="0"/>
          <a:cs typeface="Mongolian Baiti" panose="03000500000000000000" pitchFamily="66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221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2000505000000020004" pitchFamily="2" charset="0"/>
          <a:ea typeface="Open Sans" panose="020B0606030504020204" pitchFamily="34" charset="0"/>
          <a:cs typeface="Mongolian Baiti" panose="03000500000000000000" pitchFamily="66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2219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0"/>
          <a:ea typeface="Open Sans" panose="020B0606030504020204" pitchFamily="34" charset="0"/>
          <a:cs typeface="Mongolian Baiti" panose="03000500000000000000" pitchFamily="66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2219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0"/>
          <a:ea typeface="Open Sans" panose="020B0606030504020204" pitchFamily="34" charset="0"/>
          <a:cs typeface="Mongolian Baiti" panose="03000500000000000000" pitchFamily="66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mailto:laurenbond@cles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617B-7BD6-4423-9412-20746D514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3877" y="374936"/>
            <a:ext cx="6424246" cy="3045282"/>
          </a:xfrm>
        </p:spPr>
        <p:txBody>
          <a:bodyPr>
            <a:normAutofit/>
          </a:bodyPr>
          <a:lstStyle/>
          <a:p>
            <a:r>
              <a:rPr lang="en-GB" sz="2800" dirty="0"/>
              <a:t>The power of procurement </a:t>
            </a:r>
            <a:br>
              <a:rPr lang="en-GB" sz="2800" dirty="0"/>
            </a:br>
            <a:r>
              <a:rPr lang="en-GB" sz="2800" dirty="0"/>
              <a:t>NHS as a driver of industrial </a:t>
            </a:r>
            <a:br>
              <a:rPr lang="en-GB" sz="2800" dirty="0"/>
            </a:br>
            <a:r>
              <a:rPr lang="en-GB" sz="2800" dirty="0"/>
              <a:t>strategy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D6F76-F5DD-4A28-A214-EFF1B0FF2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7" t="48656" r="75069" b="32704"/>
          <a:stretch/>
        </p:blipFill>
        <p:spPr>
          <a:xfrm>
            <a:off x="8962900" y="5662503"/>
            <a:ext cx="982617" cy="969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6A3377-8E78-4C9B-956B-DBAB7A49C973}"/>
              </a:ext>
            </a:extLst>
          </p:cNvPr>
          <p:cNvSpPr txBox="1"/>
          <p:nvPr/>
        </p:nvSpPr>
        <p:spPr>
          <a:xfrm>
            <a:off x="9793357" y="6091999"/>
            <a:ext cx="2279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@CLESthinkdo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7FFE82C-08BA-C229-A89F-F0F09957A832}"/>
              </a:ext>
            </a:extLst>
          </p:cNvPr>
          <p:cNvSpPr txBox="1">
            <a:spLocks/>
          </p:cNvSpPr>
          <p:nvPr/>
        </p:nvSpPr>
        <p:spPr>
          <a:xfrm>
            <a:off x="4498410" y="4354247"/>
            <a:ext cx="319517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219B"/>
              </a:buClr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>
              <a:latin typeface="Montserrat" panose="00000500000000000000" pitchFamily="50" charset="0"/>
            </a:endParaRPr>
          </a:p>
          <a:p>
            <a:endParaRPr lang="en-GB">
              <a:latin typeface="Montserrat" panose="00000500000000000000" pitchFamily="50" charset="0"/>
            </a:endParaRPr>
          </a:p>
          <a:p>
            <a:endParaRPr lang="en-GB">
              <a:latin typeface="Montserrat" panose="00000500000000000000" pitchFamily="50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DEB1534-CDEA-2E0A-E33B-EA422CB736D3}"/>
              </a:ext>
            </a:extLst>
          </p:cNvPr>
          <p:cNvSpPr txBox="1">
            <a:spLocks/>
          </p:cNvSpPr>
          <p:nvPr/>
        </p:nvSpPr>
        <p:spPr>
          <a:xfrm>
            <a:off x="4851603" y="3713479"/>
            <a:ext cx="2488791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219B"/>
              </a:buClr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latin typeface="Montserrat" panose="00000500000000000000" pitchFamily="50" charset="0"/>
            </a:endParaRPr>
          </a:p>
          <a:p>
            <a:r>
              <a:rPr lang="en-GB" sz="1600" b="1" dirty="0">
                <a:latin typeface="Montserrat ExtraBold"/>
                <a:ea typeface="Open Sans"/>
                <a:cs typeface="Open Sans"/>
              </a:rPr>
              <a:t>Dr Tom Lloyd Goodwin</a:t>
            </a:r>
          </a:p>
          <a:p>
            <a:r>
              <a:rPr lang="en-GB" sz="1600" dirty="0">
                <a:latin typeface="Montserrat"/>
                <a:ea typeface="Open Sans"/>
                <a:cs typeface="Open Sans"/>
              </a:rPr>
              <a:t>Director of policy and practice</a:t>
            </a:r>
            <a:endParaRPr lang="en-GB" sz="1600" dirty="0">
              <a:latin typeface="Montserrat" panose="00000500000000000000" pitchFamily="50" charset="0"/>
            </a:endParaRPr>
          </a:p>
          <a:p>
            <a:endParaRPr lang="en-GB" dirty="0">
              <a:latin typeface="Montserrat" panose="00000500000000000000" pitchFamily="50" charset="0"/>
            </a:endParaRPr>
          </a:p>
          <a:p>
            <a:endParaRPr lang="en-GB" dirty="0">
              <a:latin typeface="Montserrat" panose="000005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92910C-3AA8-0BCA-7378-2EA159697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7" t="48656" r="75069" b="32704"/>
          <a:stretch/>
        </p:blipFill>
        <p:spPr>
          <a:xfrm>
            <a:off x="458188" y="5666420"/>
            <a:ext cx="982617" cy="9699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71967-67F0-AF93-411E-1C5AE08D7D95}"/>
              </a:ext>
            </a:extLst>
          </p:cNvPr>
          <p:cNvSpPr txBox="1"/>
          <p:nvPr/>
        </p:nvSpPr>
        <p:spPr>
          <a:xfrm>
            <a:off x="1288645" y="6095916"/>
            <a:ext cx="2279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GB" sz="1400" dirty="0" err="1"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tomlloydgoodwin</a:t>
            </a:r>
            <a:endParaRPr lang="en-GB" sz="1400" dirty="0">
              <a:latin typeface="Montserrat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6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833A88-939E-4B0E-984A-32D1CE3A177A}"/>
              </a:ext>
            </a:extLst>
          </p:cNvPr>
          <p:cNvSpPr/>
          <p:nvPr/>
        </p:nvSpPr>
        <p:spPr>
          <a:xfrm>
            <a:off x="-11151" y="1753644"/>
            <a:ext cx="12192000" cy="5104356"/>
          </a:xfrm>
          <a:prstGeom prst="rect">
            <a:avLst/>
          </a:prstGeom>
          <a:solidFill>
            <a:srgbClr val="0A4958"/>
          </a:solidFill>
          <a:ln>
            <a:solidFill>
              <a:srgbClr val="0A4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4F70-1114-44E2-94BB-8294BEC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ontserrat ExtraBold" panose="00000900000000000000" pitchFamily="50" charset="0"/>
              </a:rPr>
              <a:t>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27DBD-EA04-497E-B2D9-1C1077F51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Why does this look like on the ground?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6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6DE0-A213-49B0-960F-F95E22F7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There are challenges around a different approach to NHS procurement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C5F132-BEB4-48D4-EA83-22467AB7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643270"/>
            <a:ext cx="3685317" cy="52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0F891A-DC23-65ED-7C1D-6865D4ED156A}"/>
              </a:ext>
            </a:extLst>
          </p:cNvPr>
          <p:cNvSpPr/>
          <p:nvPr/>
        </p:nvSpPr>
        <p:spPr>
          <a:xfrm>
            <a:off x="5744114" y="2169083"/>
            <a:ext cx="5376704" cy="4163104"/>
          </a:xfrm>
          <a:custGeom>
            <a:avLst/>
            <a:gdLst>
              <a:gd name="connsiteX0" fmla="*/ 0 w 5376704"/>
              <a:gd name="connsiteY0" fmla="*/ 0 h 4163104"/>
              <a:gd name="connsiteX1" fmla="*/ 618321 w 5376704"/>
              <a:gd name="connsiteY1" fmla="*/ 0 h 4163104"/>
              <a:gd name="connsiteX2" fmla="*/ 1129108 w 5376704"/>
              <a:gd name="connsiteY2" fmla="*/ 0 h 4163104"/>
              <a:gd name="connsiteX3" fmla="*/ 1908730 w 5376704"/>
              <a:gd name="connsiteY3" fmla="*/ 0 h 4163104"/>
              <a:gd name="connsiteX4" fmla="*/ 2527051 w 5376704"/>
              <a:gd name="connsiteY4" fmla="*/ 0 h 4163104"/>
              <a:gd name="connsiteX5" fmla="*/ 3145372 w 5376704"/>
              <a:gd name="connsiteY5" fmla="*/ 0 h 4163104"/>
              <a:gd name="connsiteX6" fmla="*/ 3924994 w 5376704"/>
              <a:gd name="connsiteY6" fmla="*/ 0 h 4163104"/>
              <a:gd name="connsiteX7" fmla="*/ 4489548 w 5376704"/>
              <a:gd name="connsiteY7" fmla="*/ 0 h 4163104"/>
              <a:gd name="connsiteX8" fmla="*/ 5376704 w 5376704"/>
              <a:gd name="connsiteY8" fmla="*/ 0 h 4163104"/>
              <a:gd name="connsiteX9" fmla="*/ 5376704 w 5376704"/>
              <a:gd name="connsiteY9" fmla="*/ 777113 h 4163104"/>
              <a:gd name="connsiteX10" fmla="*/ 5376704 w 5376704"/>
              <a:gd name="connsiteY10" fmla="*/ 1387701 h 4163104"/>
              <a:gd name="connsiteX11" fmla="*/ 5376704 w 5376704"/>
              <a:gd name="connsiteY11" fmla="*/ 2081552 h 4163104"/>
              <a:gd name="connsiteX12" fmla="*/ 5376704 w 5376704"/>
              <a:gd name="connsiteY12" fmla="*/ 2817034 h 4163104"/>
              <a:gd name="connsiteX13" fmla="*/ 5376704 w 5376704"/>
              <a:gd name="connsiteY13" fmla="*/ 3385991 h 4163104"/>
              <a:gd name="connsiteX14" fmla="*/ 5376704 w 5376704"/>
              <a:gd name="connsiteY14" fmla="*/ 4163104 h 4163104"/>
              <a:gd name="connsiteX15" fmla="*/ 4704616 w 5376704"/>
              <a:gd name="connsiteY15" fmla="*/ 4163104 h 4163104"/>
              <a:gd name="connsiteX16" fmla="*/ 4032528 w 5376704"/>
              <a:gd name="connsiteY16" fmla="*/ 4163104 h 4163104"/>
              <a:gd name="connsiteX17" fmla="*/ 3252906 w 5376704"/>
              <a:gd name="connsiteY17" fmla="*/ 4163104 h 4163104"/>
              <a:gd name="connsiteX18" fmla="*/ 2580818 w 5376704"/>
              <a:gd name="connsiteY18" fmla="*/ 4163104 h 4163104"/>
              <a:gd name="connsiteX19" fmla="*/ 2070031 w 5376704"/>
              <a:gd name="connsiteY19" fmla="*/ 4163104 h 4163104"/>
              <a:gd name="connsiteX20" fmla="*/ 1505477 w 5376704"/>
              <a:gd name="connsiteY20" fmla="*/ 4163104 h 4163104"/>
              <a:gd name="connsiteX21" fmla="*/ 725855 w 5376704"/>
              <a:gd name="connsiteY21" fmla="*/ 4163104 h 4163104"/>
              <a:gd name="connsiteX22" fmla="*/ 0 w 5376704"/>
              <a:gd name="connsiteY22" fmla="*/ 4163104 h 4163104"/>
              <a:gd name="connsiteX23" fmla="*/ 0 w 5376704"/>
              <a:gd name="connsiteY23" fmla="*/ 3552515 h 4163104"/>
              <a:gd name="connsiteX24" fmla="*/ 0 w 5376704"/>
              <a:gd name="connsiteY24" fmla="*/ 2900296 h 4163104"/>
              <a:gd name="connsiteX25" fmla="*/ 0 w 5376704"/>
              <a:gd name="connsiteY25" fmla="*/ 2331338 h 4163104"/>
              <a:gd name="connsiteX26" fmla="*/ 0 w 5376704"/>
              <a:gd name="connsiteY26" fmla="*/ 1762381 h 4163104"/>
              <a:gd name="connsiteX27" fmla="*/ 0 w 5376704"/>
              <a:gd name="connsiteY27" fmla="*/ 1026899 h 4163104"/>
              <a:gd name="connsiteX28" fmla="*/ 0 w 5376704"/>
              <a:gd name="connsiteY28" fmla="*/ 0 h 416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76704" h="4163104" extrusionOk="0">
                <a:moveTo>
                  <a:pt x="0" y="0"/>
                </a:moveTo>
                <a:cubicBezTo>
                  <a:pt x="217469" y="-65"/>
                  <a:pt x="376727" y="24118"/>
                  <a:pt x="618321" y="0"/>
                </a:cubicBezTo>
                <a:cubicBezTo>
                  <a:pt x="859915" y="-24118"/>
                  <a:pt x="920713" y="19031"/>
                  <a:pt x="1129108" y="0"/>
                </a:cubicBezTo>
                <a:cubicBezTo>
                  <a:pt x="1337503" y="-19031"/>
                  <a:pt x="1673865" y="-20521"/>
                  <a:pt x="1908730" y="0"/>
                </a:cubicBezTo>
                <a:cubicBezTo>
                  <a:pt x="2143595" y="20521"/>
                  <a:pt x="2337287" y="23776"/>
                  <a:pt x="2527051" y="0"/>
                </a:cubicBezTo>
                <a:cubicBezTo>
                  <a:pt x="2716815" y="-23776"/>
                  <a:pt x="2865598" y="439"/>
                  <a:pt x="3145372" y="0"/>
                </a:cubicBezTo>
                <a:cubicBezTo>
                  <a:pt x="3425146" y="-439"/>
                  <a:pt x="3696293" y="35600"/>
                  <a:pt x="3924994" y="0"/>
                </a:cubicBezTo>
                <a:cubicBezTo>
                  <a:pt x="4153695" y="-35600"/>
                  <a:pt x="4277194" y="-20679"/>
                  <a:pt x="4489548" y="0"/>
                </a:cubicBezTo>
                <a:cubicBezTo>
                  <a:pt x="4701902" y="20679"/>
                  <a:pt x="5100773" y="-26679"/>
                  <a:pt x="5376704" y="0"/>
                </a:cubicBezTo>
                <a:cubicBezTo>
                  <a:pt x="5370859" y="353862"/>
                  <a:pt x="5402952" y="481068"/>
                  <a:pt x="5376704" y="777113"/>
                </a:cubicBezTo>
                <a:cubicBezTo>
                  <a:pt x="5350456" y="1073158"/>
                  <a:pt x="5355735" y="1200427"/>
                  <a:pt x="5376704" y="1387701"/>
                </a:cubicBezTo>
                <a:cubicBezTo>
                  <a:pt x="5397673" y="1574975"/>
                  <a:pt x="5353571" y="1910660"/>
                  <a:pt x="5376704" y="2081552"/>
                </a:cubicBezTo>
                <a:cubicBezTo>
                  <a:pt x="5399837" y="2252444"/>
                  <a:pt x="5411081" y="2616679"/>
                  <a:pt x="5376704" y="2817034"/>
                </a:cubicBezTo>
                <a:cubicBezTo>
                  <a:pt x="5342327" y="3017389"/>
                  <a:pt x="5358333" y="3246757"/>
                  <a:pt x="5376704" y="3385991"/>
                </a:cubicBezTo>
                <a:cubicBezTo>
                  <a:pt x="5395075" y="3525225"/>
                  <a:pt x="5398022" y="3859324"/>
                  <a:pt x="5376704" y="4163104"/>
                </a:cubicBezTo>
                <a:cubicBezTo>
                  <a:pt x="5136940" y="4134829"/>
                  <a:pt x="4964033" y="4131080"/>
                  <a:pt x="4704616" y="4163104"/>
                </a:cubicBezTo>
                <a:cubicBezTo>
                  <a:pt x="4445199" y="4195128"/>
                  <a:pt x="4271887" y="4160701"/>
                  <a:pt x="4032528" y="4163104"/>
                </a:cubicBezTo>
                <a:cubicBezTo>
                  <a:pt x="3793169" y="4165507"/>
                  <a:pt x="3499803" y="4184892"/>
                  <a:pt x="3252906" y="4163104"/>
                </a:cubicBezTo>
                <a:cubicBezTo>
                  <a:pt x="3006009" y="4141316"/>
                  <a:pt x="2785964" y="4153677"/>
                  <a:pt x="2580818" y="4163104"/>
                </a:cubicBezTo>
                <a:cubicBezTo>
                  <a:pt x="2375672" y="4172531"/>
                  <a:pt x="2193060" y="4181212"/>
                  <a:pt x="2070031" y="4163104"/>
                </a:cubicBezTo>
                <a:cubicBezTo>
                  <a:pt x="1947002" y="4144996"/>
                  <a:pt x="1696917" y="4177061"/>
                  <a:pt x="1505477" y="4163104"/>
                </a:cubicBezTo>
                <a:cubicBezTo>
                  <a:pt x="1314037" y="4149147"/>
                  <a:pt x="1093619" y="4185650"/>
                  <a:pt x="725855" y="4163104"/>
                </a:cubicBezTo>
                <a:cubicBezTo>
                  <a:pt x="358091" y="4140558"/>
                  <a:pt x="179913" y="4156920"/>
                  <a:pt x="0" y="4163104"/>
                </a:cubicBezTo>
                <a:cubicBezTo>
                  <a:pt x="-18527" y="3921292"/>
                  <a:pt x="-22272" y="3775248"/>
                  <a:pt x="0" y="3552515"/>
                </a:cubicBezTo>
                <a:cubicBezTo>
                  <a:pt x="22272" y="3329782"/>
                  <a:pt x="19639" y="3129939"/>
                  <a:pt x="0" y="2900296"/>
                </a:cubicBezTo>
                <a:cubicBezTo>
                  <a:pt x="-19639" y="2670653"/>
                  <a:pt x="-3267" y="2593022"/>
                  <a:pt x="0" y="2331338"/>
                </a:cubicBezTo>
                <a:cubicBezTo>
                  <a:pt x="3267" y="2069654"/>
                  <a:pt x="28062" y="1883619"/>
                  <a:pt x="0" y="1762381"/>
                </a:cubicBezTo>
                <a:cubicBezTo>
                  <a:pt x="-28062" y="1641143"/>
                  <a:pt x="689" y="1294249"/>
                  <a:pt x="0" y="1026899"/>
                </a:cubicBezTo>
                <a:cubicBezTo>
                  <a:pt x="-689" y="759549"/>
                  <a:pt x="-11931" y="31027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561AD-439C-52BC-D6EA-FE795F71E7CB}"/>
              </a:ext>
            </a:extLst>
          </p:cNvPr>
          <p:cNvSpPr txBox="1"/>
          <p:nvPr/>
        </p:nvSpPr>
        <p:spPr>
          <a:xfrm>
            <a:off x="5924867" y="2391341"/>
            <a:ext cx="4707691" cy="123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[NHS] procurement systems across the UK have been designed to produce certain outcomes [namely, generate savings] with no targets around progressive procurement practice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37849-0E8E-53DA-9952-6770A1DEA7E1}"/>
              </a:ext>
            </a:extLst>
          </p:cNvPr>
          <p:cNvSpPr txBox="1"/>
          <p:nvPr/>
        </p:nvSpPr>
        <p:spPr>
          <a:xfrm>
            <a:off x="5924867" y="4102945"/>
            <a:ext cx="4707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 mandated to use national frameworks to buy most consumables”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E490F-9803-D664-3EF7-49FAA21C3B41}"/>
              </a:ext>
            </a:extLst>
          </p:cNvPr>
          <p:cNvSpPr txBox="1"/>
          <p:nvPr/>
        </p:nvSpPr>
        <p:spPr>
          <a:xfrm>
            <a:off x="5924867" y="5221351"/>
            <a:ext cx="4707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much governed by cost and efficiency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1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A1BD77-D473-4676-A14C-A5FC84D9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value frameworks</a:t>
            </a:r>
          </a:p>
        </p:txBody>
      </p:sp>
      <p:pic>
        <p:nvPicPr>
          <p:cNvPr id="3074" name="Picture 2" descr="How to Write About Social Value in Bids &amp; Tenders - Brunton Bid Writing">
            <a:extLst>
              <a:ext uri="{FF2B5EF4-FFF2-40B4-BE49-F238E27FC236}">
                <a16:creationId xmlns:a16="http://schemas.microsoft.com/office/drawing/2014/main" id="{3142146E-C92C-1313-D4C4-B1871CEEA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2422" r="34396" b="-2422"/>
          <a:stretch/>
        </p:blipFill>
        <p:spPr bwMode="auto">
          <a:xfrm>
            <a:off x="420470" y="2860157"/>
            <a:ext cx="3421737" cy="34217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 Interesting Facts About Essex">
            <a:extLst>
              <a:ext uri="{FF2B5EF4-FFF2-40B4-BE49-F238E27FC236}">
                <a16:creationId xmlns:a16="http://schemas.microsoft.com/office/drawing/2014/main" id="{2F859B72-6221-5FAF-21D3-B9A91FB49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8" r="13572"/>
          <a:stretch/>
        </p:blipFill>
        <p:spPr bwMode="auto">
          <a:xfrm>
            <a:off x="4385131" y="2860157"/>
            <a:ext cx="3421738" cy="34217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2A77D5-FA1B-3D6A-640C-D4444A092CCC}"/>
              </a:ext>
            </a:extLst>
          </p:cNvPr>
          <p:cNvSpPr/>
          <p:nvPr/>
        </p:nvSpPr>
        <p:spPr>
          <a:xfrm>
            <a:off x="8432724" y="2618479"/>
            <a:ext cx="3421739" cy="3663415"/>
          </a:xfrm>
          <a:custGeom>
            <a:avLst/>
            <a:gdLst>
              <a:gd name="connsiteX0" fmla="*/ 0 w 3421739"/>
              <a:gd name="connsiteY0" fmla="*/ 0 h 3663415"/>
              <a:gd name="connsiteX1" fmla="*/ 650130 w 3421739"/>
              <a:gd name="connsiteY1" fmla="*/ 0 h 3663415"/>
              <a:gd name="connsiteX2" fmla="*/ 1231826 w 3421739"/>
              <a:gd name="connsiteY2" fmla="*/ 0 h 3663415"/>
              <a:gd name="connsiteX3" fmla="*/ 1984609 w 3421739"/>
              <a:gd name="connsiteY3" fmla="*/ 0 h 3663415"/>
              <a:gd name="connsiteX4" fmla="*/ 2634739 w 3421739"/>
              <a:gd name="connsiteY4" fmla="*/ 0 h 3663415"/>
              <a:gd name="connsiteX5" fmla="*/ 3421739 w 3421739"/>
              <a:gd name="connsiteY5" fmla="*/ 0 h 3663415"/>
              <a:gd name="connsiteX6" fmla="*/ 3421739 w 3421739"/>
              <a:gd name="connsiteY6" fmla="*/ 683837 h 3663415"/>
              <a:gd name="connsiteX7" fmla="*/ 3421739 w 3421739"/>
              <a:gd name="connsiteY7" fmla="*/ 1294407 h 3663415"/>
              <a:gd name="connsiteX8" fmla="*/ 3421739 w 3421739"/>
              <a:gd name="connsiteY8" fmla="*/ 1904976 h 3663415"/>
              <a:gd name="connsiteX9" fmla="*/ 3421739 w 3421739"/>
              <a:gd name="connsiteY9" fmla="*/ 2442277 h 3663415"/>
              <a:gd name="connsiteX10" fmla="*/ 3421739 w 3421739"/>
              <a:gd name="connsiteY10" fmla="*/ 2979578 h 3663415"/>
              <a:gd name="connsiteX11" fmla="*/ 3421739 w 3421739"/>
              <a:gd name="connsiteY11" fmla="*/ 3663415 h 3663415"/>
              <a:gd name="connsiteX12" fmla="*/ 2703174 w 3421739"/>
              <a:gd name="connsiteY12" fmla="*/ 3663415 h 3663415"/>
              <a:gd name="connsiteX13" fmla="*/ 1950391 w 3421739"/>
              <a:gd name="connsiteY13" fmla="*/ 3663415 h 3663415"/>
              <a:gd name="connsiteX14" fmla="*/ 1197609 w 3421739"/>
              <a:gd name="connsiteY14" fmla="*/ 3663415 h 3663415"/>
              <a:gd name="connsiteX15" fmla="*/ 0 w 3421739"/>
              <a:gd name="connsiteY15" fmla="*/ 3663415 h 3663415"/>
              <a:gd name="connsiteX16" fmla="*/ 0 w 3421739"/>
              <a:gd name="connsiteY16" fmla="*/ 3052846 h 3663415"/>
              <a:gd name="connsiteX17" fmla="*/ 0 w 3421739"/>
              <a:gd name="connsiteY17" fmla="*/ 2478911 h 3663415"/>
              <a:gd name="connsiteX18" fmla="*/ 0 w 3421739"/>
              <a:gd name="connsiteY18" fmla="*/ 1978244 h 3663415"/>
              <a:gd name="connsiteX19" fmla="*/ 0 w 3421739"/>
              <a:gd name="connsiteY19" fmla="*/ 1440943 h 3663415"/>
              <a:gd name="connsiteX20" fmla="*/ 0 w 3421739"/>
              <a:gd name="connsiteY20" fmla="*/ 903642 h 3663415"/>
              <a:gd name="connsiteX21" fmla="*/ 0 w 3421739"/>
              <a:gd name="connsiteY21" fmla="*/ 0 h 36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1739" h="3663415" extrusionOk="0">
                <a:moveTo>
                  <a:pt x="0" y="0"/>
                </a:moveTo>
                <a:cubicBezTo>
                  <a:pt x="207791" y="-14031"/>
                  <a:pt x="424197" y="7741"/>
                  <a:pt x="650130" y="0"/>
                </a:cubicBezTo>
                <a:cubicBezTo>
                  <a:pt x="876063" y="-7741"/>
                  <a:pt x="945769" y="-913"/>
                  <a:pt x="1231826" y="0"/>
                </a:cubicBezTo>
                <a:cubicBezTo>
                  <a:pt x="1517883" y="913"/>
                  <a:pt x="1833723" y="22008"/>
                  <a:pt x="1984609" y="0"/>
                </a:cubicBezTo>
                <a:cubicBezTo>
                  <a:pt x="2135495" y="-22008"/>
                  <a:pt x="2498275" y="-4826"/>
                  <a:pt x="2634739" y="0"/>
                </a:cubicBezTo>
                <a:cubicBezTo>
                  <a:pt x="2771203" y="4826"/>
                  <a:pt x="3032833" y="33843"/>
                  <a:pt x="3421739" y="0"/>
                </a:cubicBezTo>
                <a:cubicBezTo>
                  <a:pt x="3406937" y="232266"/>
                  <a:pt x="3450758" y="351317"/>
                  <a:pt x="3421739" y="683837"/>
                </a:cubicBezTo>
                <a:cubicBezTo>
                  <a:pt x="3392720" y="1016357"/>
                  <a:pt x="3403696" y="1163301"/>
                  <a:pt x="3421739" y="1294407"/>
                </a:cubicBezTo>
                <a:cubicBezTo>
                  <a:pt x="3439783" y="1425513"/>
                  <a:pt x="3438690" y="1740231"/>
                  <a:pt x="3421739" y="1904976"/>
                </a:cubicBezTo>
                <a:cubicBezTo>
                  <a:pt x="3404788" y="2069721"/>
                  <a:pt x="3396929" y="2221615"/>
                  <a:pt x="3421739" y="2442277"/>
                </a:cubicBezTo>
                <a:cubicBezTo>
                  <a:pt x="3446549" y="2662939"/>
                  <a:pt x="3433311" y="2821618"/>
                  <a:pt x="3421739" y="2979578"/>
                </a:cubicBezTo>
                <a:cubicBezTo>
                  <a:pt x="3410167" y="3137538"/>
                  <a:pt x="3419362" y="3325444"/>
                  <a:pt x="3421739" y="3663415"/>
                </a:cubicBezTo>
                <a:cubicBezTo>
                  <a:pt x="3203854" y="3698153"/>
                  <a:pt x="2900153" y="3640070"/>
                  <a:pt x="2703174" y="3663415"/>
                </a:cubicBezTo>
                <a:cubicBezTo>
                  <a:pt x="2506196" y="3686760"/>
                  <a:pt x="2206963" y="3632576"/>
                  <a:pt x="1950391" y="3663415"/>
                </a:cubicBezTo>
                <a:cubicBezTo>
                  <a:pt x="1693819" y="3694254"/>
                  <a:pt x="1395267" y="3634351"/>
                  <a:pt x="1197609" y="3663415"/>
                </a:cubicBezTo>
                <a:cubicBezTo>
                  <a:pt x="999951" y="3692479"/>
                  <a:pt x="472840" y="3661609"/>
                  <a:pt x="0" y="3663415"/>
                </a:cubicBezTo>
                <a:cubicBezTo>
                  <a:pt x="21453" y="3371945"/>
                  <a:pt x="9907" y="3355746"/>
                  <a:pt x="0" y="3052846"/>
                </a:cubicBezTo>
                <a:cubicBezTo>
                  <a:pt x="-9907" y="2749946"/>
                  <a:pt x="24477" y="2759217"/>
                  <a:pt x="0" y="2478911"/>
                </a:cubicBezTo>
                <a:cubicBezTo>
                  <a:pt x="-24477" y="2198606"/>
                  <a:pt x="-23072" y="2083459"/>
                  <a:pt x="0" y="1978244"/>
                </a:cubicBezTo>
                <a:cubicBezTo>
                  <a:pt x="23072" y="1873029"/>
                  <a:pt x="23677" y="1644855"/>
                  <a:pt x="0" y="1440943"/>
                </a:cubicBezTo>
                <a:cubicBezTo>
                  <a:pt x="-23677" y="1237031"/>
                  <a:pt x="-18912" y="1169121"/>
                  <a:pt x="0" y="903642"/>
                </a:cubicBezTo>
                <a:cubicBezTo>
                  <a:pt x="18912" y="638163"/>
                  <a:pt x="44585" y="35159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F1AA73-CCBA-3455-F0B1-8D5D19D988A0}"/>
              </a:ext>
            </a:extLst>
          </p:cNvPr>
          <p:cNvSpPr txBox="1"/>
          <p:nvPr/>
        </p:nvSpPr>
        <p:spPr>
          <a:xfrm>
            <a:off x="8576533" y="3296024"/>
            <a:ext cx="31949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sustainable employment,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skills levels,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chances for young people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Co2 emissions</a:t>
            </a:r>
            <a:r>
              <a:rPr lang="en-GB" sz="2400" dirty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30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3071812" y="2294335"/>
            <a:ext cx="61019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350"/>
              <a:t>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152900" y="1143000"/>
            <a:ext cx="4400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E304D-4697-43A7-9EE9-856276A49958}"/>
              </a:ext>
            </a:extLst>
          </p:cNvPr>
          <p:cNvSpPr/>
          <p:nvPr/>
        </p:nvSpPr>
        <p:spPr>
          <a:xfrm>
            <a:off x="1524000" y="28426"/>
            <a:ext cx="9144000" cy="782241"/>
          </a:xfrm>
          <a:prstGeom prst="rect">
            <a:avLst/>
          </a:prstGeom>
          <a:solidFill>
            <a:srgbClr val="0A4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0" name="Title 14"/>
          <p:cNvSpPr txBox="1">
            <a:spLocks/>
          </p:cNvSpPr>
          <p:nvPr/>
        </p:nvSpPr>
        <p:spPr bwMode="auto">
          <a:xfrm>
            <a:off x="1927273" y="419546"/>
            <a:ext cx="10100604" cy="96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0004" tIns="30004" rIns="30004" bIns="30004"/>
          <a:lstStyle/>
          <a:p>
            <a:pPr>
              <a:defRPr/>
            </a:pPr>
            <a:r>
              <a:rPr lang="en-GB" sz="3800" kern="0" dirty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/>
              </a:rPr>
              <a:t>Support for local enterprise </a:t>
            </a:r>
          </a:p>
        </p:txBody>
      </p:sp>
      <p:pic>
        <p:nvPicPr>
          <p:cNvPr id="4098" name="Picture 2" descr="Hywel Dda University Health Board | Nursing Times">
            <a:extLst>
              <a:ext uri="{FF2B5EF4-FFF2-40B4-BE49-F238E27FC236}">
                <a16:creationId xmlns:a16="http://schemas.microsoft.com/office/drawing/2014/main" id="{F9CB6C80-D339-7BD3-097A-CE4C6F948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1" b="39330"/>
          <a:stretch/>
        </p:blipFill>
        <p:spPr bwMode="auto">
          <a:xfrm>
            <a:off x="1181636" y="1844833"/>
            <a:ext cx="4400551" cy="11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ndwell and West Birmingham NHS Trust">
            <a:extLst>
              <a:ext uri="{FF2B5EF4-FFF2-40B4-BE49-F238E27FC236}">
                <a16:creationId xmlns:a16="http://schemas.microsoft.com/office/drawing/2014/main" id="{A4375A8C-0A87-558E-1295-1A215DDC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26" y="4857751"/>
            <a:ext cx="3168502" cy="14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rthern Care Alliance | Careers at Northern Care Alliance NHS">
            <a:extLst>
              <a:ext uri="{FF2B5EF4-FFF2-40B4-BE49-F238E27FC236}">
                <a16:creationId xmlns:a16="http://schemas.microsoft.com/office/drawing/2014/main" id="{3B242C4E-6DD6-D8FA-6BA0-35102A5C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85" y="3381858"/>
            <a:ext cx="3508743" cy="11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ew targets could help public sector use more local food, according to new  report - News">
            <a:extLst>
              <a:ext uri="{FF2B5EF4-FFF2-40B4-BE49-F238E27FC236}">
                <a16:creationId xmlns:a16="http://schemas.microsoft.com/office/drawing/2014/main" id="{66FC0122-F5F2-5456-E9EB-063A3E1F9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6609814" y="2037904"/>
            <a:ext cx="4400550" cy="44005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4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5D2F-CA16-C63A-E881-6547E7A0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art of the possible?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22DBC-3A17-0398-3581-0710818DF64B}"/>
              </a:ext>
            </a:extLst>
          </p:cNvPr>
          <p:cNvSpPr/>
          <p:nvPr/>
        </p:nvSpPr>
        <p:spPr>
          <a:xfrm>
            <a:off x="6400800" y="2232457"/>
            <a:ext cx="5099665" cy="4163104"/>
          </a:xfrm>
          <a:custGeom>
            <a:avLst/>
            <a:gdLst>
              <a:gd name="connsiteX0" fmla="*/ 0 w 5099665"/>
              <a:gd name="connsiteY0" fmla="*/ 0 h 4163104"/>
              <a:gd name="connsiteX1" fmla="*/ 586461 w 5099665"/>
              <a:gd name="connsiteY1" fmla="*/ 0 h 4163104"/>
              <a:gd name="connsiteX2" fmla="*/ 1070930 w 5099665"/>
              <a:gd name="connsiteY2" fmla="*/ 0 h 4163104"/>
              <a:gd name="connsiteX3" fmla="*/ 1810381 w 5099665"/>
              <a:gd name="connsiteY3" fmla="*/ 0 h 4163104"/>
              <a:gd name="connsiteX4" fmla="*/ 2396843 w 5099665"/>
              <a:gd name="connsiteY4" fmla="*/ 0 h 4163104"/>
              <a:gd name="connsiteX5" fmla="*/ 2983304 w 5099665"/>
              <a:gd name="connsiteY5" fmla="*/ 0 h 4163104"/>
              <a:gd name="connsiteX6" fmla="*/ 3722755 w 5099665"/>
              <a:gd name="connsiteY6" fmla="*/ 0 h 4163104"/>
              <a:gd name="connsiteX7" fmla="*/ 4258220 w 5099665"/>
              <a:gd name="connsiteY7" fmla="*/ 0 h 4163104"/>
              <a:gd name="connsiteX8" fmla="*/ 5099665 w 5099665"/>
              <a:gd name="connsiteY8" fmla="*/ 0 h 4163104"/>
              <a:gd name="connsiteX9" fmla="*/ 5099665 w 5099665"/>
              <a:gd name="connsiteY9" fmla="*/ 777113 h 4163104"/>
              <a:gd name="connsiteX10" fmla="*/ 5099665 w 5099665"/>
              <a:gd name="connsiteY10" fmla="*/ 1387701 h 4163104"/>
              <a:gd name="connsiteX11" fmla="*/ 5099665 w 5099665"/>
              <a:gd name="connsiteY11" fmla="*/ 2081552 h 4163104"/>
              <a:gd name="connsiteX12" fmla="*/ 5099665 w 5099665"/>
              <a:gd name="connsiteY12" fmla="*/ 2817034 h 4163104"/>
              <a:gd name="connsiteX13" fmla="*/ 5099665 w 5099665"/>
              <a:gd name="connsiteY13" fmla="*/ 3385991 h 4163104"/>
              <a:gd name="connsiteX14" fmla="*/ 5099665 w 5099665"/>
              <a:gd name="connsiteY14" fmla="*/ 4163104 h 4163104"/>
              <a:gd name="connsiteX15" fmla="*/ 4462207 w 5099665"/>
              <a:gd name="connsiteY15" fmla="*/ 4163104 h 4163104"/>
              <a:gd name="connsiteX16" fmla="*/ 3824749 w 5099665"/>
              <a:gd name="connsiteY16" fmla="*/ 4163104 h 4163104"/>
              <a:gd name="connsiteX17" fmla="*/ 3085297 w 5099665"/>
              <a:gd name="connsiteY17" fmla="*/ 4163104 h 4163104"/>
              <a:gd name="connsiteX18" fmla="*/ 2447839 w 5099665"/>
              <a:gd name="connsiteY18" fmla="*/ 4163104 h 4163104"/>
              <a:gd name="connsiteX19" fmla="*/ 1963371 w 5099665"/>
              <a:gd name="connsiteY19" fmla="*/ 4163104 h 4163104"/>
              <a:gd name="connsiteX20" fmla="*/ 1427906 w 5099665"/>
              <a:gd name="connsiteY20" fmla="*/ 4163104 h 4163104"/>
              <a:gd name="connsiteX21" fmla="*/ 688455 w 5099665"/>
              <a:gd name="connsiteY21" fmla="*/ 4163104 h 4163104"/>
              <a:gd name="connsiteX22" fmla="*/ 0 w 5099665"/>
              <a:gd name="connsiteY22" fmla="*/ 4163104 h 4163104"/>
              <a:gd name="connsiteX23" fmla="*/ 0 w 5099665"/>
              <a:gd name="connsiteY23" fmla="*/ 3552515 h 4163104"/>
              <a:gd name="connsiteX24" fmla="*/ 0 w 5099665"/>
              <a:gd name="connsiteY24" fmla="*/ 2900296 h 4163104"/>
              <a:gd name="connsiteX25" fmla="*/ 0 w 5099665"/>
              <a:gd name="connsiteY25" fmla="*/ 2331338 h 4163104"/>
              <a:gd name="connsiteX26" fmla="*/ 0 w 5099665"/>
              <a:gd name="connsiteY26" fmla="*/ 1762381 h 4163104"/>
              <a:gd name="connsiteX27" fmla="*/ 0 w 5099665"/>
              <a:gd name="connsiteY27" fmla="*/ 1026899 h 4163104"/>
              <a:gd name="connsiteX28" fmla="*/ 0 w 5099665"/>
              <a:gd name="connsiteY28" fmla="*/ 0 h 416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99665" h="4163104" extrusionOk="0">
                <a:moveTo>
                  <a:pt x="0" y="0"/>
                </a:moveTo>
                <a:cubicBezTo>
                  <a:pt x="280361" y="19806"/>
                  <a:pt x="349561" y="-28567"/>
                  <a:pt x="586461" y="0"/>
                </a:cubicBezTo>
                <a:cubicBezTo>
                  <a:pt x="823361" y="28567"/>
                  <a:pt x="831979" y="1976"/>
                  <a:pt x="1070930" y="0"/>
                </a:cubicBezTo>
                <a:cubicBezTo>
                  <a:pt x="1309881" y="-1976"/>
                  <a:pt x="1485586" y="29962"/>
                  <a:pt x="1810381" y="0"/>
                </a:cubicBezTo>
                <a:cubicBezTo>
                  <a:pt x="2135176" y="-29962"/>
                  <a:pt x="2119477" y="-13119"/>
                  <a:pt x="2396843" y="0"/>
                </a:cubicBezTo>
                <a:cubicBezTo>
                  <a:pt x="2674209" y="13119"/>
                  <a:pt x="2739957" y="29057"/>
                  <a:pt x="2983304" y="0"/>
                </a:cubicBezTo>
                <a:cubicBezTo>
                  <a:pt x="3226651" y="-29057"/>
                  <a:pt x="3508176" y="31709"/>
                  <a:pt x="3722755" y="0"/>
                </a:cubicBezTo>
                <a:cubicBezTo>
                  <a:pt x="3937334" y="-31709"/>
                  <a:pt x="4016382" y="14103"/>
                  <a:pt x="4258220" y="0"/>
                </a:cubicBezTo>
                <a:cubicBezTo>
                  <a:pt x="4500058" y="-14103"/>
                  <a:pt x="4719946" y="-39855"/>
                  <a:pt x="5099665" y="0"/>
                </a:cubicBezTo>
                <a:cubicBezTo>
                  <a:pt x="5093820" y="353862"/>
                  <a:pt x="5125913" y="481068"/>
                  <a:pt x="5099665" y="777113"/>
                </a:cubicBezTo>
                <a:cubicBezTo>
                  <a:pt x="5073417" y="1073158"/>
                  <a:pt x="5078696" y="1200427"/>
                  <a:pt x="5099665" y="1387701"/>
                </a:cubicBezTo>
                <a:cubicBezTo>
                  <a:pt x="5120634" y="1574975"/>
                  <a:pt x="5076532" y="1910660"/>
                  <a:pt x="5099665" y="2081552"/>
                </a:cubicBezTo>
                <a:cubicBezTo>
                  <a:pt x="5122798" y="2252444"/>
                  <a:pt x="5134042" y="2616679"/>
                  <a:pt x="5099665" y="2817034"/>
                </a:cubicBezTo>
                <a:cubicBezTo>
                  <a:pt x="5065288" y="3017389"/>
                  <a:pt x="5081294" y="3246757"/>
                  <a:pt x="5099665" y="3385991"/>
                </a:cubicBezTo>
                <a:cubicBezTo>
                  <a:pt x="5118036" y="3525225"/>
                  <a:pt x="5120983" y="3859324"/>
                  <a:pt x="5099665" y="4163104"/>
                </a:cubicBezTo>
                <a:cubicBezTo>
                  <a:pt x="4831643" y="4153007"/>
                  <a:pt x="4673902" y="4185064"/>
                  <a:pt x="4462207" y="4163104"/>
                </a:cubicBezTo>
                <a:cubicBezTo>
                  <a:pt x="4250512" y="4141144"/>
                  <a:pt x="4004841" y="4136046"/>
                  <a:pt x="3824749" y="4163104"/>
                </a:cubicBezTo>
                <a:cubicBezTo>
                  <a:pt x="3644657" y="4190162"/>
                  <a:pt x="3418552" y="4157425"/>
                  <a:pt x="3085297" y="4163104"/>
                </a:cubicBezTo>
                <a:cubicBezTo>
                  <a:pt x="2752042" y="4168783"/>
                  <a:pt x="2584912" y="4189978"/>
                  <a:pt x="2447839" y="4163104"/>
                </a:cubicBezTo>
                <a:cubicBezTo>
                  <a:pt x="2310766" y="4136230"/>
                  <a:pt x="2195719" y="4159262"/>
                  <a:pt x="1963371" y="4163104"/>
                </a:cubicBezTo>
                <a:cubicBezTo>
                  <a:pt x="1731023" y="4166946"/>
                  <a:pt x="1681364" y="4185604"/>
                  <a:pt x="1427906" y="4163104"/>
                </a:cubicBezTo>
                <a:cubicBezTo>
                  <a:pt x="1174448" y="4140604"/>
                  <a:pt x="863301" y="4152894"/>
                  <a:pt x="688455" y="4163104"/>
                </a:cubicBezTo>
                <a:cubicBezTo>
                  <a:pt x="513609" y="4173314"/>
                  <a:pt x="218106" y="4138015"/>
                  <a:pt x="0" y="4163104"/>
                </a:cubicBezTo>
                <a:cubicBezTo>
                  <a:pt x="-18527" y="3921292"/>
                  <a:pt x="-22272" y="3775248"/>
                  <a:pt x="0" y="3552515"/>
                </a:cubicBezTo>
                <a:cubicBezTo>
                  <a:pt x="22272" y="3329782"/>
                  <a:pt x="19639" y="3129939"/>
                  <a:pt x="0" y="2900296"/>
                </a:cubicBezTo>
                <a:cubicBezTo>
                  <a:pt x="-19639" y="2670653"/>
                  <a:pt x="-3267" y="2593022"/>
                  <a:pt x="0" y="2331338"/>
                </a:cubicBezTo>
                <a:cubicBezTo>
                  <a:pt x="3267" y="2069654"/>
                  <a:pt x="28062" y="1883619"/>
                  <a:pt x="0" y="1762381"/>
                </a:cubicBezTo>
                <a:cubicBezTo>
                  <a:pt x="-28062" y="1641143"/>
                  <a:pt x="689" y="1294249"/>
                  <a:pt x="0" y="1026899"/>
                </a:cubicBezTo>
                <a:cubicBezTo>
                  <a:pt x="-689" y="759549"/>
                  <a:pt x="-11931" y="31027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New logistics contract to help centralise delivery services for NHS trusts  - GOV.UK">
            <a:extLst>
              <a:ext uri="{FF2B5EF4-FFF2-40B4-BE49-F238E27FC236}">
                <a16:creationId xmlns:a16="http://schemas.microsoft.com/office/drawing/2014/main" id="{C670DC23-83FD-1E8D-73E3-8725D7239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889331" y="2249831"/>
            <a:ext cx="4145730" cy="41457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41D883-71F8-759C-9C3F-B835BFCCF526}"/>
              </a:ext>
            </a:extLst>
          </p:cNvPr>
          <p:cNvSpPr txBox="1"/>
          <p:nvPr/>
        </p:nvSpPr>
        <p:spPr>
          <a:xfrm>
            <a:off x="6925130" y="2923953"/>
            <a:ext cx="4263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£6bn spent on consumables each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NHS is challenged by Brexit, net zero requirements and obligations around economic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ship-in single-use products from oversees?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couldn’t make and supply them from the UK instead…?</a:t>
            </a:r>
          </a:p>
        </p:txBody>
      </p:sp>
    </p:spTree>
    <p:extLst>
      <p:ext uri="{BB962C8B-B14F-4D97-AF65-F5344CB8AC3E}">
        <p14:creationId xmlns:p14="http://schemas.microsoft.com/office/powerpoint/2010/main" val="36515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5D2F-CA16-C63A-E881-6547E7A0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local industrial strategies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22DBC-3A17-0398-3581-0710818DF64B}"/>
              </a:ext>
            </a:extLst>
          </p:cNvPr>
          <p:cNvSpPr/>
          <p:nvPr/>
        </p:nvSpPr>
        <p:spPr>
          <a:xfrm>
            <a:off x="6400800" y="2232457"/>
            <a:ext cx="5099665" cy="4163104"/>
          </a:xfrm>
          <a:custGeom>
            <a:avLst/>
            <a:gdLst>
              <a:gd name="connsiteX0" fmla="*/ 0 w 5099665"/>
              <a:gd name="connsiteY0" fmla="*/ 0 h 4163104"/>
              <a:gd name="connsiteX1" fmla="*/ 586461 w 5099665"/>
              <a:gd name="connsiteY1" fmla="*/ 0 h 4163104"/>
              <a:gd name="connsiteX2" fmla="*/ 1070930 w 5099665"/>
              <a:gd name="connsiteY2" fmla="*/ 0 h 4163104"/>
              <a:gd name="connsiteX3" fmla="*/ 1810381 w 5099665"/>
              <a:gd name="connsiteY3" fmla="*/ 0 h 4163104"/>
              <a:gd name="connsiteX4" fmla="*/ 2396843 w 5099665"/>
              <a:gd name="connsiteY4" fmla="*/ 0 h 4163104"/>
              <a:gd name="connsiteX5" fmla="*/ 2983304 w 5099665"/>
              <a:gd name="connsiteY5" fmla="*/ 0 h 4163104"/>
              <a:gd name="connsiteX6" fmla="*/ 3722755 w 5099665"/>
              <a:gd name="connsiteY6" fmla="*/ 0 h 4163104"/>
              <a:gd name="connsiteX7" fmla="*/ 4258220 w 5099665"/>
              <a:gd name="connsiteY7" fmla="*/ 0 h 4163104"/>
              <a:gd name="connsiteX8" fmla="*/ 5099665 w 5099665"/>
              <a:gd name="connsiteY8" fmla="*/ 0 h 4163104"/>
              <a:gd name="connsiteX9" fmla="*/ 5099665 w 5099665"/>
              <a:gd name="connsiteY9" fmla="*/ 777113 h 4163104"/>
              <a:gd name="connsiteX10" fmla="*/ 5099665 w 5099665"/>
              <a:gd name="connsiteY10" fmla="*/ 1387701 h 4163104"/>
              <a:gd name="connsiteX11" fmla="*/ 5099665 w 5099665"/>
              <a:gd name="connsiteY11" fmla="*/ 2081552 h 4163104"/>
              <a:gd name="connsiteX12" fmla="*/ 5099665 w 5099665"/>
              <a:gd name="connsiteY12" fmla="*/ 2817034 h 4163104"/>
              <a:gd name="connsiteX13" fmla="*/ 5099665 w 5099665"/>
              <a:gd name="connsiteY13" fmla="*/ 3385991 h 4163104"/>
              <a:gd name="connsiteX14" fmla="*/ 5099665 w 5099665"/>
              <a:gd name="connsiteY14" fmla="*/ 4163104 h 4163104"/>
              <a:gd name="connsiteX15" fmla="*/ 4462207 w 5099665"/>
              <a:gd name="connsiteY15" fmla="*/ 4163104 h 4163104"/>
              <a:gd name="connsiteX16" fmla="*/ 3824749 w 5099665"/>
              <a:gd name="connsiteY16" fmla="*/ 4163104 h 4163104"/>
              <a:gd name="connsiteX17" fmla="*/ 3085297 w 5099665"/>
              <a:gd name="connsiteY17" fmla="*/ 4163104 h 4163104"/>
              <a:gd name="connsiteX18" fmla="*/ 2447839 w 5099665"/>
              <a:gd name="connsiteY18" fmla="*/ 4163104 h 4163104"/>
              <a:gd name="connsiteX19" fmla="*/ 1963371 w 5099665"/>
              <a:gd name="connsiteY19" fmla="*/ 4163104 h 4163104"/>
              <a:gd name="connsiteX20" fmla="*/ 1427906 w 5099665"/>
              <a:gd name="connsiteY20" fmla="*/ 4163104 h 4163104"/>
              <a:gd name="connsiteX21" fmla="*/ 688455 w 5099665"/>
              <a:gd name="connsiteY21" fmla="*/ 4163104 h 4163104"/>
              <a:gd name="connsiteX22" fmla="*/ 0 w 5099665"/>
              <a:gd name="connsiteY22" fmla="*/ 4163104 h 4163104"/>
              <a:gd name="connsiteX23" fmla="*/ 0 w 5099665"/>
              <a:gd name="connsiteY23" fmla="*/ 3552515 h 4163104"/>
              <a:gd name="connsiteX24" fmla="*/ 0 w 5099665"/>
              <a:gd name="connsiteY24" fmla="*/ 2900296 h 4163104"/>
              <a:gd name="connsiteX25" fmla="*/ 0 w 5099665"/>
              <a:gd name="connsiteY25" fmla="*/ 2331338 h 4163104"/>
              <a:gd name="connsiteX26" fmla="*/ 0 w 5099665"/>
              <a:gd name="connsiteY26" fmla="*/ 1762381 h 4163104"/>
              <a:gd name="connsiteX27" fmla="*/ 0 w 5099665"/>
              <a:gd name="connsiteY27" fmla="*/ 1026899 h 4163104"/>
              <a:gd name="connsiteX28" fmla="*/ 0 w 5099665"/>
              <a:gd name="connsiteY28" fmla="*/ 0 h 416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99665" h="4163104" extrusionOk="0">
                <a:moveTo>
                  <a:pt x="0" y="0"/>
                </a:moveTo>
                <a:cubicBezTo>
                  <a:pt x="280361" y="19806"/>
                  <a:pt x="349561" y="-28567"/>
                  <a:pt x="586461" y="0"/>
                </a:cubicBezTo>
                <a:cubicBezTo>
                  <a:pt x="823361" y="28567"/>
                  <a:pt x="831979" y="1976"/>
                  <a:pt x="1070930" y="0"/>
                </a:cubicBezTo>
                <a:cubicBezTo>
                  <a:pt x="1309881" y="-1976"/>
                  <a:pt x="1485586" y="29962"/>
                  <a:pt x="1810381" y="0"/>
                </a:cubicBezTo>
                <a:cubicBezTo>
                  <a:pt x="2135176" y="-29962"/>
                  <a:pt x="2119477" y="-13119"/>
                  <a:pt x="2396843" y="0"/>
                </a:cubicBezTo>
                <a:cubicBezTo>
                  <a:pt x="2674209" y="13119"/>
                  <a:pt x="2739957" y="29057"/>
                  <a:pt x="2983304" y="0"/>
                </a:cubicBezTo>
                <a:cubicBezTo>
                  <a:pt x="3226651" y="-29057"/>
                  <a:pt x="3508176" y="31709"/>
                  <a:pt x="3722755" y="0"/>
                </a:cubicBezTo>
                <a:cubicBezTo>
                  <a:pt x="3937334" y="-31709"/>
                  <a:pt x="4016382" y="14103"/>
                  <a:pt x="4258220" y="0"/>
                </a:cubicBezTo>
                <a:cubicBezTo>
                  <a:pt x="4500058" y="-14103"/>
                  <a:pt x="4719946" y="-39855"/>
                  <a:pt x="5099665" y="0"/>
                </a:cubicBezTo>
                <a:cubicBezTo>
                  <a:pt x="5093820" y="353862"/>
                  <a:pt x="5125913" y="481068"/>
                  <a:pt x="5099665" y="777113"/>
                </a:cubicBezTo>
                <a:cubicBezTo>
                  <a:pt x="5073417" y="1073158"/>
                  <a:pt x="5078696" y="1200427"/>
                  <a:pt x="5099665" y="1387701"/>
                </a:cubicBezTo>
                <a:cubicBezTo>
                  <a:pt x="5120634" y="1574975"/>
                  <a:pt x="5076532" y="1910660"/>
                  <a:pt x="5099665" y="2081552"/>
                </a:cubicBezTo>
                <a:cubicBezTo>
                  <a:pt x="5122798" y="2252444"/>
                  <a:pt x="5134042" y="2616679"/>
                  <a:pt x="5099665" y="2817034"/>
                </a:cubicBezTo>
                <a:cubicBezTo>
                  <a:pt x="5065288" y="3017389"/>
                  <a:pt x="5081294" y="3246757"/>
                  <a:pt x="5099665" y="3385991"/>
                </a:cubicBezTo>
                <a:cubicBezTo>
                  <a:pt x="5118036" y="3525225"/>
                  <a:pt x="5120983" y="3859324"/>
                  <a:pt x="5099665" y="4163104"/>
                </a:cubicBezTo>
                <a:cubicBezTo>
                  <a:pt x="4831643" y="4153007"/>
                  <a:pt x="4673902" y="4185064"/>
                  <a:pt x="4462207" y="4163104"/>
                </a:cubicBezTo>
                <a:cubicBezTo>
                  <a:pt x="4250512" y="4141144"/>
                  <a:pt x="4004841" y="4136046"/>
                  <a:pt x="3824749" y="4163104"/>
                </a:cubicBezTo>
                <a:cubicBezTo>
                  <a:pt x="3644657" y="4190162"/>
                  <a:pt x="3418552" y="4157425"/>
                  <a:pt x="3085297" y="4163104"/>
                </a:cubicBezTo>
                <a:cubicBezTo>
                  <a:pt x="2752042" y="4168783"/>
                  <a:pt x="2584912" y="4189978"/>
                  <a:pt x="2447839" y="4163104"/>
                </a:cubicBezTo>
                <a:cubicBezTo>
                  <a:pt x="2310766" y="4136230"/>
                  <a:pt x="2195719" y="4159262"/>
                  <a:pt x="1963371" y="4163104"/>
                </a:cubicBezTo>
                <a:cubicBezTo>
                  <a:pt x="1731023" y="4166946"/>
                  <a:pt x="1681364" y="4185604"/>
                  <a:pt x="1427906" y="4163104"/>
                </a:cubicBezTo>
                <a:cubicBezTo>
                  <a:pt x="1174448" y="4140604"/>
                  <a:pt x="863301" y="4152894"/>
                  <a:pt x="688455" y="4163104"/>
                </a:cubicBezTo>
                <a:cubicBezTo>
                  <a:pt x="513609" y="4173314"/>
                  <a:pt x="218106" y="4138015"/>
                  <a:pt x="0" y="4163104"/>
                </a:cubicBezTo>
                <a:cubicBezTo>
                  <a:pt x="-18527" y="3921292"/>
                  <a:pt x="-22272" y="3775248"/>
                  <a:pt x="0" y="3552515"/>
                </a:cubicBezTo>
                <a:cubicBezTo>
                  <a:pt x="22272" y="3329782"/>
                  <a:pt x="19639" y="3129939"/>
                  <a:pt x="0" y="2900296"/>
                </a:cubicBezTo>
                <a:cubicBezTo>
                  <a:pt x="-19639" y="2670653"/>
                  <a:pt x="-3267" y="2593022"/>
                  <a:pt x="0" y="2331338"/>
                </a:cubicBezTo>
                <a:cubicBezTo>
                  <a:pt x="3267" y="2069654"/>
                  <a:pt x="28062" y="1883619"/>
                  <a:pt x="0" y="1762381"/>
                </a:cubicBezTo>
                <a:cubicBezTo>
                  <a:pt x="-28062" y="1641143"/>
                  <a:pt x="689" y="1294249"/>
                  <a:pt x="0" y="1026899"/>
                </a:cubicBezTo>
                <a:cubicBezTo>
                  <a:pt x="-689" y="759549"/>
                  <a:pt x="-11931" y="31027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1D883-71F8-759C-9C3F-B835BFCCF526}"/>
              </a:ext>
            </a:extLst>
          </p:cNvPr>
          <p:cNvSpPr txBox="1"/>
          <p:nvPr/>
        </p:nvSpPr>
        <p:spPr>
          <a:xfrm>
            <a:off x="6925130" y="2923953"/>
            <a:ext cx="4263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NHS and local government working together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Identifying potential capacity in local businesses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new local manufacturing offer for the NHS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 re-use not single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ICSs footprints could provide a forum to explore these ideas</a:t>
            </a:r>
          </a:p>
        </p:txBody>
      </p:sp>
      <p:pic>
        <p:nvPicPr>
          <p:cNvPr id="7170" name="Picture 2" descr="Recover today, lead for 2030: A future-fit industrial strategy for Europe –  EURACTIV.com">
            <a:extLst>
              <a:ext uri="{FF2B5EF4-FFF2-40B4-BE49-F238E27FC236}">
                <a16:creationId xmlns:a16="http://schemas.microsoft.com/office/drawing/2014/main" id="{DDF58225-1579-D8D7-4A11-A404EF65A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4" r="21894"/>
          <a:stretch/>
        </p:blipFill>
        <p:spPr bwMode="auto">
          <a:xfrm>
            <a:off x="1003216" y="2232457"/>
            <a:ext cx="4163104" cy="41631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3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833A88-939E-4B0E-984A-32D1CE3A177A}"/>
              </a:ext>
            </a:extLst>
          </p:cNvPr>
          <p:cNvSpPr/>
          <p:nvPr/>
        </p:nvSpPr>
        <p:spPr>
          <a:xfrm>
            <a:off x="-11151" y="1753644"/>
            <a:ext cx="12192000" cy="5104356"/>
          </a:xfrm>
          <a:prstGeom prst="rect">
            <a:avLst/>
          </a:prstGeom>
          <a:solidFill>
            <a:srgbClr val="0A4958"/>
          </a:solidFill>
          <a:ln>
            <a:solidFill>
              <a:srgbClr val="0A4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4F70-1114-44E2-94BB-8294BEC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ontserrat ExtraBold" panose="00000900000000000000" pitchFamily="50" charset="0"/>
              </a:rPr>
              <a:t>Any questions…?</a:t>
            </a:r>
          </a:p>
        </p:txBody>
      </p:sp>
    </p:spTree>
    <p:extLst>
      <p:ext uri="{BB962C8B-B14F-4D97-AF65-F5344CB8AC3E}">
        <p14:creationId xmlns:p14="http://schemas.microsoft.com/office/powerpoint/2010/main" val="8057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833A88-939E-4B0E-984A-32D1CE3A177A}"/>
              </a:ext>
            </a:extLst>
          </p:cNvPr>
          <p:cNvSpPr/>
          <p:nvPr/>
        </p:nvSpPr>
        <p:spPr>
          <a:xfrm>
            <a:off x="0" y="1755340"/>
            <a:ext cx="12192000" cy="5104356"/>
          </a:xfrm>
          <a:prstGeom prst="rect">
            <a:avLst/>
          </a:prstGeom>
          <a:solidFill>
            <a:srgbClr val="0A4958"/>
          </a:solidFill>
          <a:ln>
            <a:solidFill>
              <a:srgbClr val="0A4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4F70-1114-44E2-94BB-8294BEC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Montserrat ExtraBold" panose="00000900000000000000" pitchFamily="50" charset="0"/>
              </a:rPr>
              <a:t>For discussion</a:t>
            </a:r>
            <a:endParaRPr lang="en-GB" dirty="0">
              <a:latin typeface="Montserrat ExtraBold" panose="00000900000000000000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27DBD-EA04-497E-B2D9-1C1077F51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2172844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How does what we’ve outlined resonate?</a:t>
            </a:r>
          </a:p>
          <a:p>
            <a:pPr rtl="0"/>
            <a:r>
              <a:rPr lang="en-US" dirty="0">
                <a:solidFill>
                  <a:schemeClr val="bg1"/>
                </a:solidFill>
              </a:rPr>
              <a:t>What are the challenges?</a:t>
            </a:r>
          </a:p>
          <a:p>
            <a:r>
              <a:rPr lang="en-US" dirty="0">
                <a:solidFill>
                  <a:schemeClr val="bg1"/>
                </a:solidFill>
              </a:rPr>
              <a:t>What other opportunities are there?</a:t>
            </a:r>
          </a:p>
          <a:p>
            <a:r>
              <a:rPr lang="en-US" dirty="0">
                <a:solidFill>
                  <a:schemeClr val="bg1"/>
                </a:solidFill>
              </a:rPr>
              <a:t>Where could you start? </a:t>
            </a:r>
          </a:p>
        </p:txBody>
      </p:sp>
      <p:pic>
        <p:nvPicPr>
          <p:cNvPr id="6" name="Graphic 5" descr="Cloud with solid fill">
            <a:extLst>
              <a:ext uri="{FF2B5EF4-FFF2-40B4-BE49-F238E27FC236}">
                <a16:creationId xmlns:a16="http://schemas.microsoft.com/office/drawing/2014/main" id="{DC1AFBCE-2FA2-E8CF-0A0A-314572606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5279" y="342903"/>
            <a:ext cx="2133600" cy="2133600"/>
          </a:xfrm>
          <a:prstGeom prst="rect">
            <a:avLst/>
          </a:prstGeom>
        </p:spPr>
      </p:pic>
      <p:pic>
        <p:nvPicPr>
          <p:cNvPr id="7" name="Graphic 6" descr="Cloud with solid fill">
            <a:extLst>
              <a:ext uri="{FF2B5EF4-FFF2-40B4-BE49-F238E27FC236}">
                <a16:creationId xmlns:a16="http://schemas.microsoft.com/office/drawing/2014/main" id="{D70E0390-9C09-2B3B-FF8A-9AD993E11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0451" y="879766"/>
            <a:ext cx="1731820" cy="1731820"/>
          </a:xfrm>
          <a:prstGeom prst="rect">
            <a:avLst/>
          </a:prstGeom>
        </p:spPr>
      </p:pic>
      <p:pic>
        <p:nvPicPr>
          <p:cNvPr id="8" name="Graphic 7" descr="Cloud with solid fill">
            <a:extLst>
              <a:ext uri="{FF2B5EF4-FFF2-40B4-BE49-F238E27FC236}">
                <a16:creationId xmlns:a16="http://schemas.microsoft.com/office/drawing/2014/main" id="{0AB31DAD-CF9C-5990-D707-FF814B43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442" y="223150"/>
            <a:ext cx="2133600" cy="2133600"/>
          </a:xfrm>
          <a:prstGeom prst="rect">
            <a:avLst/>
          </a:prstGeom>
        </p:spPr>
      </p:pic>
      <p:pic>
        <p:nvPicPr>
          <p:cNvPr id="10" name="Graphic 9" descr="Stars with solid fill">
            <a:extLst>
              <a:ext uri="{FF2B5EF4-FFF2-40B4-BE49-F238E27FC236}">
                <a16:creationId xmlns:a16="http://schemas.microsoft.com/office/drawing/2014/main" id="{C12CCE94-82AA-9CE0-D16C-09493837D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76305">
            <a:off x="4850493" y="692775"/>
            <a:ext cx="914400" cy="914400"/>
          </a:xfrm>
          <a:prstGeom prst="rect">
            <a:avLst/>
          </a:prstGeom>
        </p:spPr>
      </p:pic>
      <p:pic>
        <p:nvPicPr>
          <p:cNvPr id="13" name="Graphic 12" descr="Stars with solid fill">
            <a:extLst>
              <a:ext uri="{FF2B5EF4-FFF2-40B4-BE49-F238E27FC236}">
                <a16:creationId xmlns:a16="http://schemas.microsoft.com/office/drawing/2014/main" id="{1AC14372-B823-8DFA-EE74-5E9EA1C55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89329">
            <a:off x="8375359" y="725957"/>
            <a:ext cx="914400" cy="914400"/>
          </a:xfrm>
          <a:prstGeom prst="rect">
            <a:avLst/>
          </a:prstGeom>
        </p:spPr>
      </p:pic>
      <p:pic>
        <p:nvPicPr>
          <p:cNvPr id="14" name="Graphic 13" descr="Stars with solid fill">
            <a:extLst>
              <a:ext uri="{FF2B5EF4-FFF2-40B4-BE49-F238E27FC236}">
                <a16:creationId xmlns:a16="http://schemas.microsoft.com/office/drawing/2014/main" id="{97A77E2D-8090-B553-2F16-A1A262322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63987">
            <a:off x="10428830" y="20193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6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833A88-939E-4B0E-984A-32D1CE3A177A}"/>
              </a:ext>
            </a:extLst>
          </p:cNvPr>
          <p:cNvSpPr/>
          <p:nvPr/>
        </p:nvSpPr>
        <p:spPr>
          <a:xfrm>
            <a:off x="-11151" y="1753644"/>
            <a:ext cx="12192000" cy="5104356"/>
          </a:xfrm>
          <a:prstGeom prst="rect">
            <a:avLst/>
          </a:prstGeom>
          <a:solidFill>
            <a:srgbClr val="0A4958"/>
          </a:solidFill>
          <a:ln>
            <a:solidFill>
              <a:srgbClr val="0A4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4F70-1114-44E2-94BB-8294BEC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Montserrat ExtraBold" panose="00000900000000000000" pitchFamily="50" charset="0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27DBD-EA04-497E-B2D9-1C1077F51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2268537"/>
          </a:xfrm>
        </p:spPr>
        <p:txBody>
          <a:bodyPr/>
          <a:lstStyle/>
          <a:p>
            <a:endParaRPr lang="en-US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28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98C399-8E8F-47A7-A3CA-D6051B81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365125"/>
            <a:ext cx="9379226" cy="1278145"/>
          </a:xfrm>
        </p:spPr>
        <p:txBody>
          <a:bodyPr/>
          <a:lstStyle/>
          <a:p>
            <a:r>
              <a:rPr lang="en-GB"/>
              <a:t>Get in touch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3CF14-3D06-4422-AC38-811B48A4C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1" t="18010" r="74725" b="15568"/>
          <a:stretch/>
        </p:blipFill>
        <p:spPr>
          <a:xfrm>
            <a:off x="1868829" y="2399669"/>
            <a:ext cx="982617" cy="3456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0BC164-C69A-4080-963D-33FC2D077C27}"/>
              </a:ext>
            </a:extLst>
          </p:cNvPr>
          <p:cNvSpPr txBox="1"/>
          <p:nvPr/>
        </p:nvSpPr>
        <p:spPr>
          <a:xfrm>
            <a:off x="2920723" y="2587027"/>
            <a:ext cx="2984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latin typeface="Montserrat" panose="02000505000000020004" pitchFamily="2" charset="0"/>
              </a:rPr>
              <a:t>0161 236 7036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73F38-9C71-4022-AE83-DB5019F73691}"/>
              </a:ext>
            </a:extLst>
          </p:cNvPr>
          <p:cNvSpPr txBox="1"/>
          <p:nvPr/>
        </p:nvSpPr>
        <p:spPr>
          <a:xfrm>
            <a:off x="2920723" y="3435488"/>
            <a:ext cx="3175277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500">
                <a:latin typeface="Montserrat"/>
                <a:hlinkClick r:id="rId4"/>
              </a:rPr>
              <a:t>laurenbond@cles.org.uk</a:t>
            </a:r>
            <a:endParaRPr lang="en-GB" sz="1500">
              <a:latin typeface="Montserrat"/>
            </a:endParaRPr>
          </a:p>
          <a:p>
            <a:r>
              <a:rPr lang="en-GB" sz="1500">
                <a:latin typeface="Montserrat"/>
              </a:rPr>
              <a:t>Tomlloydgoodwin@cles.org.uk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F0924-DDBA-4E1E-8583-6F60C9929EFA}"/>
              </a:ext>
            </a:extLst>
          </p:cNvPr>
          <p:cNvSpPr txBox="1"/>
          <p:nvPr/>
        </p:nvSpPr>
        <p:spPr>
          <a:xfrm>
            <a:off x="2920723" y="4373958"/>
            <a:ext cx="2984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latin typeface="Montserrat" panose="02000505000000020004" pitchFamily="2" charset="0"/>
              </a:rPr>
              <a:t>@CLESthinkdo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5C8A8-FA0C-409D-9542-A245A90343F9}"/>
              </a:ext>
            </a:extLst>
          </p:cNvPr>
          <p:cNvSpPr txBox="1"/>
          <p:nvPr/>
        </p:nvSpPr>
        <p:spPr>
          <a:xfrm>
            <a:off x="2920723" y="5236754"/>
            <a:ext cx="2984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latin typeface="Montserrat" panose="02000505000000020004" pitchFamily="2" charset="0"/>
              </a:rPr>
              <a:t>www.cles.org.uk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2AD574-195F-4106-90E3-7B8217B811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20350" r="22187" b="22239"/>
          <a:stretch/>
        </p:blipFill>
        <p:spPr>
          <a:xfrm>
            <a:off x="6342648" y="2417254"/>
            <a:ext cx="3311693" cy="33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0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007B-E7C3-45F6-BA5E-F4D38615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14E-1E77-4636-D312-4FD3D2325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083"/>
            <a:ext cx="10515600" cy="3589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Montserrat SemiBold" panose="00000700000000000000" pitchFamily="50" charset="0"/>
              </a:rPr>
              <a:t> </a:t>
            </a:r>
          </a:p>
          <a:p>
            <a:r>
              <a:rPr lang="en-US" dirty="0">
                <a:latin typeface="Montserrat SemiBold" panose="00000700000000000000" pitchFamily="50" charset="0"/>
              </a:rPr>
              <a:t>Intro to CLES</a:t>
            </a:r>
            <a:endParaRPr lang="en-US" dirty="0">
              <a:latin typeface="Montserrat" panose="00000500000000000000" pitchFamily="50" charset="0"/>
            </a:endParaRPr>
          </a:p>
          <a:p>
            <a:r>
              <a:rPr lang="en-US" dirty="0">
                <a:latin typeface="Montserrat SemiBold" panose="00000700000000000000" pitchFamily="50" charset="0"/>
              </a:rPr>
              <a:t>Anchors 101 – </a:t>
            </a:r>
            <a:r>
              <a:rPr lang="en-US" dirty="0">
                <a:latin typeface="Montserrat" panose="00000500000000000000" pitchFamily="50" charset="0"/>
              </a:rPr>
              <a:t>why do anchors matter ?</a:t>
            </a:r>
          </a:p>
          <a:p>
            <a:r>
              <a:rPr lang="en-US" dirty="0">
                <a:latin typeface="Montserrat SemiBold" panose="00000700000000000000" pitchFamily="50" charset="0"/>
              </a:rPr>
              <a:t>Procurement case studies – </a:t>
            </a:r>
            <a:r>
              <a:rPr lang="en-US" dirty="0">
                <a:latin typeface="Montserrat" panose="00000500000000000000" pitchFamily="50" charset="0"/>
              </a:rPr>
              <a:t>what’s happening right now, what’s the art of possible?</a:t>
            </a:r>
          </a:p>
          <a:p>
            <a:r>
              <a:rPr lang="en-US" dirty="0">
                <a:latin typeface="Montserrat SemiBold" panose="00000700000000000000" pitchFamily="50" charset="0"/>
              </a:rPr>
              <a:t>Discussion</a:t>
            </a:r>
            <a:r>
              <a:rPr lang="en-US" dirty="0">
                <a:latin typeface="Montserrat" panose="00000500000000000000" pitchFamily="50" charset="0"/>
              </a:rPr>
              <a:t> – powering up procurement in your health systems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03F7D6-0216-4EA3-8A4C-7D21BBB0B8B5}"/>
              </a:ext>
            </a:extLst>
          </p:cNvPr>
          <p:cNvSpPr/>
          <p:nvPr/>
        </p:nvSpPr>
        <p:spPr>
          <a:xfrm>
            <a:off x="593778" y="2449317"/>
            <a:ext cx="11004451" cy="3873328"/>
          </a:xfrm>
          <a:custGeom>
            <a:avLst/>
            <a:gdLst>
              <a:gd name="connsiteX0" fmla="*/ 0 w 11004451"/>
              <a:gd name="connsiteY0" fmla="*/ 0 h 3873328"/>
              <a:gd name="connsiteX1" fmla="*/ 577734 w 11004451"/>
              <a:gd name="connsiteY1" fmla="*/ 0 h 3873328"/>
              <a:gd name="connsiteX2" fmla="*/ 935378 w 11004451"/>
              <a:gd name="connsiteY2" fmla="*/ 0 h 3873328"/>
              <a:gd name="connsiteX3" fmla="*/ 1843246 w 11004451"/>
              <a:gd name="connsiteY3" fmla="*/ 0 h 3873328"/>
              <a:gd name="connsiteX4" fmla="*/ 2420979 w 11004451"/>
              <a:gd name="connsiteY4" fmla="*/ 0 h 3873328"/>
              <a:gd name="connsiteX5" fmla="*/ 2998713 w 11004451"/>
              <a:gd name="connsiteY5" fmla="*/ 0 h 3873328"/>
              <a:gd name="connsiteX6" fmla="*/ 3906580 w 11004451"/>
              <a:gd name="connsiteY6" fmla="*/ 0 h 3873328"/>
              <a:gd name="connsiteX7" fmla="*/ 4374269 w 11004451"/>
              <a:gd name="connsiteY7" fmla="*/ 0 h 3873328"/>
              <a:gd name="connsiteX8" fmla="*/ 5282136 w 11004451"/>
              <a:gd name="connsiteY8" fmla="*/ 0 h 3873328"/>
              <a:gd name="connsiteX9" fmla="*/ 6190004 w 11004451"/>
              <a:gd name="connsiteY9" fmla="*/ 0 h 3873328"/>
              <a:gd name="connsiteX10" fmla="*/ 6877782 w 11004451"/>
              <a:gd name="connsiteY10" fmla="*/ 0 h 3873328"/>
              <a:gd name="connsiteX11" fmla="*/ 7785649 w 11004451"/>
              <a:gd name="connsiteY11" fmla="*/ 0 h 3873328"/>
              <a:gd name="connsiteX12" fmla="*/ 8363383 w 11004451"/>
              <a:gd name="connsiteY12" fmla="*/ 0 h 3873328"/>
              <a:gd name="connsiteX13" fmla="*/ 8941116 w 11004451"/>
              <a:gd name="connsiteY13" fmla="*/ 0 h 3873328"/>
              <a:gd name="connsiteX14" fmla="*/ 9738939 w 11004451"/>
              <a:gd name="connsiteY14" fmla="*/ 0 h 3873328"/>
              <a:gd name="connsiteX15" fmla="*/ 10316673 w 11004451"/>
              <a:gd name="connsiteY15" fmla="*/ 0 h 3873328"/>
              <a:gd name="connsiteX16" fmla="*/ 11004451 w 11004451"/>
              <a:gd name="connsiteY16" fmla="*/ 0 h 3873328"/>
              <a:gd name="connsiteX17" fmla="*/ 11004451 w 11004451"/>
              <a:gd name="connsiteY17" fmla="*/ 723021 h 3873328"/>
              <a:gd name="connsiteX18" fmla="*/ 11004451 w 11004451"/>
              <a:gd name="connsiteY18" fmla="*/ 1407309 h 3873328"/>
              <a:gd name="connsiteX19" fmla="*/ 11004451 w 11004451"/>
              <a:gd name="connsiteY19" fmla="*/ 2091597 h 3873328"/>
              <a:gd name="connsiteX20" fmla="*/ 11004451 w 11004451"/>
              <a:gd name="connsiteY20" fmla="*/ 2620952 h 3873328"/>
              <a:gd name="connsiteX21" fmla="*/ 11004451 w 11004451"/>
              <a:gd name="connsiteY21" fmla="*/ 3189040 h 3873328"/>
              <a:gd name="connsiteX22" fmla="*/ 11004451 w 11004451"/>
              <a:gd name="connsiteY22" fmla="*/ 3873328 h 3873328"/>
              <a:gd name="connsiteX23" fmla="*/ 10426717 w 11004451"/>
              <a:gd name="connsiteY23" fmla="*/ 3873328 h 3873328"/>
              <a:gd name="connsiteX24" fmla="*/ 9738939 w 11004451"/>
              <a:gd name="connsiteY24" fmla="*/ 3873328 h 3873328"/>
              <a:gd name="connsiteX25" fmla="*/ 9381294 w 11004451"/>
              <a:gd name="connsiteY25" fmla="*/ 3873328 h 3873328"/>
              <a:gd name="connsiteX26" fmla="*/ 9023650 w 11004451"/>
              <a:gd name="connsiteY26" fmla="*/ 3873328 h 3873328"/>
              <a:gd name="connsiteX27" fmla="*/ 8335872 w 11004451"/>
              <a:gd name="connsiteY27" fmla="*/ 3873328 h 3873328"/>
              <a:gd name="connsiteX28" fmla="*/ 7868182 w 11004451"/>
              <a:gd name="connsiteY28" fmla="*/ 3873328 h 3873328"/>
              <a:gd name="connsiteX29" fmla="*/ 7070360 w 11004451"/>
              <a:gd name="connsiteY29" fmla="*/ 3873328 h 3873328"/>
              <a:gd name="connsiteX30" fmla="*/ 6602671 w 11004451"/>
              <a:gd name="connsiteY30" fmla="*/ 3873328 h 3873328"/>
              <a:gd name="connsiteX31" fmla="*/ 5804848 w 11004451"/>
              <a:gd name="connsiteY31" fmla="*/ 3873328 h 3873328"/>
              <a:gd name="connsiteX32" fmla="*/ 5447203 w 11004451"/>
              <a:gd name="connsiteY32" fmla="*/ 3873328 h 3873328"/>
              <a:gd name="connsiteX33" fmla="*/ 4649381 w 11004451"/>
              <a:gd name="connsiteY33" fmla="*/ 3873328 h 3873328"/>
              <a:gd name="connsiteX34" fmla="*/ 4181691 w 11004451"/>
              <a:gd name="connsiteY34" fmla="*/ 3873328 h 3873328"/>
              <a:gd name="connsiteX35" fmla="*/ 3824047 w 11004451"/>
              <a:gd name="connsiteY35" fmla="*/ 3873328 h 3873328"/>
              <a:gd name="connsiteX36" fmla="*/ 3356358 w 11004451"/>
              <a:gd name="connsiteY36" fmla="*/ 3873328 h 3873328"/>
              <a:gd name="connsiteX37" fmla="*/ 2558535 w 11004451"/>
              <a:gd name="connsiteY37" fmla="*/ 3873328 h 3873328"/>
              <a:gd name="connsiteX38" fmla="*/ 2090846 w 11004451"/>
              <a:gd name="connsiteY38" fmla="*/ 3873328 h 3873328"/>
              <a:gd name="connsiteX39" fmla="*/ 1733201 w 11004451"/>
              <a:gd name="connsiteY39" fmla="*/ 3873328 h 3873328"/>
              <a:gd name="connsiteX40" fmla="*/ 1265512 w 11004451"/>
              <a:gd name="connsiteY40" fmla="*/ 3873328 h 3873328"/>
              <a:gd name="connsiteX41" fmla="*/ 687778 w 11004451"/>
              <a:gd name="connsiteY41" fmla="*/ 3873328 h 3873328"/>
              <a:gd name="connsiteX42" fmla="*/ 0 w 11004451"/>
              <a:gd name="connsiteY42" fmla="*/ 3873328 h 3873328"/>
              <a:gd name="connsiteX43" fmla="*/ 0 w 11004451"/>
              <a:gd name="connsiteY43" fmla="*/ 3305240 h 3873328"/>
              <a:gd name="connsiteX44" fmla="*/ 0 w 11004451"/>
              <a:gd name="connsiteY44" fmla="*/ 2737152 h 3873328"/>
              <a:gd name="connsiteX45" fmla="*/ 0 w 11004451"/>
              <a:gd name="connsiteY45" fmla="*/ 2091597 h 3873328"/>
              <a:gd name="connsiteX46" fmla="*/ 0 w 11004451"/>
              <a:gd name="connsiteY46" fmla="*/ 1446042 h 3873328"/>
              <a:gd name="connsiteX47" fmla="*/ 0 w 11004451"/>
              <a:gd name="connsiteY47" fmla="*/ 800488 h 3873328"/>
              <a:gd name="connsiteX48" fmla="*/ 0 w 11004451"/>
              <a:gd name="connsiteY48" fmla="*/ 0 h 387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04451" h="3873328" extrusionOk="0">
                <a:moveTo>
                  <a:pt x="0" y="0"/>
                </a:moveTo>
                <a:cubicBezTo>
                  <a:pt x="124873" y="14580"/>
                  <a:pt x="334835" y="24476"/>
                  <a:pt x="577734" y="0"/>
                </a:cubicBezTo>
                <a:cubicBezTo>
                  <a:pt x="820633" y="-24476"/>
                  <a:pt x="819525" y="10845"/>
                  <a:pt x="935378" y="0"/>
                </a:cubicBezTo>
                <a:cubicBezTo>
                  <a:pt x="1051231" y="-10845"/>
                  <a:pt x="1433644" y="33428"/>
                  <a:pt x="1843246" y="0"/>
                </a:cubicBezTo>
                <a:cubicBezTo>
                  <a:pt x="2252848" y="-33428"/>
                  <a:pt x="2198099" y="-27134"/>
                  <a:pt x="2420979" y="0"/>
                </a:cubicBezTo>
                <a:cubicBezTo>
                  <a:pt x="2643859" y="27134"/>
                  <a:pt x="2878856" y="6701"/>
                  <a:pt x="2998713" y="0"/>
                </a:cubicBezTo>
                <a:cubicBezTo>
                  <a:pt x="3118570" y="-6701"/>
                  <a:pt x="3471203" y="1869"/>
                  <a:pt x="3906580" y="0"/>
                </a:cubicBezTo>
                <a:cubicBezTo>
                  <a:pt x="4341957" y="-1869"/>
                  <a:pt x="4257775" y="-20760"/>
                  <a:pt x="4374269" y="0"/>
                </a:cubicBezTo>
                <a:cubicBezTo>
                  <a:pt x="4490763" y="20760"/>
                  <a:pt x="5014165" y="10291"/>
                  <a:pt x="5282136" y="0"/>
                </a:cubicBezTo>
                <a:cubicBezTo>
                  <a:pt x="5550107" y="-10291"/>
                  <a:pt x="5776053" y="18117"/>
                  <a:pt x="6190004" y="0"/>
                </a:cubicBezTo>
                <a:cubicBezTo>
                  <a:pt x="6603955" y="-18117"/>
                  <a:pt x="6651902" y="12633"/>
                  <a:pt x="6877782" y="0"/>
                </a:cubicBezTo>
                <a:cubicBezTo>
                  <a:pt x="7103662" y="-12633"/>
                  <a:pt x="7334346" y="-13980"/>
                  <a:pt x="7785649" y="0"/>
                </a:cubicBezTo>
                <a:cubicBezTo>
                  <a:pt x="8236952" y="13980"/>
                  <a:pt x="8189156" y="14777"/>
                  <a:pt x="8363383" y="0"/>
                </a:cubicBezTo>
                <a:cubicBezTo>
                  <a:pt x="8537610" y="-14777"/>
                  <a:pt x="8816412" y="-25772"/>
                  <a:pt x="8941116" y="0"/>
                </a:cubicBezTo>
                <a:cubicBezTo>
                  <a:pt x="9065820" y="25772"/>
                  <a:pt x="9472643" y="21783"/>
                  <a:pt x="9738939" y="0"/>
                </a:cubicBezTo>
                <a:cubicBezTo>
                  <a:pt x="10005235" y="-21783"/>
                  <a:pt x="10035376" y="22870"/>
                  <a:pt x="10316673" y="0"/>
                </a:cubicBezTo>
                <a:cubicBezTo>
                  <a:pt x="10597970" y="-22870"/>
                  <a:pt x="10674703" y="11899"/>
                  <a:pt x="11004451" y="0"/>
                </a:cubicBezTo>
                <a:cubicBezTo>
                  <a:pt x="11016952" y="270923"/>
                  <a:pt x="11005967" y="411927"/>
                  <a:pt x="11004451" y="723021"/>
                </a:cubicBezTo>
                <a:cubicBezTo>
                  <a:pt x="11002935" y="1034115"/>
                  <a:pt x="11012014" y="1228887"/>
                  <a:pt x="11004451" y="1407309"/>
                </a:cubicBezTo>
                <a:cubicBezTo>
                  <a:pt x="10996888" y="1585731"/>
                  <a:pt x="11032932" y="1951917"/>
                  <a:pt x="11004451" y="2091597"/>
                </a:cubicBezTo>
                <a:cubicBezTo>
                  <a:pt x="10975970" y="2231277"/>
                  <a:pt x="11013382" y="2429965"/>
                  <a:pt x="11004451" y="2620952"/>
                </a:cubicBezTo>
                <a:cubicBezTo>
                  <a:pt x="10995520" y="2811939"/>
                  <a:pt x="11031172" y="2984857"/>
                  <a:pt x="11004451" y="3189040"/>
                </a:cubicBezTo>
                <a:cubicBezTo>
                  <a:pt x="10977730" y="3393223"/>
                  <a:pt x="10976229" y="3595808"/>
                  <a:pt x="11004451" y="3873328"/>
                </a:cubicBezTo>
                <a:cubicBezTo>
                  <a:pt x="10721626" y="3853096"/>
                  <a:pt x="10702859" y="3850546"/>
                  <a:pt x="10426717" y="3873328"/>
                </a:cubicBezTo>
                <a:cubicBezTo>
                  <a:pt x="10150575" y="3896110"/>
                  <a:pt x="10001654" y="3872881"/>
                  <a:pt x="9738939" y="3873328"/>
                </a:cubicBezTo>
                <a:cubicBezTo>
                  <a:pt x="9476224" y="3873775"/>
                  <a:pt x="9542996" y="3885825"/>
                  <a:pt x="9381294" y="3873328"/>
                </a:cubicBezTo>
                <a:cubicBezTo>
                  <a:pt x="9219593" y="3860831"/>
                  <a:pt x="9134308" y="3868788"/>
                  <a:pt x="9023650" y="3873328"/>
                </a:cubicBezTo>
                <a:cubicBezTo>
                  <a:pt x="8912992" y="3877868"/>
                  <a:pt x="8555626" y="3845850"/>
                  <a:pt x="8335872" y="3873328"/>
                </a:cubicBezTo>
                <a:cubicBezTo>
                  <a:pt x="8116118" y="3900806"/>
                  <a:pt x="7973063" y="3857214"/>
                  <a:pt x="7868182" y="3873328"/>
                </a:cubicBezTo>
                <a:cubicBezTo>
                  <a:pt x="7763301" y="3889443"/>
                  <a:pt x="7369800" y="3902501"/>
                  <a:pt x="7070360" y="3873328"/>
                </a:cubicBezTo>
                <a:cubicBezTo>
                  <a:pt x="6770920" y="3844155"/>
                  <a:pt x="6800244" y="3850972"/>
                  <a:pt x="6602671" y="3873328"/>
                </a:cubicBezTo>
                <a:cubicBezTo>
                  <a:pt x="6405098" y="3895684"/>
                  <a:pt x="5983749" y="3837978"/>
                  <a:pt x="5804848" y="3873328"/>
                </a:cubicBezTo>
                <a:cubicBezTo>
                  <a:pt x="5625947" y="3908678"/>
                  <a:pt x="5585253" y="3874976"/>
                  <a:pt x="5447203" y="3873328"/>
                </a:cubicBezTo>
                <a:cubicBezTo>
                  <a:pt x="5309153" y="3871680"/>
                  <a:pt x="4921148" y="3851215"/>
                  <a:pt x="4649381" y="3873328"/>
                </a:cubicBezTo>
                <a:cubicBezTo>
                  <a:pt x="4377614" y="3895441"/>
                  <a:pt x="4301920" y="3869706"/>
                  <a:pt x="4181691" y="3873328"/>
                </a:cubicBezTo>
                <a:cubicBezTo>
                  <a:pt x="4061462" y="3876951"/>
                  <a:pt x="3998086" y="3881959"/>
                  <a:pt x="3824047" y="3873328"/>
                </a:cubicBezTo>
                <a:cubicBezTo>
                  <a:pt x="3650008" y="3864697"/>
                  <a:pt x="3524415" y="3867493"/>
                  <a:pt x="3356358" y="3873328"/>
                </a:cubicBezTo>
                <a:cubicBezTo>
                  <a:pt x="3188301" y="3879163"/>
                  <a:pt x="2773799" y="3863914"/>
                  <a:pt x="2558535" y="3873328"/>
                </a:cubicBezTo>
                <a:cubicBezTo>
                  <a:pt x="2343271" y="3882742"/>
                  <a:pt x="2206120" y="3876348"/>
                  <a:pt x="2090846" y="3873328"/>
                </a:cubicBezTo>
                <a:cubicBezTo>
                  <a:pt x="1975572" y="3870308"/>
                  <a:pt x="1834147" y="3880272"/>
                  <a:pt x="1733201" y="3873328"/>
                </a:cubicBezTo>
                <a:cubicBezTo>
                  <a:pt x="1632256" y="3866384"/>
                  <a:pt x="1477844" y="3862431"/>
                  <a:pt x="1265512" y="3873328"/>
                </a:cubicBezTo>
                <a:cubicBezTo>
                  <a:pt x="1053180" y="3884225"/>
                  <a:pt x="961731" y="3889451"/>
                  <a:pt x="687778" y="3873328"/>
                </a:cubicBezTo>
                <a:cubicBezTo>
                  <a:pt x="413825" y="3857205"/>
                  <a:pt x="259904" y="3882342"/>
                  <a:pt x="0" y="3873328"/>
                </a:cubicBezTo>
                <a:cubicBezTo>
                  <a:pt x="11235" y="3731255"/>
                  <a:pt x="10123" y="3476799"/>
                  <a:pt x="0" y="3305240"/>
                </a:cubicBezTo>
                <a:cubicBezTo>
                  <a:pt x="-10123" y="3133681"/>
                  <a:pt x="20212" y="2885928"/>
                  <a:pt x="0" y="2737152"/>
                </a:cubicBezTo>
                <a:cubicBezTo>
                  <a:pt x="-20212" y="2588376"/>
                  <a:pt x="30925" y="2351664"/>
                  <a:pt x="0" y="2091597"/>
                </a:cubicBezTo>
                <a:cubicBezTo>
                  <a:pt x="-30925" y="1831531"/>
                  <a:pt x="21169" y="1627220"/>
                  <a:pt x="0" y="1446042"/>
                </a:cubicBezTo>
                <a:cubicBezTo>
                  <a:pt x="-21169" y="1264865"/>
                  <a:pt x="-28349" y="979133"/>
                  <a:pt x="0" y="800488"/>
                </a:cubicBezTo>
                <a:cubicBezTo>
                  <a:pt x="28349" y="621843"/>
                  <a:pt x="-28343" y="378835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3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007B-E7C3-45F6-BA5E-F4D38615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2B74E-7339-4DDF-A6F1-5D523FDB0923}"/>
              </a:ext>
            </a:extLst>
          </p:cNvPr>
          <p:cNvSpPr txBox="1"/>
          <p:nvPr/>
        </p:nvSpPr>
        <p:spPr>
          <a:xfrm>
            <a:off x="847657" y="2677821"/>
            <a:ext cx="5816530" cy="3416320"/>
          </a:xfrm>
          <a:prstGeom prst="rect">
            <a:avLst/>
          </a:prstGeom>
          <a:noFill/>
          <a:ln w="762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874" indent="-342874">
              <a:spcAft>
                <a:spcPts val="1200"/>
              </a:spcAft>
              <a:buClr>
                <a:srgbClr val="E2209A"/>
              </a:buClr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sz="2800" b="1">
                <a:latin typeface="Montserrat ExtraBold" panose="000009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national organisation </a:t>
            </a:r>
            <a:r>
              <a:rPr lang="en-GB" sz="280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GB" sz="2800" b="1">
                <a:latin typeface="Montserrat ExtraBold" panose="000009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local economies</a:t>
            </a:r>
          </a:p>
          <a:p>
            <a:pPr marL="342874" indent="-342874">
              <a:spcAft>
                <a:spcPts val="1200"/>
              </a:spcAft>
              <a:buClr>
                <a:srgbClr val="E2209A"/>
              </a:buClr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Progressive economics for people, planet and place</a:t>
            </a:r>
          </a:p>
          <a:p>
            <a:pPr marL="342874" indent="-342874">
              <a:spcAft>
                <a:spcPts val="1200"/>
              </a:spcAft>
              <a:buClr>
                <a:srgbClr val="E2209A"/>
              </a:buClr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Thinking </a:t>
            </a:r>
            <a:r>
              <a:rPr lang="en-GB" sz="2800" i="1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and doing</a:t>
            </a:r>
            <a:r>
              <a:rPr lang="en-GB" sz="280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, to achieve social justice and effective public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03F7D6-0216-4EA3-8A4C-7D21BBB0B8B5}"/>
              </a:ext>
            </a:extLst>
          </p:cNvPr>
          <p:cNvSpPr/>
          <p:nvPr/>
        </p:nvSpPr>
        <p:spPr>
          <a:xfrm>
            <a:off x="593778" y="2449317"/>
            <a:ext cx="11004451" cy="3873328"/>
          </a:xfrm>
          <a:custGeom>
            <a:avLst/>
            <a:gdLst>
              <a:gd name="connsiteX0" fmla="*/ 0 w 11004451"/>
              <a:gd name="connsiteY0" fmla="*/ 0 h 3873328"/>
              <a:gd name="connsiteX1" fmla="*/ 577734 w 11004451"/>
              <a:gd name="connsiteY1" fmla="*/ 0 h 3873328"/>
              <a:gd name="connsiteX2" fmla="*/ 935378 w 11004451"/>
              <a:gd name="connsiteY2" fmla="*/ 0 h 3873328"/>
              <a:gd name="connsiteX3" fmla="*/ 1843246 w 11004451"/>
              <a:gd name="connsiteY3" fmla="*/ 0 h 3873328"/>
              <a:gd name="connsiteX4" fmla="*/ 2420979 w 11004451"/>
              <a:gd name="connsiteY4" fmla="*/ 0 h 3873328"/>
              <a:gd name="connsiteX5" fmla="*/ 2998713 w 11004451"/>
              <a:gd name="connsiteY5" fmla="*/ 0 h 3873328"/>
              <a:gd name="connsiteX6" fmla="*/ 3906580 w 11004451"/>
              <a:gd name="connsiteY6" fmla="*/ 0 h 3873328"/>
              <a:gd name="connsiteX7" fmla="*/ 4374269 w 11004451"/>
              <a:gd name="connsiteY7" fmla="*/ 0 h 3873328"/>
              <a:gd name="connsiteX8" fmla="*/ 5282136 w 11004451"/>
              <a:gd name="connsiteY8" fmla="*/ 0 h 3873328"/>
              <a:gd name="connsiteX9" fmla="*/ 6190004 w 11004451"/>
              <a:gd name="connsiteY9" fmla="*/ 0 h 3873328"/>
              <a:gd name="connsiteX10" fmla="*/ 6877782 w 11004451"/>
              <a:gd name="connsiteY10" fmla="*/ 0 h 3873328"/>
              <a:gd name="connsiteX11" fmla="*/ 7785649 w 11004451"/>
              <a:gd name="connsiteY11" fmla="*/ 0 h 3873328"/>
              <a:gd name="connsiteX12" fmla="*/ 8363383 w 11004451"/>
              <a:gd name="connsiteY12" fmla="*/ 0 h 3873328"/>
              <a:gd name="connsiteX13" fmla="*/ 8941116 w 11004451"/>
              <a:gd name="connsiteY13" fmla="*/ 0 h 3873328"/>
              <a:gd name="connsiteX14" fmla="*/ 9738939 w 11004451"/>
              <a:gd name="connsiteY14" fmla="*/ 0 h 3873328"/>
              <a:gd name="connsiteX15" fmla="*/ 10316673 w 11004451"/>
              <a:gd name="connsiteY15" fmla="*/ 0 h 3873328"/>
              <a:gd name="connsiteX16" fmla="*/ 11004451 w 11004451"/>
              <a:gd name="connsiteY16" fmla="*/ 0 h 3873328"/>
              <a:gd name="connsiteX17" fmla="*/ 11004451 w 11004451"/>
              <a:gd name="connsiteY17" fmla="*/ 723021 h 3873328"/>
              <a:gd name="connsiteX18" fmla="*/ 11004451 w 11004451"/>
              <a:gd name="connsiteY18" fmla="*/ 1407309 h 3873328"/>
              <a:gd name="connsiteX19" fmla="*/ 11004451 w 11004451"/>
              <a:gd name="connsiteY19" fmla="*/ 2091597 h 3873328"/>
              <a:gd name="connsiteX20" fmla="*/ 11004451 w 11004451"/>
              <a:gd name="connsiteY20" fmla="*/ 2620952 h 3873328"/>
              <a:gd name="connsiteX21" fmla="*/ 11004451 w 11004451"/>
              <a:gd name="connsiteY21" fmla="*/ 3189040 h 3873328"/>
              <a:gd name="connsiteX22" fmla="*/ 11004451 w 11004451"/>
              <a:gd name="connsiteY22" fmla="*/ 3873328 h 3873328"/>
              <a:gd name="connsiteX23" fmla="*/ 10426717 w 11004451"/>
              <a:gd name="connsiteY23" fmla="*/ 3873328 h 3873328"/>
              <a:gd name="connsiteX24" fmla="*/ 9738939 w 11004451"/>
              <a:gd name="connsiteY24" fmla="*/ 3873328 h 3873328"/>
              <a:gd name="connsiteX25" fmla="*/ 9381294 w 11004451"/>
              <a:gd name="connsiteY25" fmla="*/ 3873328 h 3873328"/>
              <a:gd name="connsiteX26" fmla="*/ 9023650 w 11004451"/>
              <a:gd name="connsiteY26" fmla="*/ 3873328 h 3873328"/>
              <a:gd name="connsiteX27" fmla="*/ 8335872 w 11004451"/>
              <a:gd name="connsiteY27" fmla="*/ 3873328 h 3873328"/>
              <a:gd name="connsiteX28" fmla="*/ 7868182 w 11004451"/>
              <a:gd name="connsiteY28" fmla="*/ 3873328 h 3873328"/>
              <a:gd name="connsiteX29" fmla="*/ 7070360 w 11004451"/>
              <a:gd name="connsiteY29" fmla="*/ 3873328 h 3873328"/>
              <a:gd name="connsiteX30" fmla="*/ 6602671 w 11004451"/>
              <a:gd name="connsiteY30" fmla="*/ 3873328 h 3873328"/>
              <a:gd name="connsiteX31" fmla="*/ 5804848 w 11004451"/>
              <a:gd name="connsiteY31" fmla="*/ 3873328 h 3873328"/>
              <a:gd name="connsiteX32" fmla="*/ 5447203 w 11004451"/>
              <a:gd name="connsiteY32" fmla="*/ 3873328 h 3873328"/>
              <a:gd name="connsiteX33" fmla="*/ 4649381 w 11004451"/>
              <a:gd name="connsiteY33" fmla="*/ 3873328 h 3873328"/>
              <a:gd name="connsiteX34" fmla="*/ 4181691 w 11004451"/>
              <a:gd name="connsiteY34" fmla="*/ 3873328 h 3873328"/>
              <a:gd name="connsiteX35" fmla="*/ 3824047 w 11004451"/>
              <a:gd name="connsiteY35" fmla="*/ 3873328 h 3873328"/>
              <a:gd name="connsiteX36" fmla="*/ 3356358 w 11004451"/>
              <a:gd name="connsiteY36" fmla="*/ 3873328 h 3873328"/>
              <a:gd name="connsiteX37" fmla="*/ 2558535 w 11004451"/>
              <a:gd name="connsiteY37" fmla="*/ 3873328 h 3873328"/>
              <a:gd name="connsiteX38" fmla="*/ 2090846 w 11004451"/>
              <a:gd name="connsiteY38" fmla="*/ 3873328 h 3873328"/>
              <a:gd name="connsiteX39" fmla="*/ 1733201 w 11004451"/>
              <a:gd name="connsiteY39" fmla="*/ 3873328 h 3873328"/>
              <a:gd name="connsiteX40" fmla="*/ 1265512 w 11004451"/>
              <a:gd name="connsiteY40" fmla="*/ 3873328 h 3873328"/>
              <a:gd name="connsiteX41" fmla="*/ 687778 w 11004451"/>
              <a:gd name="connsiteY41" fmla="*/ 3873328 h 3873328"/>
              <a:gd name="connsiteX42" fmla="*/ 0 w 11004451"/>
              <a:gd name="connsiteY42" fmla="*/ 3873328 h 3873328"/>
              <a:gd name="connsiteX43" fmla="*/ 0 w 11004451"/>
              <a:gd name="connsiteY43" fmla="*/ 3305240 h 3873328"/>
              <a:gd name="connsiteX44" fmla="*/ 0 w 11004451"/>
              <a:gd name="connsiteY44" fmla="*/ 2737152 h 3873328"/>
              <a:gd name="connsiteX45" fmla="*/ 0 w 11004451"/>
              <a:gd name="connsiteY45" fmla="*/ 2091597 h 3873328"/>
              <a:gd name="connsiteX46" fmla="*/ 0 w 11004451"/>
              <a:gd name="connsiteY46" fmla="*/ 1446042 h 3873328"/>
              <a:gd name="connsiteX47" fmla="*/ 0 w 11004451"/>
              <a:gd name="connsiteY47" fmla="*/ 800488 h 3873328"/>
              <a:gd name="connsiteX48" fmla="*/ 0 w 11004451"/>
              <a:gd name="connsiteY48" fmla="*/ 0 h 387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04451" h="3873328" extrusionOk="0">
                <a:moveTo>
                  <a:pt x="0" y="0"/>
                </a:moveTo>
                <a:cubicBezTo>
                  <a:pt x="124873" y="14580"/>
                  <a:pt x="334835" y="24476"/>
                  <a:pt x="577734" y="0"/>
                </a:cubicBezTo>
                <a:cubicBezTo>
                  <a:pt x="820633" y="-24476"/>
                  <a:pt x="819525" y="10845"/>
                  <a:pt x="935378" y="0"/>
                </a:cubicBezTo>
                <a:cubicBezTo>
                  <a:pt x="1051231" y="-10845"/>
                  <a:pt x="1433644" y="33428"/>
                  <a:pt x="1843246" y="0"/>
                </a:cubicBezTo>
                <a:cubicBezTo>
                  <a:pt x="2252848" y="-33428"/>
                  <a:pt x="2198099" y="-27134"/>
                  <a:pt x="2420979" y="0"/>
                </a:cubicBezTo>
                <a:cubicBezTo>
                  <a:pt x="2643859" y="27134"/>
                  <a:pt x="2878856" y="6701"/>
                  <a:pt x="2998713" y="0"/>
                </a:cubicBezTo>
                <a:cubicBezTo>
                  <a:pt x="3118570" y="-6701"/>
                  <a:pt x="3471203" y="1869"/>
                  <a:pt x="3906580" y="0"/>
                </a:cubicBezTo>
                <a:cubicBezTo>
                  <a:pt x="4341957" y="-1869"/>
                  <a:pt x="4257775" y="-20760"/>
                  <a:pt x="4374269" y="0"/>
                </a:cubicBezTo>
                <a:cubicBezTo>
                  <a:pt x="4490763" y="20760"/>
                  <a:pt x="5014165" y="10291"/>
                  <a:pt x="5282136" y="0"/>
                </a:cubicBezTo>
                <a:cubicBezTo>
                  <a:pt x="5550107" y="-10291"/>
                  <a:pt x="5776053" y="18117"/>
                  <a:pt x="6190004" y="0"/>
                </a:cubicBezTo>
                <a:cubicBezTo>
                  <a:pt x="6603955" y="-18117"/>
                  <a:pt x="6651902" y="12633"/>
                  <a:pt x="6877782" y="0"/>
                </a:cubicBezTo>
                <a:cubicBezTo>
                  <a:pt x="7103662" y="-12633"/>
                  <a:pt x="7334346" y="-13980"/>
                  <a:pt x="7785649" y="0"/>
                </a:cubicBezTo>
                <a:cubicBezTo>
                  <a:pt x="8236952" y="13980"/>
                  <a:pt x="8189156" y="14777"/>
                  <a:pt x="8363383" y="0"/>
                </a:cubicBezTo>
                <a:cubicBezTo>
                  <a:pt x="8537610" y="-14777"/>
                  <a:pt x="8816412" y="-25772"/>
                  <a:pt x="8941116" y="0"/>
                </a:cubicBezTo>
                <a:cubicBezTo>
                  <a:pt x="9065820" y="25772"/>
                  <a:pt x="9472643" y="21783"/>
                  <a:pt x="9738939" y="0"/>
                </a:cubicBezTo>
                <a:cubicBezTo>
                  <a:pt x="10005235" y="-21783"/>
                  <a:pt x="10035376" y="22870"/>
                  <a:pt x="10316673" y="0"/>
                </a:cubicBezTo>
                <a:cubicBezTo>
                  <a:pt x="10597970" y="-22870"/>
                  <a:pt x="10674703" y="11899"/>
                  <a:pt x="11004451" y="0"/>
                </a:cubicBezTo>
                <a:cubicBezTo>
                  <a:pt x="11016952" y="270923"/>
                  <a:pt x="11005967" y="411927"/>
                  <a:pt x="11004451" y="723021"/>
                </a:cubicBezTo>
                <a:cubicBezTo>
                  <a:pt x="11002935" y="1034115"/>
                  <a:pt x="11012014" y="1228887"/>
                  <a:pt x="11004451" y="1407309"/>
                </a:cubicBezTo>
                <a:cubicBezTo>
                  <a:pt x="10996888" y="1585731"/>
                  <a:pt x="11032932" y="1951917"/>
                  <a:pt x="11004451" y="2091597"/>
                </a:cubicBezTo>
                <a:cubicBezTo>
                  <a:pt x="10975970" y="2231277"/>
                  <a:pt x="11013382" y="2429965"/>
                  <a:pt x="11004451" y="2620952"/>
                </a:cubicBezTo>
                <a:cubicBezTo>
                  <a:pt x="10995520" y="2811939"/>
                  <a:pt x="11031172" y="2984857"/>
                  <a:pt x="11004451" y="3189040"/>
                </a:cubicBezTo>
                <a:cubicBezTo>
                  <a:pt x="10977730" y="3393223"/>
                  <a:pt x="10976229" y="3595808"/>
                  <a:pt x="11004451" y="3873328"/>
                </a:cubicBezTo>
                <a:cubicBezTo>
                  <a:pt x="10721626" y="3853096"/>
                  <a:pt x="10702859" y="3850546"/>
                  <a:pt x="10426717" y="3873328"/>
                </a:cubicBezTo>
                <a:cubicBezTo>
                  <a:pt x="10150575" y="3896110"/>
                  <a:pt x="10001654" y="3872881"/>
                  <a:pt x="9738939" y="3873328"/>
                </a:cubicBezTo>
                <a:cubicBezTo>
                  <a:pt x="9476224" y="3873775"/>
                  <a:pt x="9542996" y="3885825"/>
                  <a:pt x="9381294" y="3873328"/>
                </a:cubicBezTo>
                <a:cubicBezTo>
                  <a:pt x="9219593" y="3860831"/>
                  <a:pt x="9134308" y="3868788"/>
                  <a:pt x="9023650" y="3873328"/>
                </a:cubicBezTo>
                <a:cubicBezTo>
                  <a:pt x="8912992" y="3877868"/>
                  <a:pt x="8555626" y="3845850"/>
                  <a:pt x="8335872" y="3873328"/>
                </a:cubicBezTo>
                <a:cubicBezTo>
                  <a:pt x="8116118" y="3900806"/>
                  <a:pt x="7973063" y="3857214"/>
                  <a:pt x="7868182" y="3873328"/>
                </a:cubicBezTo>
                <a:cubicBezTo>
                  <a:pt x="7763301" y="3889443"/>
                  <a:pt x="7369800" y="3902501"/>
                  <a:pt x="7070360" y="3873328"/>
                </a:cubicBezTo>
                <a:cubicBezTo>
                  <a:pt x="6770920" y="3844155"/>
                  <a:pt x="6800244" y="3850972"/>
                  <a:pt x="6602671" y="3873328"/>
                </a:cubicBezTo>
                <a:cubicBezTo>
                  <a:pt x="6405098" y="3895684"/>
                  <a:pt x="5983749" y="3837978"/>
                  <a:pt x="5804848" y="3873328"/>
                </a:cubicBezTo>
                <a:cubicBezTo>
                  <a:pt x="5625947" y="3908678"/>
                  <a:pt x="5585253" y="3874976"/>
                  <a:pt x="5447203" y="3873328"/>
                </a:cubicBezTo>
                <a:cubicBezTo>
                  <a:pt x="5309153" y="3871680"/>
                  <a:pt x="4921148" y="3851215"/>
                  <a:pt x="4649381" y="3873328"/>
                </a:cubicBezTo>
                <a:cubicBezTo>
                  <a:pt x="4377614" y="3895441"/>
                  <a:pt x="4301920" y="3869706"/>
                  <a:pt x="4181691" y="3873328"/>
                </a:cubicBezTo>
                <a:cubicBezTo>
                  <a:pt x="4061462" y="3876951"/>
                  <a:pt x="3998086" y="3881959"/>
                  <a:pt x="3824047" y="3873328"/>
                </a:cubicBezTo>
                <a:cubicBezTo>
                  <a:pt x="3650008" y="3864697"/>
                  <a:pt x="3524415" y="3867493"/>
                  <a:pt x="3356358" y="3873328"/>
                </a:cubicBezTo>
                <a:cubicBezTo>
                  <a:pt x="3188301" y="3879163"/>
                  <a:pt x="2773799" y="3863914"/>
                  <a:pt x="2558535" y="3873328"/>
                </a:cubicBezTo>
                <a:cubicBezTo>
                  <a:pt x="2343271" y="3882742"/>
                  <a:pt x="2206120" y="3876348"/>
                  <a:pt x="2090846" y="3873328"/>
                </a:cubicBezTo>
                <a:cubicBezTo>
                  <a:pt x="1975572" y="3870308"/>
                  <a:pt x="1834147" y="3880272"/>
                  <a:pt x="1733201" y="3873328"/>
                </a:cubicBezTo>
                <a:cubicBezTo>
                  <a:pt x="1632256" y="3866384"/>
                  <a:pt x="1477844" y="3862431"/>
                  <a:pt x="1265512" y="3873328"/>
                </a:cubicBezTo>
                <a:cubicBezTo>
                  <a:pt x="1053180" y="3884225"/>
                  <a:pt x="961731" y="3889451"/>
                  <a:pt x="687778" y="3873328"/>
                </a:cubicBezTo>
                <a:cubicBezTo>
                  <a:pt x="413825" y="3857205"/>
                  <a:pt x="259904" y="3882342"/>
                  <a:pt x="0" y="3873328"/>
                </a:cubicBezTo>
                <a:cubicBezTo>
                  <a:pt x="11235" y="3731255"/>
                  <a:pt x="10123" y="3476799"/>
                  <a:pt x="0" y="3305240"/>
                </a:cubicBezTo>
                <a:cubicBezTo>
                  <a:pt x="-10123" y="3133681"/>
                  <a:pt x="20212" y="2885928"/>
                  <a:pt x="0" y="2737152"/>
                </a:cubicBezTo>
                <a:cubicBezTo>
                  <a:pt x="-20212" y="2588376"/>
                  <a:pt x="30925" y="2351664"/>
                  <a:pt x="0" y="2091597"/>
                </a:cubicBezTo>
                <a:cubicBezTo>
                  <a:pt x="-30925" y="1831531"/>
                  <a:pt x="21169" y="1627220"/>
                  <a:pt x="0" y="1446042"/>
                </a:cubicBezTo>
                <a:cubicBezTo>
                  <a:pt x="-21169" y="1264865"/>
                  <a:pt x="-28349" y="979133"/>
                  <a:pt x="0" y="800488"/>
                </a:cubicBezTo>
                <a:cubicBezTo>
                  <a:pt x="28349" y="621843"/>
                  <a:pt x="-28343" y="378835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1C65936-90AE-647D-3C46-B9DE690372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036" y="2980470"/>
            <a:ext cx="3975431" cy="28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7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833A88-939E-4B0E-984A-32D1CE3A177A}"/>
              </a:ext>
            </a:extLst>
          </p:cNvPr>
          <p:cNvSpPr/>
          <p:nvPr/>
        </p:nvSpPr>
        <p:spPr>
          <a:xfrm>
            <a:off x="-11151" y="1753644"/>
            <a:ext cx="12192000" cy="5104356"/>
          </a:xfrm>
          <a:prstGeom prst="rect">
            <a:avLst/>
          </a:prstGeom>
          <a:solidFill>
            <a:srgbClr val="0A4958"/>
          </a:solidFill>
          <a:ln>
            <a:solidFill>
              <a:srgbClr val="0A4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4F70-1114-44E2-94BB-8294BEC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Montserrat ExtraBold" panose="00000900000000000000" pitchFamily="50" charset="0"/>
              </a:rPr>
              <a:t>Introductions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9971DB-7854-430C-8CE3-9343390B33AC}"/>
              </a:ext>
            </a:extLst>
          </p:cNvPr>
          <p:cNvSpPr/>
          <p:nvPr/>
        </p:nvSpPr>
        <p:spPr>
          <a:xfrm>
            <a:off x="1895705" y="1407651"/>
            <a:ext cx="7571678" cy="1662150"/>
          </a:xfrm>
          <a:custGeom>
            <a:avLst/>
            <a:gdLst>
              <a:gd name="connsiteX0" fmla="*/ 0 w 7571678"/>
              <a:gd name="connsiteY0" fmla="*/ 1023316 h 1662150"/>
              <a:gd name="connsiteX1" fmla="*/ 1416205 w 7571678"/>
              <a:gd name="connsiteY1" fmla="*/ 1647784 h 1662150"/>
              <a:gd name="connsiteX2" fmla="*/ 2129883 w 7571678"/>
              <a:gd name="connsiteY2" fmla="*/ 476906 h 1662150"/>
              <a:gd name="connsiteX3" fmla="*/ 3200400 w 7571678"/>
              <a:gd name="connsiteY3" fmla="*/ 30857 h 1662150"/>
              <a:gd name="connsiteX4" fmla="*/ 4505092 w 7571678"/>
              <a:gd name="connsiteY4" fmla="*/ 1257491 h 1662150"/>
              <a:gd name="connsiteX5" fmla="*/ 5809785 w 7571678"/>
              <a:gd name="connsiteY5" fmla="*/ 722233 h 1662150"/>
              <a:gd name="connsiteX6" fmla="*/ 7571678 w 7571678"/>
              <a:gd name="connsiteY6" fmla="*/ 1458213 h 16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678" h="1662150">
                <a:moveTo>
                  <a:pt x="0" y="1023316"/>
                </a:moveTo>
                <a:cubicBezTo>
                  <a:pt x="530612" y="1381084"/>
                  <a:pt x="1061225" y="1738852"/>
                  <a:pt x="1416205" y="1647784"/>
                </a:cubicBezTo>
                <a:cubicBezTo>
                  <a:pt x="1771185" y="1556716"/>
                  <a:pt x="1832517" y="746394"/>
                  <a:pt x="2129883" y="476906"/>
                </a:cubicBezTo>
                <a:cubicBezTo>
                  <a:pt x="2427249" y="207418"/>
                  <a:pt x="2804532" y="-99240"/>
                  <a:pt x="3200400" y="30857"/>
                </a:cubicBezTo>
                <a:cubicBezTo>
                  <a:pt x="3596268" y="160954"/>
                  <a:pt x="4070195" y="1142262"/>
                  <a:pt x="4505092" y="1257491"/>
                </a:cubicBezTo>
                <a:cubicBezTo>
                  <a:pt x="4939990" y="1372720"/>
                  <a:pt x="5298687" y="688779"/>
                  <a:pt x="5809785" y="722233"/>
                </a:cubicBezTo>
                <a:cubicBezTo>
                  <a:pt x="6320883" y="755687"/>
                  <a:pt x="6946280" y="1106950"/>
                  <a:pt x="7571678" y="1458213"/>
                </a:cubicBezTo>
              </a:path>
            </a:pathLst>
          </a:cu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EC75DC2A-C789-1477-C345-1558B2CD444D}"/>
              </a:ext>
            </a:extLst>
          </p:cNvPr>
          <p:cNvSpPr/>
          <p:nvPr/>
        </p:nvSpPr>
        <p:spPr>
          <a:xfrm rot="387329">
            <a:off x="9054788" y="2337344"/>
            <a:ext cx="1025912" cy="1081668"/>
          </a:xfrm>
          <a:prstGeom prst="mathMultiply">
            <a:avLst>
              <a:gd name="adj1" fmla="val 97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9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833A88-939E-4B0E-984A-32D1CE3A177A}"/>
              </a:ext>
            </a:extLst>
          </p:cNvPr>
          <p:cNvSpPr/>
          <p:nvPr/>
        </p:nvSpPr>
        <p:spPr>
          <a:xfrm>
            <a:off x="-11151" y="1753644"/>
            <a:ext cx="12192000" cy="5104356"/>
          </a:xfrm>
          <a:prstGeom prst="rect">
            <a:avLst/>
          </a:prstGeom>
          <a:solidFill>
            <a:srgbClr val="0A4958"/>
          </a:solidFill>
          <a:ln>
            <a:solidFill>
              <a:srgbClr val="0A4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4F70-1114-44E2-94BB-8294BEC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ontserrat ExtraBold" panose="00000900000000000000" pitchFamily="50" charset="0"/>
              </a:rPr>
              <a:t>Anchors 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27DBD-EA04-497E-B2D9-1C1077F51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What’s it all about?</a:t>
            </a:r>
          </a:p>
          <a:p>
            <a:r>
              <a:rPr lang="en-US" dirty="0">
                <a:solidFill>
                  <a:schemeClr val="bg1"/>
                </a:solidFill>
              </a:rPr>
              <a:t>Why do anchors matter?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5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6DE0-A213-49B0-960F-F95E22F7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The power of anchor institutions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DD756B-8A78-4D2C-A50B-96A8A981F775}"/>
              </a:ext>
            </a:extLst>
          </p:cNvPr>
          <p:cNvSpPr/>
          <p:nvPr/>
        </p:nvSpPr>
        <p:spPr>
          <a:xfrm>
            <a:off x="600638" y="2405559"/>
            <a:ext cx="11004451" cy="3873327"/>
          </a:xfrm>
          <a:custGeom>
            <a:avLst/>
            <a:gdLst>
              <a:gd name="connsiteX0" fmla="*/ 0 w 11004451"/>
              <a:gd name="connsiteY0" fmla="*/ 0 h 3873327"/>
              <a:gd name="connsiteX1" fmla="*/ 577734 w 11004451"/>
              <a:gd name="connsiteY1" fmla="*/ 0 h 3873327"/>
              <a:gd name="connsiteX2" fmla="*/ 935378 w 11004451"/>
              <a:gd name="connsiteY2" fmla="*/ 0 h 3873327"/>
              <a:gd name="connsiteX3" fmla="*/ 1843246 w 11004451"/>
              <a:gd name="connsiteY3" fmla="*/ 0 h 3873327"/>
              <a:gd name="connsiteX4" fmla="*/ 2420979 w 11004451"/>
              <a:gd name="connsiteY4" fmla="*/ 0 h 3873327"/>
              <a:gd name="connsiteX5" fmla="*/ 2998713 w 11004451"/>
              <a:gd name="connsiteY5" fmla="*/ 0 h 3873327"/>
              <a:gd name="connsiteX6" fmla="*/ 3906580 w 11004451"/>
              <a:gd name="connsiteY6" fmla="*/ 0 h 3873327"/>
              <a:gd name="connsiteX7" fmla="*/ 4374269 w 11004451"/>
              <a:gd name="connsiteY7" fmla="*/ 0 h 3873327"/>
              <a:gd name="connsiteX8" fmla="*/ 5282136 w 11004451"/>
              <a:gd name="connsiteY8" fmla="*/ 0 h 3873327"/>
              <a:gd name="connsiteX9" fmla="*/ 6190004 w 11004451"/>
              <a:gd name="connsiteY9" fmla="*/ 0 h 3873327"/>
              <a:gd name="connsiteX10" fmla="*/ 6877782 w 11004451"/>
              <a:gd name="connsiteY10" fmla="*/ 0 h 3873327"/>
              <a:gd name="connsiteX11" fmla="*/ 7785649 w 11004451"/>
              <a:gd name="connsiteY11" fmla="*/ 0 h 3873327"/>
              <a:gd name="connsiteX12" fmla="*/ 8363383 w 11004451"/>
              <a:gd name="connsiteY12" fmla="*/ 0 h 3873327"/>
              <a:gd name="connsiteX13" fmla="*/ 8941116 w 11004451"/>
              <a:gd name="connsiteY13" fmla="*/ 0 h 3873327"/>
              <a:gd name="connsiteX14" fmla="*/ 9738939 w 11004451"/>
              <a:gd name="connsiteY14" fmla="*/ 0 h 3873327"/>
              <a:gd name="connsiteX15" fmla="*/ 10316673 w 11004451"/>
              <a:gd name="connsiteY15" fmla="*/ 0 h 3873327"/>
              <a:gd name="connsiteX16" fmla="*/ 11004451 w 11004451"/>
              <a:gd name="connsiteY16" fmla="*/ 0 h 3873327"/>
              <a:gd name="connsiteX17" fmla="*/ 11004451 w 11004451"/>
              <a:gd name="connsiteY17" fmla="*/ 723021 h 3873327"/>
              <a:gd name="connsiteX18" fmla="*/ 11004451 w 11004451"/>
              <a:gd name="connsiteY18" fmla="*/ 1407309 h 3873327"/>
              <a:gd name="connsiteX19" fmla="*/ 11004451 w 11004451"/>
              <a:gd name="connsiteY19" fmla="*/ 2091597 h 3873327"/>
              <a:gd name="connsiteX20" fmla="*/ 11004451 w 11004451"/>
              <a:gd name="connsiteY20" fmla="*/ 2620951 h 3873327"/>
              <a:gd name="connsiteX21" fmla="*/ 11004451 w 11004451"/>
              <a:gd name="connsiteY21" fmla="*/ 3189039 h 3873327"/>
              <a:gd name="connsiteX22" fmla="*/ 11004451 w 11004451"/>
              <a:gd name="connsiteY22" fmla="*/ 3873327 h 3873327"/>
              <a:gd name="connsiteX23" fmla="*/ 10426717 w 11004451"/>
              <a:gd name="connsiteY23" fmla="*/ 3873327 h 3873327"/>
              <a:gd name="connsiteX24" fmla="*/ 9738939 w 11004451"/>
              <a:gd name="connsiteY24" fmla="*/ 3873327 h 3873327"/>
              <a:gd name="connsiteX25" fmla="*/ 9381294 w 11004451"/>
              <a:gd name="connsiteY25" fmla="*/ 3873327 h 3873327"/>
              <a:gd name="connsiteX26" fmla="*/ 9023650 w 11004451"/>
              <a:gd name="connsiteY26" fmla="*/ 3873327 h 3873327"/>
              <a:gd name="connsiteX27" fmla="*/ 8335872 w 11004451"/>
              <a:gd name="connsiteY27" fmla="*/ 3873327 h 3873327"/>
              <a:gd name="connsiteX28" fmla="*/ 7868182 w 11004451"/>
              <a:gd name="connsiteY28" fmla="*/ 3873327 h 3873327"/>
              <a:gd name="connsiteX29" fmla="*/ 7070360 w 11004451"/>
              <a:gd name="connsiteY29" fmla="*/ 3873327 h 3873327"/>
              <a:gd name="connsiteX30" fmla="*/ 6602671 w 11004451"/>
              <a:gd name="connsiteY30" fmla="*/ 3873327 h 3873327"/>
              <a:gd name="connsiteX31" fmla="*/ 5804848 w 11004451"/>
              <a:gd name="connsiteY31" fmla="*/ 3873327 h 3873327"/>
              <a:gd name="connsiteX32" fmla="*/ 5447203 w 11004451"/>
              <a:gd name="connsiteY32" fmla="*/ 3873327 h 3873327"/>
              <a:gd name="connsiteX33" fmla="*/ 4649381 w 11004451"/>
              <a:gd name="connsiteY33" fmla="*/ 3873327 h 3873327"/>
              <a:gd name="connsiteX34" fmla="*/ 4181691 w 11004451"/>
              <a:gd name="connsiteY34" fmla="*/ 3873327 h 3873327"/>
              <a:gd name="connsiteX35" fmla="*/ 3824047 w 11004451"/>
              <a:gd name="connsiteY35" fmla="*/ 3873327 h 3873327"/>
              <a:gd name="connsiteX36" fmla="*/ 3356358 w 11004451"/>
              <a:gd name="connsiteY36" fmla="*/ 3873327 h 3873327"/>
              <a:gd name="connsiteX37" fmla="*/ 2558535 w 11004451"/>
              <a:gd name="connsiteY37" fmla="*/ 3873327 h 3873327"/>
              <a:gd name="connsiteX38" fmla="*/ 2090846 w 11004451"/>
              <a:gd name="connsiteY38" fmla="*/ 3873327 h 3873327"/>
              <a:gd name="connsiteX39" fmla="*/ 1733201 w 11004451"/>
              <a:gd name="connsiteY39" fmla="*/ 3873327 h 3873327"/>
              <a:gd name="connsiteX40" fmla="*/ 1265512 w 11004451"/>
              <a:gd name="connsiteY40" fmla="*/ 3873327 h 3873327"/>
              <a:gd name="connsiteX41" fmla="*/ 687778 w 11004451"/>
              <a:gd name="connsiteY41" fmla="*/ 3873327 h 3873327"/>
              <a:gd name="connsiteX42" fmla="*/ 0 w 11004451"/>
              <a:gd name="connsiteY42" fmla="*/ 3873327 h 3873327"/>
              <a:gd name="connsiteX43" fmla="*/ 0 w 11004451"/>
              <a:gd name="connsiteY43" fmla="*/ 3305239 h 3873327"/>
              <a:gd name="connsiteX44" fmla="*/ 0 w 11004451"/>
              <a:gd name="connsiteY44" fmla="*/ 2737151 h 3873327"/>
              <a:gd name="connsiteX45" fmla="*/ 0 w 11004451"/>
              <a:gd name="connsiteY45" fmla="*/ 2091597 h 3873327"/>
              <a:gd name="connsiteX46" fmla="*/ 0 w 11004451"/>
              <a:gd name="connsiteY46" fmla="*/ 1446042 h 3873327"/>
              <a:gd name="connsiteX47" fmla="*/ 0 w 11004451"/>
              <a:gd name="connsiteY47" fmla="*/ 800488 h 3873327"/>
              <a:gd name="connsiteX48" fmla="*/ 0 w 11004451"/>
              <a:gd name="connsiteY48" fmla="*/ 0 h 387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04451" h="3873327" extrusionOk="0">
                <a:moveTo>
                  <a:pt x="0" y="0"/>
                </a:moveTo>
                <a:cubicBezTo>
                  <a:pt x="124873" y="14580"/>
                  <a:pt x="334835" y="24476"/>
                  <a:pt x="577734" y="0"/>
                </a:cubicBezTo>
                <a:cubicBezTo>
                  <a:pt x="820633" y="-24476"/>
                  <a:pt x="819525" y="10845"/>
                  <a:pt x="935378" y="0"/>
                </a:cubicBezTo>
                <a:cubicBezTo>
                  <a:pt x="1051231" y="-10845"/>
                  <a:pt x="1433644" y="33428"/>
                  <a:pt x="1843246" y="0"/>
                </a:cubicBezTo>
                <a:cubicBezTo>
                  <a:pt x="2252848" y="-33428"/>
                  <a:pt x="2198099" y="-27134"/>
                  <a:pt x="2420979" y="0"/>
                </a:cubicBezTo>
                <a:cubicBezTo>
                  <a:pt x="2643859" y="27134"/>
                  <a:pt x="2878856" y="6701"/>
                  <a:pt x="2998713" y="0"/>
                </a:cubicBezTo>
                <a:cubicBezTo>
                  <a:pt x="3118570" y="-6701"/>
                  <a:pt x="3471203" y="1869"/>
                  <a:pt x="3906580" y="0"/>
                </a:cubicBezTo>
                <a:cubicBezTo>
                  <a:pt x="4341957" y="-1869"/>
                  <a:pt x="4257775" y="-20760"/>
                  <a:pt x="4374269" y="0"/>
                </a:cubicBezTo>
                <a:cubicBezTo>
                  <a:pt x="4490763" y="20760"/>
                  <a:pt x="5014165" y="10291"/>
                  <a:pt x="5282136" y="0"/>
                </a:cubicBezTo>
                <a:cubicBezTo>
                  <a:pt x="5550107" y="-10291"/>
                  <a:pt x="5776053" y="18117"/>
                  <a:pt x="6190004" y="0"/>
                </a:cubicBezTo>
                <a:cubicBezTo>
                  <a:pt x="6603955" y="-18117"/>
                  <a:pt x="6651902" y="12633"/>
                  <a:pt x="6877782" y="0"/>
                </a:cubicBezTo>
                <a:cubicBezTo>
                  <a:pt x="7103662" y="-12633"/>
                  <a:pt x="7334346" y="-13980"/>
                  <a:pt x="7785649" y="0"/>
                </a:cubicBezTo>
                <a:cubicBezTo>
                  <a:pt x="8236952" y="13980"/>
                  <a:pt x="8189156" y="14777"/>
                  <a:pt x="8363383" y="0"/>
                </a:cubicBezTo>
                <a:cubicBezTo>
                  <a:pt x="8537610" y="-14777"/>
                  <a:pt x="8816412" y="-25772"/>
                  <a:pt x="8941116" y="0"/>
                </a:cubicBezTo>
                <a:cubicBezTo>
                  <a:pt x="9065820" y="25772"/>
                  <a:pt x="9472643" y="21783"/>
                  <a:pt x="9738939" y="0"/>
                </a:cubicBezTo>
                <a:cubicBezTo>
                  <a:pt x="10005235" y="-21783"/>
                  <a:pt x="10035376" y="22870"/>
                  <a:pt x="10316673" y="0"/>
                </a:cubicBezTo>
                <a:cubicBezTo>
                  <a:pt x="10597970" y="-22870"/>
                  <a:pt x="10674703" y="11899"/>
                  <a:pt x="11004451" y="0"/>
                </a:cubicBezTo>
                <a:cubicBezTo>
                  <a:pt x="11016952" y="270923"/>
                  <a:pt x="11005967" y="411927"/>
                  <a:pt x="11004451" y="723021"/>
                </a:cubicBezTo>
                <a:cubicBezTo>
                  <a:pt x="11002935" y="1034115"/>
                  <a:pt x="11012014" y="1228887"/>
                  <a:pt x="11004451" y="1407309"/>
                </a:cubicBezTo>
                <a:cubicBezTo>
                  <a:pt x="10996888" y="1585731"/>
                  <a:pt x="11032932" y="1951917"/>
                  <a:pt x="11004451" y="2091597"/>
                </a:cubicBezTo>
                <a:cubicBezTo>
                  <a:pt x="10975970" y="2231277"/>
                  <a:pt x="11012915" y="2434150"/>
                  <a:pt x="11004451" y="2620951"/>
                </a:cubicBezTo>
                <a:cubicBezTo>
                  <a:pt x="10995987" y="2807752"/>
                  <a:pt x="11031172" y="2984856"/>
                  <a:pt x="11004451" y="3189039"/>
                </a:cubicBezTo>
                <a:cubicBezTo>
                  <a:pt x="10977730" y="3393222"/>
                  <a:pt x="10976229" y="3595807"/>
                  <a:pt x="11004451" y="3873327"/>
                </a:cubicBezTo>
                <a:cubicBezTo>
                  <a:pt x="10721626" y="3853095"/>
                  <a:pt x="10702859" y="3850545"/>
                  <a:pt x="10426717" y="3873327"/>
                </a:cubicBezTo>
                <a:cubicBezTo>
                  <a:pt x="10150575" y="3896109"/>
                  <a:pt x="10001654" y="3872880"/>
                  <a:pt x="9738939" y="3873327"/>
                </a:cubicBezTo>
                <a:cubicBezTo>
                  <a:pt x="9476224" y="3873774"/>
                  <a:pt x="9542996" y="3885824"/>
                  <a:pt x="9381294" y="3873327"/>
                </a:cubicBezTo>
                <a:cubicBezTo>
                  <a:pt x="9219593" y="3860830"/>
                  <a:pt x="9134308" y="3868787"/>
                  <a:pt x="9023650" y="3873327"/>
                </a:cubicBezTo>
                <a:cubicBezTo>
                  <a:pt x="8912992" y="3877867"/>
                  <a:pt x="8555626" y="3845849"/>
                  <a:pt x="8335872" y="3873327"/>
                </a:cubicBezTo>
                <a:cubicBezTo>
                  <a:pt x="8116118" y="3900805"/>
                  <a:pt x="7973063" y="3857213"/>
                  <a:pt x="7868182" y="3873327"/>
                </a:cubicBezTo>
                <a:cubicBezTo>
                  <a:pt x="7763301" y="3889442"/>
                  <a:pt x="7369800" y="3902500"/>
                  <a:pt x="7070360" y="3873327"/>
                </a:cubicBezTo>
                <a:cubicBezTo>
                  <a:pt x="6770920" y="3844154"/>
                  <a:pt x="6800244" y="3850971"/>
                  <a:pt x="6602671" y="3873327"/>
                </a:cubicBezTo>
                <a:cubicBezTo>
                  <a:pt x="6405098" y="3895683"/>
                  <a:pt x="5983749" y="3837977"/>
                  <a:pt x="5804848" y="3873327"/>
                </a:cubicBezTo>
                <a:cubicBezTo>
                  <a:pt x="5625947" y="3908677"/>
                  <a:pt x="5585253" y="3874975"/>
                  <a:pt x="5447203" y="3873327"/>
                </a:cubicBezTo>
                <a:cubicBezTo>
                  <a:pt x="5309153" y="3871679"/>
                  <a:pt x="4921148" y="3851214"/>
                  <a:pt x="4649381" y="3873327"/>
                </a:cubicBezTo>
                <a:cubicBezTo>
                  <a:pt x="4377614" y="3895440"/>
                  <a:pt x="4301920" y="3869705"/>
                  <a:pt x="4181691" y="3873327"/>
                </a:cubicBezTo>
                <a:cubicBezTo>
                  <a:pt x="4061462" y="3876950"/>
                  <a:pt x="3998086" y="3881958"/>
                  <a:pt x="3824047" y="3873327"/>
                </a:cubicBezTo>
                <a:cubicBezTo>
                  <a:pt x="3650008" y="3864696"/>
                  <a:pt x="3524415" y="3867492"/>
                  <a:pt x="3356358" y="3873327"/>
                </a:cubicBezTo>
                <a:cubicBezTo>
                  <a:pt x="3188301" y="3879162"/>
                  <a:pt x="2773799" y="3863913"/>
                  <a:pt x="2558535" y="3873327"/>
                </a:cubicBezTo>
                <a:cubicBezTo>
                  <a:pt x="2343271" y="3882741"/>
                  <a:pt x="2206120" y="3876347"/>
                  <a:pt x="2090846" y="3873327"/>
                </a:cubicBezTo>
                <a:cubicBezTo>
                  <a:pt x="1975572" y="3870307"/>
                  <a:pt x="1834147" y="3880271"/>
                  <a:pt x="1733201" y="3873327"/>
                </a:cubicBezTo>
                <a:cubicBezTo>
                  <a:pt x="1632256" y="3866383"/>
                  <a:pt x="1477844" y="3862430"/>
                  <a:pt x="1265512" y="3873327"/>
                </a:cubicBezTo>
                <a:cubicBezTo>
                  <a:pt x="1053180" y="3884224"/>
                  <a:pt x="961731" y="3889450"/>
                  <a:pt x="687778" y="3873327"/>
                </a:cubicBezTo>
                <a:cubicBezTo>
                  <a:pt x="413825" y="3857204"/>
                  <a:pt x="259904" y="3882341"/>
                  <a:pt x="0" y="3873327"/>
                </a:cubicBezTo>
                <a:cubicBezTo>
                  <a:pt x="11235" y="3731254"/>
                  <a:pt x="10123" y="3476798"/>
                  <a:pt x="0" y="3305239"/>
                </a:cubicBezTo>
                <a:cubicBezTo>
                  <a:pt x="-10123" y="3133680"/>
                  <a:pt x="20212" y="2885927"/>
                  <a:pt x="0" y="2737151"/>
                </a:cubicBezTo>
                <a:cubicBezTo>
                  <a:pt x="-20212" y="2588375"/>
                  <a:pt x="31671" y="2349953"/>
                  <a:pt x="0" y="2091597"/>
                </a:cubicBezTo>
                <a:cubicBezTo>
                  <a:pt x="-31671" y="1833241"/>
                  <a:pt x="21169" y="1627220"/>
                  <a:pt x="0" y="1446042"/>
                </a:cubicBezTo>
                <a:cubicBezTo>
                  <a:pt x="-21169" y="1264865"/>
                  <a:pt x="-28349" y="979133"/>
                  <a:pt x="0" y="800488"/>
                </a:cubicBezTo>
                <a:cubicBezTo>
                  <a:pt x="28349" y="621843"/>
                  <a:pt x="-28343" y="378835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583B620-152B-6C69-5FAC-66DCF9E93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8" y="3039229"/>
            <a:ext cx="3045679" cy="2605986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61525BF-403D-B490-4EDD-9996351D6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310" y="2835962"/>
            <a:ext cx="3934490" cy="3873327"/>
          </a:xfrm>
        </p:spPr>
        <p:txBody>
          <a:bodyPr>
            <a:normAutofit/>
          </a:bodyPr>
          <a:lstStyle/>
          <a:p>
            <a:r>
              <a:rPr lang="en-GB" sz="2400" dirty="0"/>
              <a:t>Local government </a:t>
            </a:r>
          </a:p>
          <a:p>
            <a:r>
              <a:rPr lang="en-GB" sz="2400" dirty="0"/>
              <a:t>The NHS</a:t>
            </a:r>
          </a:p>
          <a:p>
            <a:r>
              <a:rPr lang="en-GB" sz="2400" dirty="0"/>
              <a:t>Universities and colleges</a:t>
            </a:r>
          </a:p>
          <a:p>
            <a:r>
              <a:rPr lang="en-GB" sz="2400" dirty="0"/>
              <a:t>Housing associations</a:t>
            </a:r>
          </a:p>
          <a:p>
            <a:r>
              <a:rPr lang="en-GB" sz="2400" dirty="0"/>
              <a:t>Some Large private businesses… 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1026" name="Picture 2" descr="What makes us healthy? - The Health Foundation">
            <a:extLst>
              <a:ext uri="{FF2B5EF4-FFF2-40B4-BE49-F238E27FC236}">
                <a16:creationId xmlns:a16="http://schemas.microsoft.com/office/drawing/2014/main" id="{7DA3CA4A-EFBF-4634-8F6D-9A632C083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91" y="2835962"/>
            <a:ext cx="2028016" cy="28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8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AF7D68-0185-CC53-9E14-34EA2DD4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wealth building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CEA715-9E55-ED05-1161-AD1AF0E4E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3839"/>
            <a:ext cx="10515600" cy="4094161"/>
          </a:xfrm>
        </p:spPr>
        <p:txBody>
          <a:bodyPr/>
          <a:lstStyle/>
          <a:p>
            <a:r>
              <a:rPr lang="en-US" dirty="0"/>
              <a:t>Community wealth building is a </a:t>
            </a:r>
            <a:r>
              <a:rPr lang="en-US" b="1" dirty="0">
                <a:latin typeface="Montserrat ExtraBold" panose="00000900000000000000" pitchFamily="50" charset="0"/>
              </a:rPr>
              <a:t>progressive approach to economics and economic development.   </a:t>
            </a:r>
          </a:p>
          <a:p>
            <a:r>
              <a:rPr lang="en-US" dirty="0"/>
              <a:t>A set of guiding principles to help us build a more inclusive economy.</a:t>
            </a:r>
          </a:p>
          <a:p>
            <a:r>
              <a:rPr lang="en-US" dirty="0"/>
              <a:t>It seeks to change the way that our economies have come to function by aiming to retain more wealth and opportunity for the benefit of local people. 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6C168-5857-A865-0FDB-A4E881C2AA65}"/>
              </a:ext>
            </a:extLst>
          </p:cNvPr>
          <p:cNvSpPr/>
          <p:nvPr/>
        </p:nvSpPr>
        <p:spPr>
          <a:xfrm>
            <a:off x="593778" y="2449317"/>
            <a:ext cx="11004451" cy="3639595"/>
          </a:xfrm>
          <a:custGeom>
            <a:avLst/>
            <a:gdLst>
              <a:gd name="connsiteX0" fmla="*/ 0 w 11004451"/>
              <a:gd name="connsiteY0" fmla="*/ 0 h 3639595"/>
              <a:gd name="connsiteX1" fmla="*/ 577734 w 11004451"/>
              <a:gd name="connsiteY1" fmla="*/ 0 h 3639595"/>
              <a:gd name="connsiteX2" fmla="*/ 935378 w 11004451"/>
              <a:gd name="connsiteY2" fmla="*/ 0 h 3639595"/>
              <a:gd name="connsiteX3" fmla="*/ 1843246 w 11004451"/>
              <a:gd name="connsiteY3" fmla="*/ 0 h 3639595"/>
              <a:gd name="connsiteX4" fmla="*/ 2420979 w 11004451"/>
              <a:gd name="connsiteY4" fmla="*/ 0 h 3639595"/>
              <a:gd name="connsiteX5" fmla="*/ 2998713 w 11004451"/>
              <a:gd name="connsiteY5" fmla="*/ 0 h 3639595"/>
              <a:gd name="connsiteX6" fmla="*/ 3906580 w 11004451"/>
              <a:gd name="connsiteY6" fmla="*/ 0 h 3639595"/>
              <a:gd name="connsiteX7" fmla="*/ 4374269 w 11004451"/>
              <a:gd name="connsiteY7" fmla="*/ 0 h 3639595"/>
              <a:gd name="connsiteX8" fmla="*/ 5282136 w 11004451"/>
              <a:gd name="connsiteY8" fmla="*/ 0 h 3639595"/>
              <a:gd name="connsiteX9" fmla="*/ 6190004 w 11004451"/>
              <a:gd name="connsiteY9" fmla="*/ 0 h 3639595"/>
              <a:gd name="connsiteX10" fmla="*/ 6877782 w 11004451"/>
              <a:gd name="connsiteY10" fmla="*/ 0 h 3639595"/>
              <a:gd name="connsiteX11" fmla="*/ 7785649 w 11004451"/>
              <a:gd name="connsiteY11" fmla="*/ 0 h 3639595"/>
              <a:gd name="connsiteX12" fmla="*/ 8363383 w 11004451"/>
              <a:gd name="connsiteY12" fmla="*/ 0 h 3639595"/>
              <a:gd name="connsiteX13" fmla="*/ 8941116 w 11004451"/>
              <a:gd name="connsiteY13" fmla="*/ 0 h 3639595"/>
              <a:gd name="connsiteX14" fmla="*/ 9738939 w 11004451"/>
              <a:gd name="connsiteY14" fmla="*/ 0 h 3639595"/>
              <a:gd name="connsiteX15" fmla="*/ 10316673 w 11004451"/>
              <a:gd name="connsiteY15" fmla="*/ 0 h 3639595"/>
              <a:gd name="connsiteX16" fmla="*/ 11004451 w 11004451"/>
              <a:gd name="connsiteY16" fmla="*/ 0 h 3639595"/>
              <a:gd name="connsiteX17" fmla="*/ 11004451 w 11004451"/>
              <a:gd name="connsiteY17" fmla="*/ 679391 h 3639595"/>
              <a:gd name="connsiteX18" fmla="*/ 11004451 w 11004451"/>
              <a:gd name="connsiteY18" fmla="*/ 1322386 h 3639595"/>
              <a:gd name="connsiteX19" fmla="*/ 11004451 w 11004451"/>
              <a:gd name="connsiteY19" fmla="*/ 1965381 h 3639595"/>
              <a:gd name="connsiteX20" fmla="*/ 11004451 w 11004451"/>
              <a:gd name="connsiteY20" fmla="*/ 2462793 h 3639595"/>
              <a:gd name="connsiteX21" fmla="*/ 11004451 w 11004451"/>
              <a:gd name="connsiteY21" fmla="*/ 2996600 h 3639595"/>
              <a:gd name="connsiteX22" fmla="*/ 11004451 w 11004451"/>
              <a:gd name="connsiteY22" fmla="*/ 3639595 h 3639595"/>
              <a:gd name="connsiteX23" fmla="*/ 10426717 w 11004451"/>
              <a:gd name="connsiteY23" fmla="*/ 3639595 h 3639595"/>
              <a:gd name="connsiteX24" fmla="*/ 9738939 w 11004451"/>
              <a:gd name="connsiteY24" fmla="*/ 3639595 h 3639595"/>
              <a:gd name="connsiteX25" fmla="*/ 9381294 w 11004451"/>
              <a:gd name="connsiteY25" fmla="*/ 3639595 h 3639595"/>
              <a:gd name="connsiteX26" fmla="*/ 9023650 w 11004451"/>
              <a:gd name="connsiteY26" fmla="*/ 3639595 h 3639595"/>
              <a:gd name="connsiteX27" fmla="*/ 8335872 w 11004451"/>
              <a:gd name="connsiteY27" fmla="*/ 3639595 h 3639595"/>
              <a:gd name="connsiteX28" fmla="*/ 7868182 w 11004451"/>
              <a:gd name="connsiteY28" fmla="*/ 3639595 h 3639595"/>
              <a:gd name="connsiteX29" fmla="*/ 7070360 w 11004451"/>
              <a:gd name="connsiteY29" fmla="*/ 3639595 h 3639595"/>
              <a:gd name="connsiteX30" fmla="*/ 6602671 w 11004451"/>
              <a:gd name="connsiteY30" fmla="*/ 3639595 h 3639595"/>
              <a:gd name="connsiteX31" fmla="*/ 5804848 w 11004451"/>
              <a:gd name="connsiteY31" fmla="*/ 3639595 h 3639595"/>
              <a:gd name="connsiteX32" fmla="*/ 5447203 w 11004451"/>
              <a:gd name="connsiteY32" fmla="*/ 3639595 h 3639595"/>
              <a:gd name="connsiteX33" fmla="*/ 4649381 w 11004451"/>
              <a:gd name="connsiteY33" fmla="*/ 3639595 h 3639595"/>
              <a:gd name="connsiteX34" fmla="*/ 4181691 w 11004451"/>
              <a:gd name="connsiteY34" fmla="*/ 3639595 h 3639595"/>
              <a:gd name="connsiteX35" fmla="*/ 3824047 w 11004451"/>
              <a:gd name="connsiteY35" fmla="*/ 3639595 h 3639595"/>
              <a:gd name="connsiteX36" fmla="*/ 3356358 w 11004451"/>
              <a:gd name="connsiteY36" fmla="*/ 3639595 h 3639595"/>
              <a:gd name="connsiteX37" fmla="*/ 2558535 w 11004451"/>
              <a:gd name="connsiteY37" fmla="*/ 3639595 h 3639595"/>
              <a:gd name="connsiteX38" fmla="*/ 2090846 w 11004451"/>
              <a:gd name="connsiteY38" fmla="*/ 3639595 h 3639595"/>
              <a:gd name="connsiteX39" fmla="*/ 1733201 w 11004451"/>
              <a:gd name="connsiteY39" fmla="*/ 3639595 h 3639595"/>
              <a:gd name="connsiteX40" fmla="*/ 1265512 w 11004451"/>
              <a:gd name="connsiteY40" fmla="*/ 3639595 h 3639595"/>
              <a:gd name="connsiteX41" fmla="*/ 687778 w 11004451"/>
              <a:gd name="connsiteY41" fmla="*/ 3639595 h 3639595"/>
              <a:gd name="connsiteX42" fmla="*/ 0 w 11004451"/>
              <a:gd name="connsiteY42" fmla="*/ 3639595 h 3639595"/>
              <a:gd name="connsiteX43" fmla="*/ 0 w 11004451"/>
              <a:gd name="connsiteY43" fmla="*/ 3105788 h 3639595"/>
              <a:gd name="connsiteX44" fmla="*/ 0 w 11004451"/>
              <a:gd name="connsiteY44" fmla="*/ 2571980 h 3639595"/>
              <a:gd name="connsiteX45" fmla="*/ 0 w 11004451"/>
              <a:gd name="connsiteY45" fmla="*/ 1965381 h 3639595"/>
              <a:gd name="connsiteX46" fmla="*/ 0 w 11004451"/>
              <a:gd name="connsiteY46" fmla="*/ 1358782 h 3639595"/>
              <a:gd name="connsiteX47" fmla="*/ 0 w 11004451"/>
              <a:gd name="connsiteY47" fmla="*/ 752183 h 3639595"/>
              <a:gd name="connsiteX48" fmla="*/ 0 w 11004451"/>
              <a:gd name="connsiteY48" fmla="*/ 0 h 363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04451" h="3639595" extrusionOk="0">
                <a:moveTo>
                  <a:pt x="0" y="0"/>
                </a:moveTo>
                <a:cubicBezTo>
                  <a:pt x="124873" y="14580"/>
                  <a:pt x="334835" y="24476"/>
                  <a:pt x="577734" y="0"/>
                </a:cubicBezTo>
                <a:cubicBezTo>
                  <a:pt x="820633" y="-24476"/>
                  <a:pt x="819525" y="10845"/>
                  <a:pt x="935378" y="0"/>
                </a:cubicBezTo>
                <a:cubicBezTo>
                  <a:pt x="1051231" y="-10845"/>
                  <a:pt x="1433644" y="33428"/>
                  <a:pt x="1843246" y="0"/>
                </a:cubicBezTo>
                <a:cubicBezTo>
                  <a:pt x="2252848" y="-33428"/>
                  <a:pt x="2198099" y="-27134"/>
                  <a:pt x="2420979" y="0"/>
                </a:cubicBezTo>
                <a:cubicBezTo>
                  <a:pt x="2643859" y="27134"/>
                  <a:pt x="2878856" y="6701"/>
                  <a:pt x="2998713" y="0"/>
                </a:cubicBezTo>
                <a:cubicBezTo>
                  <a:pt x="3118570" y="-6701"/>
                  <a:pt x="3471203" y="1869"/>
                  <a:pt x="3906580" y="0"/>
                </a:cubicBezTo>
                <a:cubicBezTo>
                  <a:pt x="4341957" y="-1869"/>
                  <a:pt x="4257775" y="-20760"/>
                  <a:pt x="4374269" y="0"/>
                </a:cubicBezTo>
                <a:cubicBezTo>
                  <a:pt x="4490763" y="20760"/>
                  <a:pt x="5014165" y="10291"/>
                  <a:pt x="5282136" y="0"/>
                </a:cubicBezTo>
                <a:cubicBezTo>
                  <a:pt x="5550107" y="-10291"/>
                  <a:pt x="5776053" y="18117"/>
                  <a:pt x="6190004" y="0"/>
                </a:cubicBezTo>
                <a:cubicBezTo>
                  <a:pt x="6603955" y="-18117"/>
                  <a:pt x="6651902" y="12633"/>
                  <a:pt x="6877782" y="0"/>
                </a:cubicBezTo>
                <a:cubicBezTo>
                  <a:pt x="7103662" y="-12633"/>
                  <a:pt x="7334346" y="-13980"/>
                  <a:pt x="7785649" y="0"/>
                </a:cubicBezTo>
                <a:cubicBezTo>
                  <a:pt x="8236952" y="13980"/>
                  <a:pt x="8189156" y="14777"/>
                  <a:pt x="8363383" y="0"/>
                </a:cubicBezTo>
                <a:cubicBezTo>
                  <a:pt x="8537610" y="-14777"/>
                  <a:pt x="8816412" y="-25772"/>
                  <a:pt x="8941116" y="0"/>
                </a:cubicBezTo>
                <a:cubicBezTo>
                  <a:pt x="9065820" y="25772"/>
                  <a:pt x="9472643" y="21783"/>
                  <a:pt x="9738939" y="0"/>
                </a:cubicBezTo>
                <a:cubicBezTo>
                  <a:pt x="10005235" y="-21783"/>
                  <a:pt x="10035376" y="22870"/>
                  <a:pt x="10316673" y="0"/>
                </a:cubicBezTo>
                <a:cubicBezTo>
                  <a:pt x="10597970" y="-22870"/>
                  <a:pt x="10674703" y="11899"/>
                  <a:pt x="11004451" y="0"/>
                </a:cubicBezTo>
                <a:cubicBezTo>
                  <a:pt x="11029140" y="337560"/>
                  <a:pt x="11033632" y="426786"/>
                  <a:pt x="11004451" y="679391"/>
                </a:cubicBezTo>
                <a:cubicBezTo>
                  <a:pt x="10975270" y="931996"/>
                  <a:pt x="11012063" y="1089344"/>
                  <a:pt x="11004451" y="1322386"/>
                </a:cubicBezTo>
                <a:cubicBezTo>
                  <a:pt x="10996839" y="1555429"/>
                  <a:pt x="11030750" y="1741183"/>
                  <a:pt x="11004451" y="1965381"/>
                </a:cubicBezTo>
                <a:cubicBezTo>
                  <a:pt x="10978152" y="2189579"/>
                  <a:pt x="11010375" y="2273574"/>
                  <a:pt x="11004451" y="2462793"/>
                </a:cubicBezTo>
                <a:cubicBezTo>
                  <a:pt x="10998527" y="2652012"/>
                  <a:pt x="11017326" y="2758130"/>
                  <a:pt x="11004451" y="2996600"/>
                </a:cubicBezTo>
                <a:cubicBezTo>
                  <a:pt x="10991576" y="3235070"/>
                  <a:pt x="10989234" y="3478215"/>
                  <a:pt x="11004451" y="3639595"/>
                </a:cubicBezTo>
                <a:cubicBezTo>
                  <a:pt x="10721626" y="3619363"/>
                  <a:pt x="10702859" y="3616813"/>
                  <a:pt x="10426717" y="3639595"/>
                </a:cubicBezTo>
                <a:cubicBezTo>
                  <a:pt x="10150575" y="3662377"/>
                  <a:pt x="10001654" y="3639148"/>
                  <a:pt x="9738939" y="3639595"/>
                </a:cubicBezTo>
                <a:cubicBezTo>
                  <a:pt x="9476224" y="3640042"/>
                  <a:pt x="9542996" y="3652092"/>
                  <a:pt x="9381294" y="3639595"/>
                </a:cubicBezTo>
                <a:cubicBezTo>
                  <a:pt x="9219593" y="3627098"/>
                  <a:pt x="9134308" y="3635055"/>
                  <a:pt x="9023650" y="3639595"/>
                </a:cubicBezTo>
                <a:cubicBezTo>
                  <a:pt x="8912992" y="3644135"/>
                  <a:pt x="8555626" y="3612117"/>
                  <a:pt x="8335872" y="3639595"/>
                </a:cubicBezTo>
                <a:cubicBezTo>
                  <a:pt x="8116118" y="3667073"/>
                  <a:pt x="7973063" y="3623481"/>
                  <a:pt x="7868182" y="3639595"/>
                </a:cubicBezTo>
                <a:cubicBezTo>
                  <a:pt x="7763301" y="3655710"/>
                  <a:pt x="7369800" y="3668768"/>
                  <a:pt x="7070360" y="3639595"/>
                </a:cubicBezTo>
                <a:cubicBezTo>
                  <a:pt x="6770920" y="3610422"/>
                  <a:pt x="6800244" y="3617239"/>
                  <a:pt x="6602671" y="3639595"/>
                </a:cubicBezTo>
                <a:cubicBezTo>
                  <a:pt x="6405098" y="3661951"/>
                  <a:pt x="5983749" y="3604245"/>
                  <a:pt x="5804848" y="3639595"/>
                </a:cubicBezTo>
                <a:cubicBezTo>
                  <a:pt x="5625947" y="3674945"/>
                  <a:pt x="5585253" y="3641243"/>
                  <a:pt x="5447203" y="3639595"/>
                </a:cubicBezTo>
                <a:cubicBezTo>
                  <a:pt x="5309153" y="3637947"/>
                  <a:pt x="4921148" y="3617482"/>
                  <a:pt x="4649381" y="3639595"/>
                </a:cubicBezTo>
                <a:cubicBezTo>
                  <a:pt x="4377614" y="3661708"/>
                  <a:pt x="4301920" y="3635973"/>
                  <a:pt x="4181691" y="3639595"/>
                </a:cubicBezTo>
                <a:cubicBezTo>
                  <a:pt x="4061462" y="3643218"/>
                  <a:pt x="3998086" y="3648226"/>
                  <a:pt x="3824047" y="3639595"/>
                </a:cubicBezTo>
                <a:cubicBezTo>
                  <a:pt x="3650008" y="3630964"/>
                  <a:pt x="3524415" y="3633760"/>
                  <a:pt x="3356358" y="3639595"/>
                </a:cubicBezTo>
                <a:cubicBezTo>
                  <a:pt x="3188301" y="3645430"/>
                  <a:pt x="2773799" y="3630181"/>
                  <a:pt x="2558535" y="3639595"/>
                </a:cubicBezTo>
                <a:cubicBezTo>
                  <a:pt x="2343271" y="3649009"/>
                  <a:pt x="2206120" y="3642615"/>
                  <a:pt x="2090846" y="3639595"/>
                </a:cubicBezTo>
                <a:cubicBezTo>
                  <a:pt x="1975572" y="3636575"/>
                  <a:pt x="1834147" y="3646539"/>
                  <a:pt x="1733201" y="3639595"/>
                </a:cubicBezTo>
                <a:cubicBezTo>
                  <a:pt x="1632256" y="3632651"/>
                  <a:pt x="1477844" y="3628698"/>
                  <a:pt x="1265512" y="3639595"/>
                </a:cubicBezTo>
                <a:cubicBezTo>
                  <a:pt x="1053180" y="3650492"/>
                  <a:pt x="961731" y="3655718"/>
                  <a:pt x="687778" y="3639595"/>
                </a:cubicBezTo>
                <a:cubicBezTo>
                  <a:pt x="413825" y="3623472"/>
                  <a:pt x="259904" y="3648609"/>
                  <a:pt x="0" y="3639595"/>
                </a:cubicBezTo>
                <a:cubicBezTo>
                  <a:pt x="26582" y="3517891"/>
                  <a:pt x="3131" y="3318308"/>
                  <a:pt x="0" y="3105788"/>
                </a:cubicBezTo>
                <a:cubicBezTo>
                  <a:pt x="-3131" y="2893268"/>
                  <a:pt x="-13383" y="2680508"/>
                  <a:pt x="0" y="2571980"/>
                </a:cubicBezTo>
                <a:cubicBezTo>
                  <a:pt x="13383" y="2463452"/>
                  <a:pt x="-18808" y="2196146"/>
                  <a:pt x="0" y="1965381"/>
                </a:cubicBezTo>
                <a:cubicBezTo>
                  <a:pt x="18808" y="1734616"/>
                  <a:pt x="-128" y="1661138"/>
                  <a:pt x="0" y="1358782"/>
                </a:cubicBezTo>
                <a:cubicBezTo>
                  <a:pt x="128" y="1056426"/>
                  <a:pt x="13226" y="965783"/>
                  <a:pt x="0" y="752183"/>
                </a:cubicBezTo>
                <a:cubicBezTo>
                  <a:pt x="-13226" y="538583"/>
                  <a:pt x="9059" y="20420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E31BFF-33B4-4397-BA31-C5E370A082C3}"/>
              </a:ext>
            </a:extLst>
          </p:cNvPr>
          <p:cNvSpPr txBox="1">
            <a:spLocks/>
          </p:cNvSpPr>
          <p:nvPr/>
        </p:nvSpPr>
        <p:spPr>
          <a:xfrm>
            <a:off x="1974574" y="365125"/>
            <a:ext cx="9379226" cy="127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Montserrat"/>
                <a:ea typeface="Open Sans"/>
                <a:cs typeface="Open Sans"/>
              </a:rPr>
              <a:t>An antidote to the current growth problem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1AB8DE-02A8-4046-9923-E507A1E69C5D}"/>
              </a:ext>
            </a:extLst>
          </p:cNvPr>
          <p:cNvSpPr/>
          <p:nvPr/>
        </p:nvSpPr>
        <p:spPr>
          <a:xfrm>
            <a:off x="600636" y="2453268"/>
            <a:ext cx="11004450" cy="3932147"/>
          </a:xfrm>
          <a:custGeom>
            <a:avLst/>
            <a:gdLst>
              <a:gd name="connsiteX0" fmla="*/ 0 w 11004450"/>
              <a:gd name="connsiteY0" fmla="*/ 0 h 3932147"/>
              <a:gd name="connsiteX1" fmla="*/ 577734 w 11004450"/>
              <a:gd name="connsiteY1" fmla="*/ 0 h 3932147"/>
              <a:gd name="connsiteX2" fmla="*/ 935378 w 11004450"/>
              <a:gd name="connsiteY2" fmla="*/ 0 h 3932147"/>
              <a:gd name="connsiteX3" fmla="*/ 1843245 w 11004450"/>
              <a:gd name="connsiteY3" fmla="*/ 0 h 3932147"/>
              <a:gd name="connsiteX4" fmla="*/ 2420979 w 11004450"/>
              <a:gd name="connsiteY4" fmla="*/ 0 h 3932147"/>
              <a:gd name="connsiteX5" fmla="*/ 2998713 w 11004450"/>
              <a:gd name="connsiteY5" fmla="*/ 0 h 3932147"/>
              <a:gd name="connsiteX6" fmla="*/ 3906580 w 11004450"/>
              <a:gd name="connsiteY6" fmla="*/ 0 h 3932147"/>
              <a:gd name="connsiteX7" fmla="*/ 4374269 w 11004450"/>
              <a:gd name="connsiteY7" fmla="*/ 0 h 3932147"/>
              <a:gd name="connsiteX8" fmla="*/ 5282136 w 11004450"/>
              <a:gd name="connsiteY8" fmla="*/ 0 h 3932147"/>
              <a:gd name="connsiteX9" fmla="*/ 6190003 w 11004450"/>
              <a:gd name="connsiteY9" fmla="*/ 0 h 3932147"/>
              <a:gd name="connsiteX10" fmla="*/ 6877781 w 11004450"/>
              <a:gd name="connsiteY10" fmla="*/ 0 h 3932147"/>
              <a:gd name="connsiteX11" fmla="*/ 7785648 w 11004450"/>
              <a:gd name="connsiteY11" fmla="*/ 0 h 3932147"/>
              <a:gd name="connsiteX12" fmla="*/ 8363382 w 11004450"/>
              <a:gd name="connsiteY12" fmla="*/ 0 h 3932147"/>
              <a:gd name="connsiteX13" fmla="*/ 8941116 w 11004450"/>
              <a:gd name="connsiteY13" fmla="*/ 0 h 3932147"/>
              <a:gd name="connsiteX14" fmla="*/ 9738938 w 11004450"/>
              <a:gd name="connsiteY14" fmla="*/ 0 h 3932147"/>
              <a:gd name="connsiteX15" fmla="*/ 10316672 w 11004450"/>
              <a:gd name="connsiteY15" fmla="*/ 0 h 3932147"/>
              <a:gd name="connsiteX16" fmla="*/ 11004450 w 11004450"/>
              <a:gd name="connsiteY16" fmla="*/ 0 h 3932147"/>
              <a:gd name="connsiteX17" fmla="*/ 11004450 w 11004450"/>
              <a:gd name="connsiteY17" fmla="*/ 734001 h 3932147"/>
              <a:gd name="connsiteX18" fmla="*/ 11004450 w 11004450"/>
              <a:gd name="connsiteY18" fmla="*/ 1428680 h 3932147"/>
              <a:gd name="connsiteX19" fmla="*/ 11004450 w 11004450"/>
              <a:gd name="connsiteY19" fmla="*/ 2123359 h 3932147"/>
              <a:gd name="connsiteX20" fmla="*/ 11004450 w 11004450"/>
              <a:gd name="connsiteY20" fmla="*/ 2660753 h 3932147"/>
              <a:gd name="connsiteX21" fmla="*/ 11004450 w 11004450"/>
              <a:gd name="connsiteY21" fmla="*/ 3237468 h 3932147"/>
              <a:gd name="connsiteX22" fmla="*/ 11004450 w 11004450"/>
              <a:gd name="connsiteY22" fmla="*/ 3932147 h 3932147"/>
              <a:gd name="connsiteX23" fmla="*/ 10426716 w 11004450"/>
              <a:gd name="connsiteY23" fmla="*/ 3932147 h 3932147"/>
              <a:gd name="connsiteX24" fmla="*/ 9738938 w 11004450"/>
              <a:gd name="connsiteY24" fmla="*/ 3932147 h 3932147"/>
              <a:gd name="connsiteX25" fmla="*/ 9381294 w 11004450"/>
              <a:gd name="connsiteY25" fmla="*/ 3932147 h 3932147"/>
              <a:gd name="connsiteX26" fmla="*/ 9023649 w 11004450"/>
              <a:gd name="connsiteY26" fmla="*/ 3932147 h 3932147"/>
              <a:gd name="connsiteX27" fmla="*/ 8335871 w 11004450"/>
              <a:gd name="connsiteY27" fmla="*/ 3932147 h 3932147"/>
              <a:gd name="connsiteX28" fmla="*/ 7868182 w 11004450"/>
              <a:gd name="connsiteY28" fmla="*/ 3932147 h 3932147"/>
              <a:gd name="connsiteX29" fmla="*/ 7070359 w 11004450"/>
              <a:gd name="connsiteY29" fmla="*/ 3932147 h 3932147"/>
              <a:gd name="connsiteX30" fmla="*/ 6602670 w 11004450"/>
              <a:gd name="connsiteY30" fmla="*/ 3932147 h 3932147"/>
              <a:gd name="connsiteX31" fmla="*/ 5804847 w 11004450"/>
              <a:gd name="connsiteY31" fmla="*/ 3932147 h 3932147"/>
              <a:gd name="connsiteX32" fmla="*/ 5447203 w 11004450"/>
              <a:gd name="connsiteY32" fmla="*/ 3932147 h 3932147"/>
              <a:gd name="connsiteX33" fmla="*/ 4649380 w 11004450"/>
              <a:gd name="connsiteY33" fmla="*/ 3932147 h 3932147"/>
              <a:gd name="connsiteX34" fmla="*/ 4181691 w 11004450"/>
              <a:gd name="connsiteY34" fmla="*/ 3932147 h 3932147"/>
              <a:gd name="connsiteX35" fmla="*/ 3824046 w 11004450"/>
              <a:gd name="connsiteY35" fmla="*/ 3932147 h 3932147"/>
              <a:gd name="connsiteX36" fmla="*/ 3356357 w 11004450"/>
              <a:gd name="connsiteY36" fmla="*/ 3932147 h 3932147"/>
              <a:gd name="connsiteX37" fmla="*/ 2558535 w 11004450"/>
              <a:gd name="connsiteY37" fmla="*/ 3932147 h 3932147"/>
              <a:gd name="connsiteX38" fmla="*/ 2090846 w 11004450"/>
              <a:gd name="connsiteY38" fmla="*/ 3932147 h 3932147"/>
              <a:gd name="connsiteX39" fmla="*/ 1733201 w 11004450"/>
              <a:gd name="connsiteY39" fmla="*/ 3932147 h 3932147"/>
              <a:gd name="connsiteX40" fmla="*/ 1265512 w 11004450"/>
              <a:gd name="connsiteY40" fmla="*/ 3932147 h 3932147"/>
              <a:gd name="connsiteX41" fmla="*/ 687778 w 11004450"/>
              <a:gd name="connsiteY41" fmla="*/ 3932147 h 3932147"/>
              <a:gd name="connsiteX42" fmla="*/ 0 w 11004450"/>
              <a:gd name="connsiteY42" fmla="*/ 3932147 h 3932147"/>
              <a:gd name="connsiteX43" fmla="*/ 0 w 11004450"/>
              <a:gd name="connsiteY43" fmla="*/ 3355432 h 3932147"/>
              <a:gd name="connsiteX44" fmla="*/ 0 w 11004450"/>
              <a:gd name="connsiteY44" fmla="*/ 2778717 h 3932147"/>
              <a:gd name="connsiteX45" fmla="*/ 0 w 11004450"/>
              <a:gd name="connsiteY45" fmla="*/ 2123359 h 3932147"/>
              <a:gd name="connsiteX46" fmla="*/ 0 w 11004450"/>
              <a:gd name="connsiteY46" fmla="*/ 1468002 h 3932147"/>
              <a:gd name="connsiteX47" fmla="*/ 0 w 11004450"/>
              <a:gd name="connsiteY47" fmla="*/ 812644 h 3932147"/>
              <a:gd name="connsiteX48" fmla="*/ 0 w 11004450"/>
              <a:gd name="connsiteY48" fmla="*/ 0 h 393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04450" h="3932147" extrusionOk="0">
                <a:moveTo>
                  <a:pt x="0" y="0"/>
                </a:moveTo>
                <a:cubicBezTo>
                  <a:pt x="124873" y="14580"/>
                  <a:pt x="334835" y="24476"/>
                  <a:pt x="577734" y="0"/>
                </a:cubicBezTo>
                <a:cubicBezTo>
                  <a:pt x="820633" y="-24476"/>
                  <a:pt x="819525" y="10845"/>
                  <a:pt x="935378" y="0"/>
                </a:cubicBezTo>
                <a:cubicBezTo>
                  <a:pt x="1051231" y="-10845"/>
                  <a:pt x="1435330" y="37168"/>
                  <a:pt x="1843245" y="0"/>
                </a:cubicBezTo>
                <a:cubicBezTo>
                  <a:pt x="2251160" y="-37168"/>
                  <a:pt x="2195613" y="-27153"/>
                  <a:pt x="2420979" y="0"/>
                </a:cubicBezTo>
                <a:cubicBezTo>
                  <a:pt x="2646345" y="27153"/>
                  <a:pt x="2878856" y="6701"/>
                  <a:pt x="2998713" y="0"/>
                </a:cubicBezTo>
                <a:cubicBezTo>
                  <a:pt x="3118570" y="-6701"/>
                  <a:pt x="3471203" y="1869"/>
                  <a:pt x="3906580" y="0"/>
                </a:cubicBezTo>
                <a:cubicBezTo>
                  <a:pt x="4341957" y="-1869"/>
                  <a:pt x="4257775" y="-20760"/>
                  <a:pt x="4374269" y="0"/>
                </a:cubicBezTo>
                <a:cubicBezTo>
                  <a:pt x="4490763" y="20760"/>
                  <a:pt x="5014165" y="10291"/>
                  <a:pt x="5282136" y="0"/>
                </a:cubicBezTo>
                <a:cubicBezTo>
                  <a:pt x="5550107" y="-10291"/>
                  <a:pt x="5777502" y="19024"/>
                  <a:pt x="6190003" y="0"/>
                </a:cubicBezTo>
                <a:cubicBezTo>
                  <a:pt x="6602504" y="-19024"/>
                  <a:pt x="6651901" y="12633"/>
                  <a:pt x="6877781" y="0"/>
                </a:cubicBezTo>
                <a:cubicBezTo>
                  <a:pt x="7103661" y="-12633"/>
                  <a:pt x="7334345" y="-13980"/>
                  <a:pt x="7785648" y="0"/>
                </a:cubicBezTo>
                <a:cubicBezTo>
                  <a:pt x="8236951" y="13980"/>
                  <a:pt x="8189155" y="14777"/>
                  <a:pt x="8363382" y="0"/>
                </a:cubicBezTo>
                <a:cubicBezTo>
                  <a:pt x="8537609" y="-14777"/>
                  <a:pt x="8810848" y="-28663"/>
                  <a:pt x="8941116" y="0"/>
                </a:cubicBezTo>
                <a:cubicBezTo>
                  <a:pt x="9071384" y="28663"/>
                  <a:pt x="9474725" y="23760"/>
                  <a:pt x="9738938" y="0"/>
                </a:cubicBezTo>
                <a:cubicBezTo>
                  <a:pt x="10003151" y="-23760"/>
                  <a:pt x="10035375" y="22870"/>
                  <a:pt x="10316672" y="0"/>
                </a:cubicBezTo>
                <a:cubicBezTo>
                  <a:pt x="10597969" y="-22870"/>
                  <a:pt x="10674702" y="11899"/>
                  <a:pt x="11004450" y="0"/>
                </a:cubicBezTo>
                <a:cubicBezTo>
                  <a:pt x="10984438" y="303421"/>
                  <a:pt x="11028745" y="501209"/>
                  <a:pt x="11004450" y="734001"/>
                </a:cubicBezTo>
                <a:cubicBezTo>
                  <a:pt x="10980155" y="966793"/>
                  <a:pt x="10971723" y="1168904"/>
                  <a:pt x="11004450" y="1428680"/>
                </a:cubicBezTo>
                <a:cubicBezTo>
                  <a:pt x="11037177" y="1688456"/>
                  <a:pt x="11007918" y="1867771"/>
                  <a:pt x="11004450" y="2123359"/>
                </a:cubicBezTo>
                <a:cubicBezTo>
                  <a:pt x="11000982" y="2378947"/>
                  <a:pt x="11007846" y="2514933"/>
                  <a:pt x="11004450" y="2660753"/>
                </a:cubicBezTo>
                <a:cubicBezTo>
                  <a:pt x="11001054" y="2806573"/>
                  <a:pt x="10981393" y="3007735"/>
                  <a:pt x="11004450" y="3237468"/>
                </a:cubicBezTo>
                <a:cubicBezTo>
                  <a:pt x="11027507" y="3467201"/>
                  <a:pt x="11031488" y="3739315"/>
                  <a:pt x="11004450" y="3932147"/>
                </a:cubicBezTo>
                <a:cubicBezTo>
                  <a:pt x="10721625" y="3911915"/>
                  <a:pt x="10702858" y="3909365"/>
                  <a:pt x="10426716" y="3932147"/>
                </a:cubicBezTo>
                <a:cubicBezTo>
                  <a:pt x="10150574" y="3954929"/>
                  <a:pt x="10001653" y="3931700"/>
                  <a:pt x="9738938" y="3932147"/>
                </a:cubicBezTo>
                <a:cubicBezTo>
                  <a:pt x="9476223" y="3932594"/>
                  <a:pt x="9535655" y="3934838"/>
                  <a:pt x="9381294" y="3932147"/>
                </a:cubicBezTo>
                <a:cubicBezTo>
                  <a:pt x="9226933" y="3929456"/>
                  <a:pt x="9139261" y="3932014"/>
                  <a:pt x="9023649" y="3932147"/>
                </a:cubicBezTo>
                <a:cubicBezTo>
                  <a:pt x="8908037" y="3932280"/>
                  <a:pt x="8555625" y="3904669"/>
                  <a:pt x="8335871" y="3932147"/>
                </a:cubicBezTo>
                <a:cubicBezTo>
                  <a:pt x="8116117" y="3959625"/>
                  <a:pt x="7968398" y="3915099"/>
                  <a:pt x="7868182" y="3932147"/>
                </a:cubicBezTo>
                <a:cubicBezTo>
                  <a:pt x="7767966" y="3949195"/>
                  <a:pt x="7370417" y="3965203"/>
                  <a:pt x="7070359" y="3932147"/>
                </a:cubicBezTo>
                <a:cubicBezTo>
                  <a:pt x="6770301" y="3899091"/>
                  <a:pt x="6800243" y="3909791"/>
                  <a:pt x="6602670" y="3932147"/>
                </a:cubicBezTo>
                <a:cubicBezTo>
                  <a:pt x="6405097" y="3954503"/>
                  <a:pt x="5983748" y="3896797"/>
                  <a:pt x="5804847" y="3932147"/>
                </a:cubicBezTo>
                <a:cubicBezTo>
                  <a:pt x="5625946" y="3967497"/>
                  <a:pt x="5575301" y="3924248"/>
                  <a:pt x="5447203" y="3932147"/>
                </a:cubicBezTo>
                <a:cubicBezTo>
                  <a:pt x="5319105" y="3940046"/>
                  <a:pt x="4922063" y="3913343"/>
                  <a:pt x="4649380" y="3932147"/>
                </a:cubicBezTo>
                <a:cubicBezTo>
                  <a:pt x="4376697" y="3950951"/>
                  <a:pt x="4294586" y="3920169"/>
                  <a:pt x="4181691" y="3932147"/>
                </a:cubicBezTo>
                <a:cubicBezTo>
                  <a:pt x="4068796" y="3944125"/>
                  <a:pt x="3900440" y="3916033"/>
                  <a:pt x="3824046" y="3932147"/>
                </a:cubicBezTo>
                <a:cubicBezTo>
                  <a:pt x="3747653" y="3948261"/>
                  <a:pt x="3524414" y="3926312"/>
                  <a:pt x="3356357" y="3932147"/>
                </a:cubicBezTo>
                <a:cubicBezTo>
                  <a:pt x="3188300" y="3937982"/>
                  <a:pt x="2773485" y="3920038"/>
                  <a:pt x="2558535" y="3932147"/>
                </a:cubicBezTo>
                <a:cubicBezTo>
                  <a:pt x="2343585" y="3944256"/>
                  <a:pt x="2206120" y="3935167"/>
                  <a:pt x="2090846" y="3932147"/>
                </a:cubicBezTo>
                <a:cubicBezTo>
                  <a:pt x="1975572" y="3929127"/>
                  <a:pt x="1834147" y="3939091"/>
                  <a:pt x="1733201" y="3932147"/>
                </a:cubicBezTo>
                <a:cubicBezTo>
                  <a:pt x="1632256" y="3925203"/>
                  <a:pt x="1477844" y="3921250"/>
                  <a:pt x="1265512" y="3932147"/>
                </a:cubicBezTo>
                <a:cubicBezTo>
                  <a:pt x="1053180" y="3943044"/>
                  <a:pt x="961731" y="3948270"/>
                  <a:pt x="687778" y="3932147"/>
                </a:cubicBezTo>
                <a:cubicBezTo>
                  <a:pt x="413825" y="3916024"/>
                  <a:pt x="259904" y="3941161"/>
                  <a:pt x="0" y="3932147"/>
                </a:cubicBezTo>
                <a:cubicBezTo>
                  <a:pt x="-5371" y="3713458"/>
                  <a:pt x="-957" y="3535544"/>
                  <a:pt x="0" y="3355432"/>
                </a:cubicBezTo>
                <a:cubicBezTo>
                  <a:pt x="957" y="3175320"/>
                  <a:pt x="25003" y="2964149"/>
                  <a:pt x="0" y="2778717"/>
                </a:cubicBezTo>
                <a:cubicBezTo>
                  <a:pt x="-25003" y="2593285"/>
                  <a:pt x="-9110" y="2439743"/>
                  <a:pt x="0" y="2123359"/>
                </a:cubicBezTo>
                <a:cubicBezTo>
                  <a:pt x="9110" y="1806975"/>
                  <a:pt x="-22148" y="1734964"/>
                  <a:pt x="0" y="1468002"/>
                </a:cubicBezTo>
                <a:cubicBezTo>
                  <a:pt x="22148" y="1201040"/>
                  <a:pt x="-2566" y="1085426"/>
                  <a:pt x="0" y="812644"/>
                </a:cubicBezTo>
                <a:cubicBezTo>
                  <a:pt x="2566" y="539862"/>
                  <a:pt x="-22799" y="235812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2D190D1-600F-1F37-1780-EA4299F77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0227" r="977" b="2525"/>
          <a:stretch/>
        </p:blipFill>
        <p:spPr bwMode="auto">
          <a:xfrm>
            <a:off x="5723812" y="2604053"/>
            <a:ext cx="5789012" cy="36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DB3EE6-DB6F-63B1-9F94-A70333AFC5BF}"/>
              </a:ext>
            </a:extLst>
          </p:cNvPr>
          <p:cNvSpPr txBox="1"/>
          <p:nvPr/>
        </p:nvSpPr>
        <p:spPr>
          <a:xfrm>
            <a:off x="813589" y="2669566"/>
            <a:ext cx="5010742" cy="3495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  <a:ea typeface="Open Sans"/>
                <a:cs typeface="Open Sans"/>
              </a:rPr>
              <a:t>It’s not a given that even if your economy grows (as measured by GDP) that all people will benefit.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/>
              <a:ea typeface="Open Sans"/>
              <a:cs typeface="Open Sans"/>
            </a:endParaRPr>
          </a:p>
          <a:p>
            <a:pPr>
              <a:lnSpc>
                <a:spcPct val="107000"/>
              </a:lnSpc>
              <a:spcAft>
                <a:spcPts val="1800"/>
              </a:spcAft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  <a:ea typeface="Open Sans"/>
                <a:cs typeface="Open Sans"/>
              </a:rPr>
              <a:t>While GDP has increased, incomes have fallen and poverty rates have climbed.</a:t>
            </a:r>
            <a:r>
              <a:rPr lang="en-GB" sz="2000">
                <a:latin typeface="Montserrat"/>
                <a:ea typeface="Open Sans"/>
                <a:cs typeface="Open Sans"/>
              </a:rPr>
              <a:t> 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  <a:ea typeface="Open Sans"/>
                <a:cs typeface="Open Sans"/>
              </a:rPr>
              <a:t>This means that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ExtraBold"/>
                <a:ea typeface="Open Sans"/>
                <a:cs typeface="Open Sans"/>
              </a:rPr>
              <a:t>wealth is not benefitting the communities that create it.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ExtraBold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0079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297C-29A9-3326-E458-C4A08B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it doesn’t have to be this way..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F3548-5283-AFB4-AD28-B52F9FF87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655" y="2592618"/>
            <a:ext cx="4963633" cy="4094161"/>
          </a:xfrm>
        </p:spPr>
        <p:txBody>
          <a:bodyPr/>
          <a:lstStyle/>
          <a:p>
            <a:r>
              <a:rPr lang="en-GB" dirty="0"/>
              <a:t>CWB and anchor activity can drive positive health and wellbeing impacts</a:t>
            </a:r>
          </a:p>
          <a:p>
            <a:r>
              <a:rPr lang="en-GB" dirty="0"/>
              <a:t>Improvements in mental heath, life satisfaction and wages</a:t>
            </a:r>
          </a:p>
          <a:p>
            <a:r>
              <a:rPr lang="en-GB" dirty="0"/>
              <a:t>Peer reviewed evidence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9FBCD-4067-578D-373D-F11DA7CD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64" y="4055000"/>
            <a:ext cx="5007422" cy="1169398"/>
          </a:xfrm>
          <a:prstGeom prst="rect">
            <a:avLst/>
          </a:prstGeom>
        </p:spPr>
      </p:pic>
      <p:pic>
        <p:nvPicPr>
          <p:cNvPr id="5124" name="Picture 4" descr="NIHR publishes its operational priorities | NIHR">
            <a:extLst>
              <a:ext uri="{FF2B5EF4-FFF2-40B4-BE49-F238E27FC236}">
                <a16:creationId xmlns:a16="http://schemas.microsoft.com/office/drawing/2014/main" id="{0607E02F-EC55-4D04-E3DA-427EB29D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2" y="2536974"/>
            <a:ext cx="4298178" cy="134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C092F9-C784-6027-79F0-3CDAB8573BE2}"/>
              </a:ext>
            </a:extLst>
          </p:cNvPr>
          <p:cNvSpPr/>
          <p:nvPr/>
        </p:nvSpPr>
        <p:spPr>
          <a:xfrm>
            <a:off x="6262120" y="2196732"/>
            <a:ext cx="5376704" cy="4163104"/>
          </a:xfrm>
          <a:custGeom>
            <a:avLst/>
            <a:gdLst>
              <a:gd name="connsiteX0" fmla="*/ 0 w 5376704"/>
              <a:gd name="connsiteY0" fmla="*/ 0 h 4163104"/>
              <a:gd name="connsiteX1" fmla="*/ 618321 w 5376704"/>
              <a:gd name="connsiteY1" fmla="*/ 0 h 4163104"/>
              <a:gd name="connsiteX2" fmla="*/ 1129108 w 5376704"/>
              <a:gd name="connsiteY2" fmla="*/ 0 h 4163104"/>
              <a:gd name="connsiteX3" fmla="*/ 1908730 w 5376704"/>
              <a:gd name="connsiteY3" fmla="*/ 0 h 4163104"/>
              <a:gd name="connsiteX4" fmla="*/ 2527051 w 5376704"/>
              <a:gd name="connsiteY4" fmla="*/ 0 h 4163104"/>
              <a:gd name="connsiteX5" fmla="*/ 3145372 w 5376704"/>
              <a:gd name="connsiteY5" fmla="*/ 0 h 4163104"/>
              <a:gd name="connsiteX6" fmla="*/ 3924994 w 5376704"/>
              <a:gd name="connsiteY6" fmla="*/ 0 h 4163104"/>
              <a:gd name="connsiteX7" fmla="*/ 4489548 w 5376704"/>
              <a:gd name="connsiteY7" fmla="*/ 0 h 4163104"/>
              <a:gd name="connsiteX8" fmla="*/ 5376704 w 5376704"/>
              <a:gd name="connsiteY8" fmla="*/ 0 h 4163104"/>
              <a:gd name="connsiteX9" fmla="*/ 5376704 w 5376704"/>
              <a:gd name="connsiteY9" fmla="*/ 777113 h 4163104"/>
              <a:gd name="connsiteX10" fmla="*/ 5376704 w 5376704"/>
              <a:gd name="connsiteY10" fmla="*/ 1387701 h 4163104"/>
              <a:gd name="connsiteX11" fmla="*/ 5376704 w 5376704"/>
              <a:gd name="connsiteY11" fmla="*/ 2081552 h 4163104"/>
              <a:gd name="connsiteX12" fmla="*/ 5376704 w 5376704"/>
              <a:gd name="connsiteY12" fmla="*/ 2817034 h 4163104"/>
              <a:gd name="connsiteX13" fmla="*/ 5376704 w 5376704"/>
              <a:gd name="connsiteY13" fmla="*/ 3385991 h 4163104"/>
              <a:gd name="connsiteX14" fmla="*/ 5376704 w 5376704"/>
              <a:gd name="connsiteY14" fmla="*/ 4163104 h 4163104"/>
              <a:gd name="connsiteX15" fmla="*/ 4704616 w 5376704"/>
              <a:gd name="connsiteY15" fmla="*/ 4163104 h 4163104"/>
              <a:gd name="connsiteX16" fmla="*/ 4032528 w 5376704"/>
              <a:gd name="connsiteY16" fmla="*/ 4163104 h 4163104"/>
              <a:gd name="connsiteX17" fmla="*/ 3252906 w 5376704"/>
              <a:gd name="connsiteY17" fmla="*/ 4163104 h 4163104"/>
              <a:gd name="connsiteX18" fmla="*/ 2580818 w 5376704"/>
              <a:gd name="connsiteY18" fmla="*/ 4163104 h 4163104"/>
              <a:gd name="connsiteX19" fmla="*/ 2070031 w 5376704"/>
              <a:gd name="connsiteY19" fmla="*/ 4163104 h 4163104"/>
              <a:gd name="connsiteX20" fmla="*/ 1505477 w 5376704"/>
              <a:gd name="connsiteY20" fmla="*/ 4163104 h 4163104"/>
              <a:gd name="connsiteX21" fmla="*/ 725855 w 5376704"/>
              <a:gd name="connsiteY21" fmla="*/ 4163104 h 4163104"/>
              <a:gd name="connsiteX22" fmla="*/ 0 w 5376704"/>
              <a:gd name="connsiteY22" fmla="*/ 4163104 h 4163104"/>
              <a:gd name="connsiteX23" fmla="*/ 0 w 5376704"/>
              <a:gd name="connsiteY23" fmla="*/ 3552515 h 4163104"/>
              <a:gd name="connsiteX24" fmla="*/ 0 w 5376704"/>
              <a:gd name="connsiteY24" fmla="*/ 2900296 h 4163104"/>
              <a:gd name="connsiteX25" fmla="*/ 0 w 5376704"/>
              <a:gd name="connsiteY25" fmla="*/ 2331338 h 4163104"/>
              <a:gd name="connsiteX26" fmla="*/ 0 w 5376704"/>
              <a:gd name="connsiteY26" fmla="*/ 1762381 h 4163104"/>
              <a:gd name="connsiteX27" fmla="*/ 0 w 5376704"/>
              <a:gd name="connsiteY27" fmla="*/ 1026899 h 4163104"/>
              <a:gd name="connsiteX28" fmla="*/ 0 w 5376704"/>
              <a:gd name="connsiteY28" fmla="*/ 0 h 416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76704" h="4163104" extrusionOk="0">
                <a:moveTo>
                  <a:pt x="0" y="0"/>
                </a:moveTo>
                <a:cubicBezTo>
                  <a:pt x="217469" y="-65"/>
                  <a:pt x="376727" y="24118"/>
                  <a:pt x="618321" y="0"/>
                </a:cubicBezTo>
                <a:cubicBezTo>
                  <a:pt x="859915" y="-24118"/>
                  <a:pt x="920713" y="19031"/>
                  <a:pt x="1129108" y="0"/>
                </a:cubicBezTo>
                <a:cubicBezTo>
                  <a:pt x="1337503" y="-19031"/>
                  <a:pt x="1673865" y="-20521"/>
                  <a:pt x="1908730" y="0"/>
                </a:cubicBezTo>
                <a:cubicBezTo>
                  <a:pt x="2143595" y="20521"/>
                  <a:pt x="2337287" y="23776"/>
                  <a:pt x="2527051" y="0"/>
                </a:cubicBezTo>
                <a:cubicBezTo>
                  <a:pt x="2716815" y="-23776"/>
                  <a:pt x="2865598" y="439"/>
                  <a:pt x="3145372" y="0"/>
                </a:cubicBezTo>
                <a:cubicBezTo>
                  <a:pt x="3425146" y="-439"/>
                  <a:pt x="3696293" y="35600"/>
                  <a:pt x="3924994" y="0"/>
                </a:cubicBezTo>
                <a:cubicBezTo>
                  <a:pt x="4153695" y="-35600"/>
                  <a:pt x="4277194" y="-20679"/>
                  <a:pt x="4489548" y="0"/>
                </a:cubicBezTo>
                <a:cubicBezTo>
                  <a:pt x="4701902" y="20679"/>
                  <a:pt x="5100773" y="-26679"/>
                  <a:pt x="5376704" y="0"/>
                </a:cubicBezTo>
                <a:cubicBezTo>
                  <a:pt x="5370859" y="353862"/>
                  <a:pt x="5402952" y="481068"/>
                  <a:pt x="5376704" y="777113"/>
                </a:cubicBezTo>
                <a:cubicBezTo>
                  <a:pt x="5350456" y="1073158"/>
                  <a:pt x="5355735" y="1200427"/>
                  <a:pt x="5376704" y="1387701"/>
                </a:cubicBezTo>
                <a:cubicBezTo>
                  <a:pt x="5397673" y="1574975"/>
                  <a:pt x="5353571" y="1910660"/>
                  <a:pt x="5376704" y="2081552"/>
                </a:cubicBezTo>
                <a:cubicBezTo>
                  <a:pt x="5399837" y="2252444"/>
                  <a:pt x="5411081" y="2616679"/>
                  <a:pt x="5376704" y="2817034"/>
                </a:cubicBezTo>
                <a:cubicBezTo>
                  <a:pt x="5342327" y="3017389"/>
                  <a:pt x="5358333" y="3246757"/>
                  <a:pt x="5376704" y="3385991"/>
                </a:cubicBezTo>
                <a:cubicBezTo>
                  <a:pt x="5395075" y="3525225"/>
                  <a:pt x="5398022" y="3859324"/>
                  <a:pt x="5376704" y="4163104"/>
                </a:cubicBezTo>
                <a:cubicBezTo>
                  <a:pt x="5136940" y="4134829"/>
                  <a:pt x="4964033" y="4131080"/>
                  <a:pt x="4704616" y="4163104"/>
                </a:cubicBezTo>
                <a:cubicBezTo>
                  <a:pt x="4445199" y="4195128"/>
                  <a:pt x="4271887" y="4160701"/>
                  <a:pt x="4032528" y="4163104"/>
                </a:cubicBezTo>
                <a:cubicBezTo>
                  <a:pt x="3793169" y="4165507"/>
                  <a:pt x="3499803" y="4184892"/>
                  <a:pt x="3252906" y="4163104"/>
                </a:cubicBezTo>
                <a:cubicBezTo>
                  <a:pt x="3006009" y="4141316"/>
                  <a:pt x="2785964" y="4153677"/>
                  <a:pt x="2580818" y="4163104"/>
                </a:cubicBezTo>
                <a:cubicBezTo>
                  <a:pt x="2375672" y="4172531"/>
                  <a:pt x="2193060" y="4181212"/>
                  <a:pt x="2070031" y="4163104"/>
                </a:cubicBezTo>
                <a:cubicBezTo>
                  <a:pt x="1947002" y="4144996"/>
                  <a:pt x="1696917" y="4177061"/>
                  <a:pt x="1505477" y="4163104"/>
                </a:cubicBezTo>
                <a:cubicBezTo>
                  <a:pt x="1314037" y="4149147"/>
                  <a:pt x="1093619" y="4185650"/>
                  <a:pt x="725855" y="4163104"/>
                </a:cubicBezTo>
                <a:cubicBezTo>
                  <a:pt x="358091" y="4140558"/>
                  <a:pt x="179913" y="4156920"/>
                  <a:pt x="0" y="4163104"/>
                </a:cubicBezTo>
                <a:cubicBezTo>
                  <a:pt x="-18527" y="3921292"/>
                  <a:pt x="-22272" y="3775248"/>
                  <a:pt x="0" y="3552515"/>
                </a:cubicBezTo>
                <a:cubicBezTo>
                  <a:pt x="22272" y="3329782"/>
                  <a:pt x="19639" y="3129939"/>
                  <a:pt x="0" y="2900296"/>
                </a:cubicBezTo>
                <a:cubicBezTo>
                  <a:pt x="-19639" y="2670653"/>
                  <a:pt x="-3267" y="2593022"/>
                  <a:pt x="0" y="2331338"/>
                </a:cubicBezTo>
                <a:cubicBezTo>
                  <a:pt x="3267" y="2069654"/>
                  <a:pt x="28062" y="1883619"/>
                  <a:pt x="0" y="1762381"/>
                </a:cubicBezTo>
                <a:cubicBezTo>
                  <a:pt x="-28062" y="1641143"/>
                  <a:pt x="689" y="1294249"/>
                  <a:pt x="0" y="1026899"/>
                </a:cubicBezTo>
                <a:cubicBezTo>
                  <a:pt x="-689" y="759549"/>
                  <a:pt x="-11931" y="31027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6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ES Powerpoint template_draft" id="{7BF602E9-BA42-4C14-A699-367F7155001C}" vid="{2358BF19-A038-4C15-B266-7D540CAA00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352CAF99CB6E4B817113207E1EF612" ma:contentTypeVersion="17" ma:contentTypeDescription="Create a new document." ma:contentTypeScope="" ma:versionID="2533e6f11e08471d132d08f27b95032e">
  <xsd:schema xmlns:xsd="http://www.w3.org/2001/XMLSchema" xmlns:xs="http://www.w3.org/2001/XMLSchema" xmlns:p="http://schemas.microsoft.com/office/2006/metadata/properties" xmlns:ns2="238c9580-7009-4ee9-9bc5-cefe58818c11" xmlns:ns3="5021d452-f56a-4a07-a9a7-3252f1bf6ab0" targetNamespace="http://schemas.microsoft.com/office/2006/metadata/properties" ma:root="true" ma:fieldsID="c452270efdbd202f8a283055ce12a19b" ns2:_="" ns3:_="">
    <xsd:import namespace="238c9580-7009-4ee9-9bc5-cefe58818c11"/>
    <xsd:import namespace="5021d452-f56a-4a07-a9a7-3252f1bf6a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c9580-7009-4ee9-9bc5-cefe58818c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2b8a350-d945-4a6d-acb5-c6ec32fa82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1d452-f56a-4a07-a9a7-3252f1bf6ab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9817ec8-8559-41d8-aada-666fe6db2e25}" ma:internalName="TaxCatchAll" ma:showField="CatchAllData" ma:web="5021d452-f56a-4a07-a9a7-3252f1bf6a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21d452-f56a-4a07-a9a7-3252f1bf6ab0" xsi:nil="true"/>
    <lcf76f155ced4ddcb4097134ff3c332f xmlns="238c9580-7009-4ee9-9bc5-cefe58818c11">
      <Terms xmlns="http://schemas.microsoft.com/office/infopath/2007/PartnerControls"/>
    </lcf76f155ced4ddcb4097134ff3c332f>
    <SharedWithUsers xmlns="5021d452-f56a-4a07-a9a7-3252f1bf6ab0">
      <UserInfo>
        <DisplayName>David Burch</DisplayName>
        <AccountId>15</AccountId>
        <AccountType/>
      </UserInfo>
      <UserInfo>
        <DisplayName>Tom Lloyd Goodwin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83C2816-3CC0-46C5-A2E5-38F0A2EA7613}">
  <ds:schemaRefs>
    <ds:schemaRef ds:uri="238c9580-7009-4ee9-9bc5-cefe58818c11"/>
    <ds:schemaRef ds:uri="5021d452-f56a-4a07-a9a7-3252f1bf6a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CB00222-AAD5-46A0-BC2D-90B9FE9ED1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1020A6-2041-4622-86A0-7E3025B1AD6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021d452-f56a-4a07-a9a7-3252f1bf6ab0"/>
    <ds:schemaRef ds:uri="238c9580-7009-4ee9-9bc5-cefe58818c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CLES Powerpoint template_draft</Template>
  <TotalTime>1458</TotalTime>
  <Words>805</Words>
  <Application>Microsoft Macintosh PowerPoint</Application>
  <PresentationFormat>Widescreen</PresentationFormat>
  <Paragraphs>121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AppleSystemUIFont</vt:lpstr>
      <vt:lpstr>Montserrat SemiBold</vt:lpstr>
      <vt:lpstr>Montserrat</vt:lpstr>
      <vt:lpstr>Montserrat ExtraBold</vt:lpstr>
      <vt:lpstr>Arial</vt:lpstr>
      <vt:lpstr>Open Sans</vt:lpstr>
      <vt:lpstr>Times New Roman</vt:lpstr>
      <vt:lpstr>Office Theme</vt:lpstr>
      <vt:lpstr>The power of procurement  NHS as a driver of industrial  strategy</vt:lpstr>
      <vt:lpstr>Plan for today</vt:lpstr>
      <vt:lpstr>About CLES</vt:lpstr>
      <vt:lpstr>Introductions</vt:lpstr>
      <vt:lpstr>Anchors 101</vt:lpstr>
      <vt:lpstr>The power of anchor institutions</vt:lpstr>
      <vt:lpstr>Community wealth building</vt:lpstr>
      <vt:lpstr>PowerPoint Presentation</vt:lpstr>
      <vt:lpstr>But it doesn’t have to be this way..</vt:lpstr>
      <vt:lpstr>In practice</vt:lpstr>
      <vt:lpstr>There are challenges around a different approach to NHS procurement</vt:lpstr>
      <vt:lpstr>Social value frameworks</vt:lpstr>
      <vt:lpstr>PowerPoint Presentation</vt:lpstr>
      <vt:lpstr>The art of the possible? </vt:lpstr>
      <vt:lpstr>New local industrial strategies</vt:lpstr>
      <vt:lpstr>Any questions…?</vt:lpstr>
      <vt:lpstr>For discussion</vt:lpstr>
      <vt:lpstr>Thank you!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state  of the voluntary and  community  sector in Calderdale</dc:title>
  <dc:creator>tomll</dc:creator>
  <cp:lastModifiedBy>Tom Lloyd Goodwin</cp:lastModifiedBy>
  <cp:revision>6</cp:revision>
  <cp:lastPrinted>2020-03-02T11:02:59Z</cp:lastPrinted>
  <dcterms:created xsi:type="dcterms:W3CDTF">2019-05-16T12:25:06Z</dcterms:created>
  <dcterms:modified xsi:type="dcterms:W3CDTF">2023-10-23T08:37:43Z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0x0101001F352CAF99CB6E4B817113207E1EF612</vt:lpwstr>
  </property>
  <property fmtid="{D5CDD505-2E9C-101B-9397-08002B2CF9AE}" pid="3" name="MediaServiceImageTags">
    <vt:lpwstr/>
  </property>
</Properties>
</file>