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4"/>
  </p:notesMasterIdLst>
  <p:handoutMasterIdLst>
    <p:handoutMasterId r:id="rId15"/>
  </p:handoutMasterIdLst>
  <p:sldIdLst>
    <p:sldId id="263" r:id="rId5"/>
    <p:sldId id="265" r:id="rId6"/>
    <p:sldId id="266" r:id="rId7"/>
    <p:sldId id="267" r:id="rId8"/>
    <p:sldId id="268" r:id="rId9"/>
    <p:sldId id="269" r:id="rId10"/>
    <p:sldId id="270" r:id="rId11"/>
    <p:sldId id="271" r:id="rId12"/>
    <p:sldId id="272"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D023A89-8701-44EC-B892-01012A2BEAC1}">
          <p14:sldIdLst>
            <p14:sldId id="263"/>
            <p14:sldId id="265"/>
            <p14:sldId id="266"/>
            <p14:sldId id="267"/>
            <p14:sldId id="268"/>
            <p14:sldId id="269"/>
            <p14:sldId id="270"/>
            <p14:sldId id="271"/>
            <p14:sldId id="27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ED792B"/>
    <a:srgbClr val="2883C2"/>
    <a:srgbClr val="A1C4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B79615-B100-12F5-3D26-CC6921F59221}" v="101" dt="2021-01-28T13:59:06.739"/>
    <p1510:client id="{BDB1B670-A138-E96A-B6FB-2C4AEAAC076D}" v="7" dt="2021-01-29T09:30:18.626"/>
    <p1510:client id="{D45AC492-72E8-4EDA-B616-CFD7976631B3}" v="23" dt="2021-01-29T09:37:26.6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90A331-7ADD-4391-8CA5-606C9BFD26F5}" type="datetimeFigureOut">
              <a:rPr lang="en-GB" smtClean="0"/>
              <a:t>29/01/2021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GB"/>
              <a:t>NHS Improvement</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AE16CE-1862-465F-9912-D0001C1A0F9A}" type="slidenum">
              <a:rPr lang="en-GB" smtClean="0"/>
              <a:t>‹#›</a:t>
            </a:fld>
            <a:endParaRPr lang="en-GB"/>
          </a:p>
        </p:txBody>
      </p:sp>
    </p:spTree>
    <p:extLst>
      <p:ext uri="{BB962C8B-B14F-4D97-AF65-F5344CB8AC3E}">
        <p14:creationId xmlns:p14="http://schemas.microsoft.com/office/powerpoint/2010/main" val="85506748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2AE991-F138-4FD8-982E-957F3CA6A0F6}" type="datetimeFigureOut">
              <a:rPr lang="en-GB" smtClean="0"/>
              <a:t>29/01/2021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GB"/>
              <a:t>NHS Improvement</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90AB7D-FC04-41BF-88F7-E47891A06283}" type="slidenum">
              <a:rPr lang="en-GB" smtClean="0"/>
              <a:t>‹#›</a:t>
            </a:fld>
            <a:endParaRPr lang="en-GB"/>
          </a:p>
        </p:txBody>
      </p:sp>
    </p:spTree>
    <p:extLst>
      <p:ext uri="{BB962C8B-B14F-4D97-AF65-F5344CB8AC3E}">
        <p14:creationId xmlns:p14="http://schemas.microsoft.com/office/powerpoint/2010/main" val="118901105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449539" y="3660487"/>
            <a:ext cx="7886700" cy="689541"/>
          </a:xfrm>
          <a:prstGeom prst="rect">
            <a:avLst/>
          </a:prstGeom>
        </p:spPr>
        <p:txBody>
          <a:bodyPr/>
          <a:lstStyle>
            <a:lvl1pPr>
              <a:defRPr sz="3600" baseline="0">
                <a:solidFill>
                  <a:srgbClr val="005EB8"/>
                </a:solidFill>
                <a:latin typeface="Arial" panose="020B0604020202020204" pitchFamily="34" charset="0"/>
                <a:cs typeface="Arial" panose="020B0604020202020204" pitchFamily="34" charset="0"/>
              </a:defRPr>
            </a:lvl1pPr>
          </a:lstStyle>
          <a:p>
            <a:r>
              <a:rPr lang="en-US"/>
              <a:t>Presentation title</a:t>
            </a:r>
          </a:p>
        </p:txBody>
      </p:sp>
      <p:sp>
        <p:nvSpPr>
          <p:cNvPr id="11" name="Subtitle 2"/>
          <p:cNvSpPr>
            <a:spLocks noGrp="1"/>
          </p:cNvSpPr>
          <p:nvPr>
            <p:ph type="subTitle" idx="1" hasCustomPrompt="1"/>
          </p:nvPr>
        </p:nvSpPr>
        <p:spPr>
          <a:xfrm>
            <a:off x="463726" y="4364955"/>
            <a:ext cx="6858000" cy="473244"/>
          </a:xfrm>
          <a:prstGeom prst="rect">
            <a:avLst/>
          </a:prstGeom>
        </p:spPr>
        <p:txBody>
          <a:bodyPr/>
          <a:lstStyle>
            <a:lvl1pPr marL="0" indent="0" algn="l">
              <a:buNone/>
              <a:defRPr sz="1800" b="0" i="0" baseline="0">
                <a:solidFill>
                  <a:srgbClr val="005EB8"/>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pic>
        <p:nvPicPr>
          <p:cNvPr id="9" name="Picture 8" descr="A picture containing clipart&#10;&#10;Description generated with very high confidence">
            <a:extLst>
              <a:ext uri="{FF2B5EF4-FFF2-40B4-BE49-F238E27FC236}">
                <a16:creationId xmlns:a16="http://schemas.microsoft.com/office/drawing/2014/main" id="{97959884-1B4F-43C5-92F7-E44DF373C9BF}"/>
              </a:ext>
            </a:extLst>
          </p:cNvPr>
          <p:cNvPicPr>
            <a:picLocks noChangeAspect="1"/>
          </p:cNvPicPr>
          <p:nvPr userDrawn="1"/>
        </p:nvPicPr>
        <p:blipFill>
          <a:blip r:embed="rId2"/>
          <a:stretch>
            <a:fillRect/>
          </a:stretch>
        </p:blipFill>
        <p:spPr>
          <a:xfrm>
            <a:off x="7696159" y="293024"/>
            <a:ext cx="1080655" cy="436418"/>
          </a:xfrm>
          <a:prstGeom prst="rect">
            <a:avLst/>
          </a:prstGeom>
        </p:spPr>
      </p:pic>
      <p:pic>
        <p:nvPicPr>
          <p:cNvPr id="5" name="Content Placeholder 16">
            <a:extLst>
              <a:ext uri="{FF2B5EF4-FFF2-40B4-BE49-F238E27FC236}">
                <a16:creationId xmlns:a16="http://schemas.microsoft.com/office/drawing/2014/main" id="{5FDDE1C8-218E-4901-92BB-E0ADB27DCE4B}"/>
              </a:ext>
            </a:extLst>
          </p:cNvPr>
          <p:cNvPicPr>
            <a:picLocks noChangeAspect="1"/>
          </p:cNvPicPr>
          <p:nvPr userDrawn="1"/>
        </p:nvPicPr>
        <p:blipFill>
          <a:blip r:embed="rId3"/>
          <a:stretch>
            <a:fillRect/>
          </a:stretch>
        </p:blipFill>
        <p:spPr>
          <a:xfrm>
            <a:off x="0" y="6345236"/>
            <a:ext cx="9144000" cy="309465"/>
          </a:xfrm>
          <a:prstGeom prst="rect">
            <a:avLst/>
          </a:prstGeom>
        </p:spPr>
      </p:pic>
      <p:sp>
        <p:nvSpPr>
          <p:cNvPr id="6" name="Text Box 4">
            <a:extLst>
              <a:ext uri="{FF2B5EF4-FFF2-40B4-BE49-F238E27FC236}">
                <a16:creationId xmlns:a16="http://schemas.microsoft.com/office/drawing/2014/main" id="{733EB1D2-9EB5-4BBA-9043-DD9322866AB7}"/>
              </a:ext>
            </a:extLst>
          </p:cNvPr>
          <p:cNvSpPr txBox="1"/>
          <p:nvPr userDrawn="1"/>
        </p:nvSpPr>
        <p:spPr>
          <a:xfrm>
            <a:off x="2575560" y="5792942"/>
            <a:ext cx="3992880" cy="406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80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a:effectLst/>
              <a:latin typeface="Arial" panose="020B060402020202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461190" y="1343804"/>
            <a:ext cx="7737674"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457200" y="548640"/>
            <a:ext cx="6567055"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12" name="Picture 11" descr="A picture containing clipart&#10;&#10;Description generated with very high confidence">
            <a:extLst>
              <a:ext uri="{FF2B5EF4-FFF2-40B4-BE49-F238E27FC236}">
                <a16:creationId xmlns:a16="http://schemas.microsoft.com/office/drawing/2014/main" id="{7ADC841C-5A22-4563-A975-9750BB6F94B4}"/>
              </a:ext>
            </a:extLst>
          </p:cNvPr>
          <p:cNvPicPr>
            <a:picLocks noChangeAspect="1"/>
          </p:cNvPicPr>
          <p:nvPr userDrawn="1"/>
        </p:nvPicPr>
        <p:blipFill>
          <a:blip r:embed="rId2"/>
          <a:stretch>
            <a:fillRect/>
          </a:stretch>
        </p:blipFill>
        <p:spPr>
          <a:xfrm>
            <a:off x="7696159" y="293024"/>
            <a:ext cx="1080655" cy="43641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 |</a:t>
            </a:r>
          </a:p>
        </p:txBody>
      </p:sp>
      <p:sp>
        <p:nvSpPr>
          <p:cNvPr id="10" name="Footer Placeholder 2"/>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spTree>
    <p:extLst>
      <p:ext uri="{BB962C8B-B14F-4D97-AF65-F5344CB8AC3E}">
        <p14:creationId xmlns:p14="http://schemas.microsoft.com/office/powerpoint/2010/main" val="266261087"/>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hyperlink" Target="mailto:nhsi.sehwb@nhs.net?subject=Help%20finding%20my%20local%20HWB%20Team" TargetMode="External"/><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hyperlink" Target="https://people.nhs.uk/help/" TargetMode="Externa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s://people.nhs.uk/guides/health-and-wellbeing-conversations/" TargetMode="External"/><Relationship Id="rId2" Type="http://schemas.openxmlformats.org/officeDocument/2006/relationships/hyperlink" Target="mailto:nhsi.sehwb@nhs.net?subject=Help%20finding%20my%20local%20HWB%20Team" TargetMode="Externa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hyperlink" Target="https://people.nhs.uk/help/"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hyperlink" Target="mailto:nhsi.sehwb@nhs.net?subject=Help%20finding%20my%20local%20HWB%20Team" TargetMode="External"/><Relationship Id="rId7" Type="http://schemas.openxmlformats.org/officeDocument/2006/relationships/hyperlink" Target="https://www.bright-sky.org.uk/" TargetMode="External"/><Relationship Id="rId2" Type="http://schemas.openxmlformats.org/officeDocument/2006/relationships/hyperlink" Target="https://people.nhs.uk/help/" TargetMode="External"/><Relationship Id="rId1" Type="http://schemas.openxmlformats.org/officeDocument/2006/relationships/slideLayout" Target="../slideLayouts/slideLayout2.xml"/><Relationship Id="rId6" Type="http://schemas.openxmlformats.org/officeDocument/2006/relationships/hyperlink" Target="https://www.citizensadvice.org.uk/" TargetMode="External"/><Relationship Id="rId5" Type="http://schemas.openxmlformats.org/officeDocument/2006/relationships/hyperlink" Target="https://people.nhs.uk/guides/financial-wellbeing/steps/financial-wellbeing-resources/" TargetMode="External"/><Relationship Id="rId4" Type="http://schemas.openxmlformats.org/officeDocument/2006/relationships/hyperlink" Target="https://se.leadershipacademy.nhs.uk/download/196/"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se.leadershipacademy.nhs.uk/development-opportunities-and-support/coaching-and-mentoring-2/coaching-and-mentoring/" TargetMode="External"/><Relationship Id="rId3" Type="http://schemas.openxmlformats.org/officeDocument/2006/relationships/hyperlink" Target="https://se.leadershipacademy.nhs.uk/looking-after-people/" TargetMode="External"/><Relationship Id="rId7" Type="http://schemas.openxmlformats.org/officeDocument/2006/relationships/hyperlink" Target="https://people.nhs.uk/help/" TargetMode="External"/><Relationship Id="rId12" Type="http://schemas.openxmlformats.org/officeDocument/2006/relationships/slide" Target="slide3.xml"/><Relationship Id="rId2" Type="http://schemas.openxmlformats.org/officeDocument/2006/relationships/hyperlink" Target="https://people.nhs.uk/" TargetMode="External"/><Relationship Id="rId1" Type="http://schemas.openxmlformats.org/officeDocument/2006/relationships/slideLayout" Target="../slideLayouts/slideLayout2.xml"/><Relationship Id="rId6" Type="http://schemas.openxmlformats.org/officeDocument/2006/relationships/hyperlink" Target="https://people.nhs.uk/guides/aod-reuniting-as-a-team/" TargetMode="External"/><Relationship Id="rId11" Type="http://schemas.openxmlformats.org/officeDocument/2006/relationships/hyperlink" Target="mailto:nhsi.sehwb@nhs.net?subject=Group%20listening%20sessions%20or%20networks" TargetMode="External"/><Relationship Id="rId5" Type="http://schemas.openxmlformats.org/officeDocument/2006/relationships/hyperlink" Target="https://people.nhs.uk/register-book-team/" TargetMode="External"/><Relationship Id="rId10" Type="http://schemas.openxmlformats.org/officeDocument/2006/relationships/hyperlink" Target="https://people.nhs.uk/groups/" TargetMode="External"/><Relationship Id="rId4" Type="http://schemas.openxmlformats.org/officeDocument/2006/relationships/hyperlink" Target="https://people.nhs.uk/pathways/" TargetMode="External"/><Relationship Id="rId9" Type="http://schemas.openxmlformats.org/officeDocument/2006/relationships/hyperlink" Target="https://se.leadershipacademy.nhs.uk/bitesize-coaching-for-our-people-this-winter/"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people.nhs.uk/notes/" TargetMode="External"/><Relationship Id="rId3" Type="http://schemas.openxmlformats.org/officeDocument/2006/relationships/hyperlink" Target="https://se.leadershipacademy.nhs.uk/development-opportunities-and-support/coaching-and-mentoring-2/coaching-and-mentoring/" TargetMode="External"/><Relationship Id="rId7" Type="http://schemas.openxmlformats.org/officeDocument/2006/relationships/hyperlink" Target="https://se.leadershipacademy.nhs.uk/project-m/" TargetMode="External"/><Relationship Id="rId2" Type="http://schemas.openxmlformats.org/officeDocument/2006/relationships/hyperlink" Target="https://people.nhs.uk/help/" TargetMode="External"/><Relationship Id="rId1" Type="http://schemas.openxmlformats.org/officeDocument/2006/relationships/slideLayout" Target="../slideLayouts/slideLayout2.xml"/><Relationship Id="rId6" Type="http://schemas.openxmlformats.org/officeDocument/2006/relationships/hyperlink" Target="https://se.leadershipacademy.nhs.uk/download/196/" TargetMode="External"/><Relationship Id="rId5" Type="http://schemas.openxmlformats.org/officeDocument/2006/relationships/hyperlink" Target="https://se.leadershipacademy.nhs.uk/resources-and-tools/" TargetMode="External"/><Relationship Id="rId10" Type="http://schemas.openxmlformats.org/officeDocument/2006/relationships/slide" Target="slide3.xml"/><Relationship Id="rId4" Type="http://schemas.openxmlformats.org/officeDocument/2006/relationships/hyperlink" Target="https://se.leadershipacademy.nhs.uk/bitesize-coaching-for-our-people-this-winter/" TargetMode="External"/><Relationship Id="rId9" Type="http://schemas.openxmlformats.org/officeDocument/2006/relationships/hyperlink" Target="https://se.leadershipacademy.nhs.uk/supporting-our-leaders-this-winter/"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se.leadershipacademy.nhs.uk/development-opportunities-and-support/coaching-and-mentoring-2/coaching-and-mentoring/" TargetMode="External"/><Relationship Id="rId3" Type="http://schemas.openxmlformats.org/officeDocument/2006/relationships/hyperlink" Target="https://www.leadershipcentre.org.uk/wp-content/uploads/2016/02/The-Art-of-Change-Making.pdf" TargetMode="External"/><Relationship Id="rId7" Type="http://schemas.openxmlformats.org/officeDocument/2006/relationships/hyperlink" Target="https://se.leadershipacademy.nhs.uk/bitesize-coaching-for-our-people-this-winter/" TargetMode="External"/><Relationship Id="rId12" Type="http://schemas.openxmlformats.org/officeDocument/2006/relationships/image" Target="../media/image3.png"/><Relationship Id="rId2" Type="http://schemas.openxmlformats.org/officeDocument/2006/relationships/hyperlink" Target="https://people.nhs.uk/all-guides/" TargetMode="External"/><Relationship Id="rId1" Type="http://schemas.openxmlformats.org/officeDocument/2006/relationships/slideLayout" Target="../slideLayouts/slideLayout2.xml"/><Relationship Id="rId6" Type="http://schemas.openxmlformats.org/officeDocument/2006/relationships/hyperlink" Target="https://se.leadershipacademy.nhs.uk/download/341/" TargetMode="External"/><Relationship Id="rId11" Type="http://schemas.openxmlformats.org/officeDocument/2006/relationships/slide" Target="slide4.xml"/><Relationship Id="rId5" Type="http://schemas.openxmlformats.org/officeDocument/2006/relationships/hyperlink" Target="https://www.youtube.com/channel/UC3rzr_wUJxR4HFGUvcN44zw/playlists" TargetMode="External"/><Relationship Id="rId10" Type="http://schemas.openxmlformats.org/officeDocument/2006/relationships/slide" Target="slide3.xml"/><Relationship Id="rId4" Type="http://schemas.openxmlformats.org/officeDocument/2006/relationships/hyperlink" Target="https://se.leadershipacademy.nhs.uk/supporting-our-leaders-this-winter/" TargetMode="External"/><Relationship Id="rId9" Type="http://schemas.openxmlformats.org/officeDocument/2006/relationships/hyperlink" Target="https://www.leadershipacademy.nhs.uk/download/27079/"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PLogo">
            <a:extLst>
              <a:ext uri="{FF2B5EF4-FFF2-40B4-BE49-F238E27FC236}">
                <a16:creationId xmlns:a16="http://schemas.microsoft.com/office/drawing/2014/main" id="{1891D0ED-4730-4041-95AE-831AE30F19FB}"/>
              </a:ext>
            </a:extLst>
          </p:cNvPr>
          <p:cNvPicPr>
            <a:picLocks noChangeAspect="1"/>
          </p:cNvPicPr>
          <p:nvPr/>
        </p:nvPicPr>
        <p:blipFill>
          <a:blip r:embed="rId4"/>
          <a:stretch>
            <a:fillRect/>
          </a:stretch>
        </p:blipFill>
        <p:spPr>
          <a:xfrm>
            <a:off x="261257" y="155713"/>
            <a:ext cx="1944914" cy="1244262"/>
          </a:xfrm>
          <a:prstGeom prst="rect">
            <a:avLst/>
          </a:prstGeom>
        </p:spPr>
      </p:pic>
      <p:sp>
        <p:nvSpPr>
          <p:cNvPr id="5" name="TextBox 4">
            <a:extLst>
              <a:ext uri="{FF2B5EF4-FFF2-40B4-BE49-F238E27FC236}">
                <a16:creationId xmlns:a16="http://schemas.microsoft.com/office/drawing/2014/main" id="{BD434DE0-8C75-4C1B-B61E-A5F6FD6D1112}"/>
              </a:ext>
            </a:extLst>
          </p:cNvPr>
          <p:cNvSpPr txBox="1"/>
          <p:nvPr/>
        </p:nvSpPr>
        <p:spPr>
          <a:xfrm>
            <a:off x="463726" y="3091543"/>
            <a:ext cx="8157760" cy="2954655"/>
          </a:xfrm>
          <a:prstGeom prst="rect">
            <a:avLst/>
          </a:prstGeom>
          <a:noFill/>
        </p:spPr>
        <p:txBody>
          <a:bodyPr wrap="square" rtlCol="0">
            <a:spAutoFit/>
          </a:bodyPr>
          <a:lstStyle/>
          <a:p>
            <a:r>
              <a:rPr lang="en-GB" sz="2000">
                <a:latin typeface="Arial" panose="020B0604020202020204" pitchFamily="34" charset="0"/>
                <a:cs typeface="Arial" panose="020B0604020202020204" pitchFamily="34" charset="0"/>
              </a:rPr>
              <a:t>Getting help that meets your most pressing needs can be life changing and turn difficult times into periods of transformation and growth.</a:t>
            </a:r>
          </a:p>
          <a:p>
            <a:endParaRPr lang="en-GB" sz="2000"/>
          </a:p>
          <a:p>
            <a:r>
              <a:rPr lang="en-GB" sz="2000">
                <a:latin typeface="Arial" panose="020B0604020202020204" pitchFamily="34" charset="0"/>
                <a:cs typeface="Arial" panose="020B0604020202020204" pitchFamily="34" charset="0"/>
              </a:rPr>
              <a:t>Offers of support for needs not at the top of your list can actually add stress.</a:t>
            </a:r>
          </a:p>
          <a:p>
            <a:endParaRPr lang="en-GB" sz="2000" b="1">
              <a:latin typeface="Arial" panose="020B0604020202020204" pitchFamily="34" charset="0"/>
              <a:cs typeface="Arial" panose="020B0604020202020204" pitchFamily="34" charset="0"/>
            </a:endParaRPr>
          </a:p>
          <a:p>
            <a:r>
              <a:rPr lang="en-GB" sz="2400" b="1">
                <a:latin typeface="Arial" panose="020B0604020202020204" pitchFamily="34" charset="0"/>
                <a:cs typeface="Arial" panose="020B0604020202020204" pitchFamily="34" charset="0"/>
              </a:rPr>
              <a:t>Here are some quick tips and resources specific to your needs right now.</a:t>
            </a:r>
          </a:p>
          <a:p>
            <a:endParaRPr lang="en-GB"/>
          </a:p>
        </p:txBody>
      </p:sp>
      <p:sp>
        <p:nvSpPr>
          <p:cNvPr id="8" name="!!Title U">
            <a:extLst>
              <a:ext uri="{FF2B5EF4-FFF2-40B4-BE49-F238E27FC236}">
                <a16:creationId xmlns:a16="http://schemas.microsoft.com/office/drawing/2014/main" id="{81E33976-4D39-4F04-A7BA-AB76AE16F2B2}"/>
              </a:ext>
            </a:extLst>
          </p:cNvPr>
          <p:cNvSpPr>
            <a:spLocks noGrp="1"/>
          </p:cNvSpPr>
          <p:nvPr>
            <p:ph type="title"/>
          </p:nvPr>
        </p:nvSpPr>
        <p:spPr>
          <a:xfrm>
            <a:off x="463726" y="2270815"/>
            <a:ext cx="6567055" cy="611649"/>
          </a:xfrm>
        </p:spPr>
        <p:txBody>
          <a:bodyPr/>
          <a:lstStyle/>
          <a:p>
            <a:r>
              <a:rPr lang="en-GB" sz="4000" b="1"/>
              <a:t>Understand your needs</a:t>
            </a:r>
          </a:p>
        </p:txBody>
      </p:sp>
      <p:pic>
        <p:nvPicPr>
          <p:cNvPr id="2" name="Compiled Understand your needs">
            <a:hlinkClick r:id="" action="ppaction://media"/>
            <a:extLst>
              <a:ext uri="{FF2B5EF4-FFF2-40B4-BE49-F238E27FC236}">
                <a16:creationId xmlns:a16="http://schemas.microsoft.com/office/drawing/2014/main" id="{9CDC250B-B8F4-4349-BD99-632E10EB38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06875" y="162317"/>
            <a:ext cx="730250" cy="730250"/>
          </a:xfrm>
          <a:prstGeom prst="rect">
            <a:avLst/>
          </a:prstGeom>
        </p:spPr>
      </p:pic>
    </p:spTree>
    <p:extLst>
      <p:ext uri="{BB962C8B-B14F-4D97-AF65-F5344CB8AC3E}">
        <p14:creationId xmlns:p14="http://schemas.microsoft.com/office/powerpoint/2010/main" val="3144119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p:cMediaNode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59" name="!!Food">
            <a:extLst>
              <a:ext uri="{FF2B5EF4-FFF2-40B4-BE49-F238E27FC236}">
                <a16:creationId xmlns:a16="http://schemas.microsoft.com/office/drawing/2014/main" id="{CAB1D368-759D-4E24-8086-0B1AE93AF8BE}"/>
              </a:ext>
            </a:extLst>
          </p:cNvPr>
          <p:cNvGrpSpPr/>
          <p:nvPr/>
        </p:nvGrpSpPr>
        <p:grpSpPr>
          <a:xfrm>
            <a:off x="9397775" y="5115341"/>
            <a:ext cx="4184232" cy="821650"/>
            <a:chOff x="110115" y="5290422"/>
            <a:chExt cx="4631412" cy="821650"/>
          </a:xfrm>
        </p:grpSpPr>
        <p:sp>
          <p:nvSpPr>
            <p:cNvPr id="60" name="Rectangle: Rounded Corners 59">
              <a:extLst>
                <a:ext uri="{FF2B5EF4-FFF2-40B4-BE49-F238E27FC236}">
                  <a16:creationId xmlns:a16="http://schemas.microsoft.com/office/drawing/2014/main" id="{B1025632-DF24-48BF-BFAC-5C29B6B62611}"/>
                </a:ext>
              </a:extLst>
            </p:cNvPr>
            <p:cNvSpPr/>
            <p:nvPr/>
          </p:nvSpPr>
          <p:spPr>
            <a:xfrm>
              <a:off x="118364" y="5290422"/>
              <a:ext cx="4623163" cy="8216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61" name="TextBox 60">
              <a:extLst>
                <a:ext uri="{FF2B5EF4-FFF2-40B4-BE49-F238E27FC236}">
                  <a16:creationId xmlns:a16="http://schemas.microsoft.com/office/drawing/2014/main" id="{E66438F0-860F-4C7B-9D9A-A829AECDD340}"/>
                </a:ext>
              </a:extLst>
            </p:cNvPr>
            <p:cNvSpPr txBox="1"/>
            <p:nvPr/>
          </p:nvSpPr>
          <p:spPr>
            <a:xfrm>
              <a:off x="110115" y="5460062"/>
              <a:ext cx="4348806" cy="64633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Food and water, shelter, sleep, </a:t>
              </a:r>
            </a:p>
            <a:p>
              <a:r>
                <a:rPr lang="en-GB" b="1" dirty="0">
                  <a:latin typeface="Arial" panose="020B0604020202020204" pitchFamily="34" charset="0"/>
                  <a:cs typeface="Arial" panose="020B0604020202020204" pitchFamily="34" charset="0"/>
                </a:rPr>
                <a:t>childcare, money. </a:t>
              </a:r>
            </a:p>
          </p:txBody>
        </p:sp>
      </p:grpSp>
      <p:grpSp>
        <p:nvGrpSpPr>
          <p:cNvPr id="47" name="!!Comfort">
            <a:extLst>
              <a:ext uri="{FF2B5EF4-FFF2-40B4-BE49-F238E27FC236}">
                <a16:creationId xmlns:a16="http://schemas.microsoft.com/office/drawing/2014/main" id="{7E3E9339-94E2-474B-AE60-81E7AEF5E341}"/>
              </a:ext>
            </a:extLst>
          </p:cNvPr>
          <p:cNvGrpSpPr/>
          <p:nvPr/>
        </p:nvGrpSpPr>
        <p:grpSpPr>
          <a:xfrm>
            <a:off x="9433896" y="4163893"/>
            <a:ext cx="4271024" cy="821650"/>
            <a:chOff x="533037" y="4405010"/>
            <a:chExt cx="4623163" cy="821650"/>
          </a:xfrm>
        </p:grpSpPr>
        <p:sp>
          <p:nvSpPr>
            <p:cNvPr id="48" name="Rectangle: Rounded Corners 47">
              <a:extLst>
                <a:ext uri="{FF2B5EF4-FFF2-40B4-BE49-F238E27FC236}">
                  <a16:creationId xmlns:a16="http://schemas.microsoft.com/office/drawing/2014/main" id="{6C470041-E199-4B36-9EC3-65C2F6363E44}"/>
                </a:ext>
              </a:extLst>
            </p:cNvPr>
            <p:cNvSpPr/>
            <p:nvPr/>
          </p:nvSpPr>
          <p:spPr>
            <a:xfrm>
              <a:off x="533037" y="4405010"/>
              <a:ext cx="4623163" cy="8216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9" name="TextBox 48">
              <a:extLst>
                <a:ext uri="{FF2B5EF4-FFF2-40B4-BE49-F238E27FC236}">
                  <a16:creationId xmlns:a16="http://schemas.microsoft.com/office/drawing/2014/main" id="{7BFBE585-3251-43AC-BAA8-328423EA6616}"/>
                </a:ext>
              </a:extLst>
            </p:cNvPr>
            <p:cNvSpPr txBox="1"/>
            <p:nvPr/>
          </p:nvSpPr>
          <p:spPr>
            <a:xfrm>
              <a:off x="533037" y="4553196"/>
              <a:ext cx="3914319" cy="64633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Comfort, warmth, safe working conditions, family health.</a:t>
              </a:r>
            </a:p>
          </p:txBody>
        </p:sp>
      </p:grpSp>
      <p:grpSp>
        <p:nvGrpSpPr>
          <p:cNvPr id="50" name="!!Feel">
            <a:extLst>
              <a:ext uri="{FF2B5EF4-FFF2-40B4-BE49-F238E27FC236}">
                <a16:creationId xmlns:a16="http://schemas.microsoft.com/office/drawing/2014/main" id="{B0F938B4-731A-455E-8780-E7220CDD5640}"/>
              </a:ext>
            </a:extLst>
          </p:cNvPr>
          <p:cNvGrpSpPr/>
          <p:nvPr/>
        </p:nvGrpSpPr>
        <p:grpSpPr>
          <a:xfrm>
            <a:off x="9397775" y="3263887"/>
            <a:ext cx="4388672" cy="821650"/>
            <a:chOff x="1026271" y="3517321"/>
            <a:chExt cx="4623163" cy="821650"/>
          </a:xfrm>
        </p:grpSpPr>
        <p:sp>
          <p:nvSpPr>
            <p:cNvPr id="51" name="Rectangle: Rounded Corners 50">
              <a:extLst>
                <a:ext uri="{FF2B5EF4-FFF2-40B4-BE49-F238E27FC236}">
                  <a16:creationId xmlns:a16="http://schemas.microsoft.com/office/drawing/2014/main" id="{AC0B2BB0-7509-4FF4-9D51-B25700A59972}"/>
                </a:ext>
              </a:extLst>
            </p:cNvPr>
            <p:cNvSpPr/>
            <p:nvPr/>
          </p:nvSpPr>
          <p:spPr>
            <a:xfrm>
              <a:off x="1026271" y="3517321"/>
              <a:ext cx="4623163" cy="8216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2" name="TextBox 51">
              <a:extLst>
                <a:ext uri="{FF2B5EF4-FFF2-40B4-BE49-F238E27FC236}">
                  <a16:creationId xmlns:a16="http://schemas.microsoft.com/office/drawing/2014/main" id="{02E1E0A1-E098-4A24-917A-1430B8CD47E3}"/>
                </a:ext>
              </a:extLst>
            </p:cNvPr>
            <p:cNvSpPr txBox="1"/>
            <p:nvPr/>
          </p:nvSpPr>
          <p:spPr>
            <a:xfrm>
              <a:off x="1088891" y="3664848"/>
              <a:ext cx="3903091" cy="64633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Feel included in family, team, community. Treated fairly.</a:t>
              </a:r>
            </a:p>
          </p:txBody>
        </p:sp>
      </p:grpSp>
      <p:grpSp>
        <p:nvGrpSpPr>
          <p:cNvPr id="53" name="!!Valued">
            <a:extLst>
              <a:ext uri="{FF2B5EF4-FFF2-40B4-BE49-F238E27FC236}">
                <a16:creationId xmlns:a16="http://schemas.microsoft.com/office/drawing/2014/main" id="{A2E56F78-7C5D-4BF8-ACCC-DEA322452A72}"/>
              </a:ext>
            </a:extLst>
          </p:cNvPr>
          <p:cNvGrpSpPr/>
          <p:nvPr/>
        </p:nvGrpSpPr>
        <p:grpSpPr>
          <a:xfrm>
            <a:off x="9387163" y="2397854"/>
            <a:ext cx="4110774" cy="821650"/>
            <a:chOff x="1766057" y="2624909"/>
            <a:chExt cx="4115304" cy="821650"/>
          </a:xfrm>
        </p:grpSpPr>
        <p:sp>
          <p:nvSpPr>
            <p:cNvPr id="54" name="Rectangle: Rounded Corners 53">
              <a:extLst>
                <a:ext uri="{FF2B5EF4-FFF2-40B4-BE49-F238E27FC236}">
                  <a16:creationId xmlns:a16="http://schemas.microsoft.com/office/drawing/2014/main" id="{5F17A64E-5659-4D5B-8C45-6405300889E7}"/>
                </a:ext>
              </a:extLst>
            </p:cNvPr>
            <p:cNvSpPr/>
            <p:nvPr/>
          </p:nvSpPr>
          <p:spPr>
            <a:xfrm>
              <a:off x="1776681" y="2624909"/>
              <a:ext cx="4015605" cy="8216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55" name="TextBox 54">
              <a:extLst>
                <a:ext uri="{FF2B5EF4-FFF2-40B4-BE49-F238E27FC236}">
                  <a16:creationId xmlns:a16="http://schemas.microsoft.com/office/drawing/2014/main" id="{E53F5619-A0E5-43F3-BEAE-0B3A71B9F40E}"/>
                </a:ext>
              </a:extLst>
            </p:cNvPr>
            <p:cNvSpPr txBox="1"/>
            <p:nvPr/>
          </p:nvSpPr>
          <p:spPr>
            <a:xfrm>
              <a:off x="1766057" y="2781363"/>
              <a:ext cx="4115304" cy="64633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Valued by those around you, </a:t>
              </a:r>
            </a:p>
            <a:p>
              <a:r>
                <a:rPr lang="en-GB" b="1" dirty="0">
                  <a:latin typeface="Arial" panose="020B0604020202020204" pitchFamily="34" charset="0"/>
                  <a:cs typeface="Arial" panose="020B0604020202020204" pitchFamily="34" charset="0"/>
                </a:rPr>
                <a:t>included in decisions.</a:t>
              </a:r>
            </a:p>
          </p:txBody>
        </p:sp>
      </p:grpSp>
      <p:grpSp>
        <p:nvGrpSpPr>
          <p:cNvPr id="56" name="!!Inspiration">
            <a:extLst>
              <a:ext uri="{FF2B5EF4-FFF2-40B4-BE49-F238E27FC236}">
                <a16:creationId xmlns:a16="http://schemas.microsoft.com/office/drawing/2014/main" id="{5C455F33-4A2B-4618-A877-60C6D8B4F62A}"/>
              </a:ext>
            </a:extLst>
          </p:cNvPr>
          <p:cNvGrpSpPr/>
          <p:nvPr/>
        </p:nvGrpSpPr>
        <p:grpSpPr>
          <a:xfrm>
            <a:off x="9379710" y="1493327"/>
            <a:ext cx="4110774" cy="819189"/>
            <a:chOff x="1536700" y="1139002"/>
            <a:chExt cx="4229100" cy="819189"/>
          </a:xfrm>
          <a:solidFill>
            <a:schemeClr val="accent3">
              <a:lumMod val="20000"/>
              <a:lumOff val="80000"/>
            </a:schemeClr>
          </a:solidFill>
        </p:grpSpPr>
        <p:sp>
          <p:nvSpPr>
            <p:cNvPr id="57" name="Rectangle: Rounded Corners 56">
              <a:hlinkClick r:id="rId2" action="ppaction://hlinksldjump"/>
              <a:extLst>
                <a:ext uri="{FF2B5EF4-FFF2-40B4-BE49-F238E27FC236}">
                  <a16:creationId xmlns:a16="http://schemas.microsoft.com/office/drawing/2014/main" id="{FC81B2F2-E6EB-442D-94A3-EFD3C9784475}"/>
                </a:ext>
              </a:extLst>
            </p:cNvPr>
            <p:cNvSpPr/>
            <p:nvPr/>
          </p:nvSpPr>
          <p:spPr>
            <a:xfrm>
              <a:off x="1536700" y="1139002"/>
              <a:ext cx="4229100" cy="8191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a:solidFill>
                  <a:schemeClr val="tx1"/>
                </a:solidFill>
              </a:endParaRPr>
            </a:p>
          </p:txBody>
        </p:sp>
        <p:sp>
          <p:nvSpPr>
            <p:cNvPr id="58" name="TextBox 57">
              <a:extLst>
                <a:ext uri="{FF2B5EF4-FFF2-40B4-BE49-F238E27FC236}">
                  <a16:creationId xmlns:a16="http://schemas.microsoft.com/office/drawing/2014/main" id="{905CCFA2-F7BF-4868-82CF-6BBFEBEA7A83}"/>
                </a:ext>
              </a:extLst>
            </p:cNvPr>
            <p:cNvSpPr txBox="1"/>
            <p:nvPr/>
          </p:nvSpPr>
          <p:spPr>
            <a:xfrm>
              <a:off x="1563586" y="1268874"/>
              <a:ext cx="3953968" cy="646331"/>
            </a:xfrm>
            <a:prstGeom prst="rect">
              <a:avLst/>
            </a:prstGeom>
            <a:grpFill/>
          </p:spPr>
          <p:txBody>
            <a:bodyPr wrap="square" rtlCol="0">
              <a:spAutoFit/>
            </a:bodyPr>
            <a:lstStyle/>
            <a:p>
              <a:r>
                <a:rPr lang="en-GB" b="1" dirty="0">
                  <a:latin typeface="Arial" panose="020B0604020202020204" pitchFamily="34" charset="0"/>
                  <a:cs typeface="Arial" panose="020B0604020202020204" pitchFamily="34" charset="0"/>
                </a:rPr>
                <a:t>Inspiration, creativity, learning, greater goal, legacy.</a:t>
              </a:r>
            </a:p>
          </p:txBody>
        </p:sp>
      </p:grpSp>
      <p:sp>
        <p:nvSpPr>
          <p:cNvPr id="62" name="Rectangle 61">
            <a:extLst>
              <a:ext uri="{FF2B5EF4-FFF2-40B4-BE49-F238E27FC236}">
                <a16:creationId xmlns:a16="http://schemas.microsoft.com/office/drawing/2014/main" id="{D31363ED-830E-4014-A024-584A293DB2C2}"/>
              </a:ext>
            </a:extLst>
          </p:cNvPr>
          <p:cNvSpPr/>
          <p:nvPr/>
        </p:nvSpPr>
        <p:spPr>
          <a:xfrm>
            <a:off x="4588156" y="1557539"/>
            <a:ext cx="4575771" cy="4604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Triangle">
            <a:extLst>
              <a:ext uri="{FF2B5EF4-FFF2-40B4-BE49-F238E27FC236}">
                <a16:creationId xmlns:a16="http://schemas.microsoft.com/office/drawing/2014/main" id="{93B24368-DF0F-44D1-907B-1D86B12C13D4}"/>
              </a:ext>
            </a:extLst>
          </p:cNvPr>
          <p:cNvGrpSpPr/>
          <p:nvPr/>
        </p:nvGrpSpPr>
        <p:grpSpPr>
          <a:xfrm>
            <a:off x="1860958" y="1502278"/>
            <a:ext cx="5422083" cy="4747936"/>
            <a:chOff x="673462" y="419463"/>
            <a:chExt cx="8026401" cy="6070745"/>
          </a:xfrm>
        </p:grpSpPr>
        <p:grpSp>
          <p:nvGrpSpPr>
            <p:cNvPr id="15" name="Group 14">
              <a:extLst>
                <a:ext uri="{FF2B5EF4-FFF2-40B4-BE49-F238E27FC236}">
                  <a16:creationId xmlns:a16="http://schemas.microsoft.com/office/drawing/2014/main" id="{9778ECB6-F226-4B38-8F88-F1D1D3496ADA}"/>
                </a:ext>
              </a:extLst>
            </p:cNvPr>
            <p:cNvGrpSpPr/>
            <p:nvPr/>
          </p:nvGrpSpPr>
          <p:grpSpPr>
            <a:xfrm>
              <a:off x="673462" y="419463"/>
              <a:ext cx="8026401" cy="5924004"/>
              <a:chOff x="943428" y="568960"/>
              <a:chExt cx="7447280" cy="5445760"/>
            </a:xfrm>
          </p:grpSpPr>
          <p:sp>
            <p:nvSpPr>
              <p:cNvPr id="9" name="Isosceles Triangle 8">
                <a:extLst>
                  <a:ext uri="{FF2B5EF4-FFF2-40B4-BE49-F238E27FC236}">
                    <a16:creationId xmlns:a16="http://schemas.microsoft.com/office/drawing/2014/main" id="{8B42CF69-24FF-4D55-80B9-240AD3AB2562}"/>
                  </a:ext>
                </a:extLst>
              </p:cNvPr>
              <p:cNvSpPr/>
              <p:nvPr/>
            </p:nvSpPr>
            <p:spPr>
              <a:xfrm>
                <a:off x="943428" y="568960"/>
                <a:ext cx="7447280" cy="5445760"/>
              </a:xfrm>
              <a:prstGeom prst="triangl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cxnSp>
            <p:nvCxnSpPr>
              <p:cNvPr id="11" name="Straight Connector 10">
                <a:extLst>
                  <a:ext uri="{FF2B5EF4-FFF2-40B4-BE49-F238E27FC236}">
                    <a16:creationId xmlns:a16="http://schemas.microsoft.com/office/drawing/2014/main" id="{418D1E1B-E033-43B4-8FCC-295942B8098D}"/>
                  </a:ext>
                </a:extLst>
              </p:cNvPr>
              <p:cNvCxnSpPr>
                <a:cxnSpLocks/>
              </p:cNvCxnSpPr>
              <p:nvPr/>
            </p:nvCxnSpPr>
            <p:spPr>
              <a:xfrm>
                <a:off x="1618806" y="4994979"/>
                <a:ext cx="60882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12E6FBB-86D4-4EB9-A5CC-9D0F2E47E5B8}"/>
                  </a:ext>
                </a:extLst>
              </p:cNvPr>
              <p:cNvCxnSpPr>
                <a:cxnSpLocks/>
              </p:cNvCxnSpPr>
              <p:nvPr/>
            </p:nvCxnSpPr>
            <p:spPr>
              <a:xfrm>
                <a:off x="2403766" y="3949326"/>
                <a:ext cx="461818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6193DD-4899-470B-8218-D1C5FE4CA3E7}"/>
                  </a:ext>
                </a:extLst>
              </p:cNvPr>
              <p:cNvCxnSpPr>
                <a:cxnSpLocks/>
              </p:cNvCxnSpPr>
              <p:nvPr/>
            </p:nvCxnSpPr>
            <p:spPr>
              <a:xfrm>
                <a:off x="3013783" y="2901819"/>
                <a:ext cx="32513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67270B-E5BE-44AB-A7AD-5477B7A1367D}"/>
                  </a:ext>
                </a:extLst>
              </p:cNvPr>
              <p:cNvCxnSpPr>
                <a:cxnSpLocks/>
              </p:cNvCxnSpPr>
              <p:nvPr/>
            </p:nvCxnSpPr>
            <p:spPr>
              <a:xfrm>
                <a:off x="3706291" y="1866738"/>
                <a:ext cx="18524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8CE2F76F-71DD-4094-A2F1-0666900C0A76}"/>
                </a:ext>
              </a:extLst>
            </p:cNvPr>
            <p:cNvSpPr txBox="1"/>
            <p:nvPr/>
          </p:nvSpPr>
          <p:spPr>
            <a:xfrm>
              <a:off x="3777197" y="1375219"/>
              <a:ext cx="1870446" cy="590288"/>
            </a:xfrm>
            <a:prstGeom prst="rect">
              <a:avLst/>
            </a:prstGeom>
            <a:noFill/>
          </p:spPr>
          <p:txBody>
            <a:bodyPr wrap="square" rtlCol="0">
              <a:spAutoFit/>
            </a:bodyPr>
            <a:lstStyle/>
            <a:p>
              <a:pPr algn="ctr"/>
              <a:r>
                <a:rPr lang="en-GB" sz="2400" b="1">
                  <a:solidFill>
                    <a:schemeClr val="bg1"/>
                  </a:solidFill>
                  <a:latin typeface="Arial" panose="020B0604020202020204" pitchFamily="34" charset="0"/>
                  <a:cs typeface="Arial" panose="020B0604020202020204" pitchFamily="34" charset="0"/>
                </a:rPr>
                <a:t>Growth</a:t>
              </a:r>
            </a:p>
          </p:txBody>
        </p:sp>
        <p:sp>
          <p:nvSpPr>
            <p:cNvPr id="21" name="TextBox 20">
              <a:extLst>
                <a:ext uri="{FF2B5EF4-FFF2-40B4-BE49-F238E27FC236}">
                  <a16:creationId xmlns:a16="http://schemas.microsoft.com/office/drawing/2014/main" id="{EA784C1C-D272-42B2-96DC-9D7BFDFE8F58}"/>
                </a:ext>
              </a:extLst>
            </p:cNvPr>
            <p:cNvSpPr txBox="1"/>
            <p:nvPr/>
          </p:nvSpPr>
          <p:spPr>
            <a:xfrm>
              <a:off x="3134917" y="2508312"/>
              <a:ext cx="3274116" cy="590288"/>
            </a:xfrm>
            <a:prstGeom prst="rect">
              <a:avLst/>
            </a:prstGeom>
            <a:noFill/>
          </p:spPr>
          <p:txBody>
            <a:bodyPr wrap="square" rtlCol="0">
              <a:spAutoFit/>
            </a:bodyPr>
            <a:lstStyle/>
            <a:p>
              <a:pPr algn="ctr"/>
              <a:r>
                <a:rPr lang="en-GB" sz="2400" b="1">
                  <a:solidFill>
                    <a:schemeClr val="bg1"/>
                  </a:solidFill>
                  <a:latin typeface="Arial" panose="020B0604020202020204" pitchFamily="34" charset="0"/>
                  <a:cs typeface="Arial" panose="020B0604020202020204" pitchFamily="34" charset="0"/>
                </a:rPr>
                <a:t>Self-esteem</a:t>
              </a:r>
            </a:p>
          </p:txBody>
        </p:sp>
        <p:sp>
          <p:nvSpPr>
            <p:cNvPr id="22" name="TextBox 21">
              <a:extLst>
                <a:ext uri="{FF2B5EF4-FFF2-40B4-BE49-F238E27FC236}">
                  <a16:creationId xmlns:a16="http://schemas.microsoft.com/office/drawing/2014/main" id="{45395752-AB45-4F62-82F5-57B1E530BADB}"/>
                </a:ext>
              </a:extLst>
            </p:cNvPr>
            <p:cNvSpPr txBox="1"/>
            <p:nvPr/>
          </p:nvSpPr>
          <p:spPr>
            <a:xfrm>
              <a:off x="3325435" y="3647318"/>
              <a:ext cx="3274116" cy="590288"/>
            </a:xfrm>
            <a:prstGeom prst="rect">
              <a:avLst/>
            </a:prstGeom>
            <a:noFill/>
          </p:spPr>
          <p:txBody>
            <a:bodyPr wrap="square" rtlCol="0">
              <a:spAutoFit/>
            </a:bodyPr>
            <a:lstStyle/>
            <a:p>
              <a:pPr algn="ctr"/>
              <a:r>
                <a:rPr lang="en-GB" sz="2400" b="1">
                  <a:solidFill>
                    <a:schemeClr val="bg1"/>
                  </a:solidFill>
                  <a:latin typeface="Arial" panose="020B0604020202020204" pitchFamily="34" charset="0"/>
                  <a:cs typeface="Arial" panose="020B0604020202020204" pitchFamily="34" charset="0"/>
                </a:rPr>
                <a:t>Belonging</a:t>
              </a:r>
            </a:p>
          </p:txBody>
        </p:sp>
        <p:sp>
          <p:nvSpPr>
            <p:cNvPr id="23" name="TextBox 22">
              <a:extLst>
                <a:ext uri="{FF2B5EF4-FFF2-40B4-BE49-F238E27FC236}">
                  <a16:creationId xmlns:a16="http://schemas.microsoft.com/office/drawing/2014/main" id="{4F422832-8BDF-4F6D-ADF9-CAA311EB5C90}"/>
                </a:ext>
              </a:extLst>
            </p:cNvPr>
            <p:cNvSpPr txBox="1"/>
            <p:nvPr/>
          </p:nvSpPr>
          <p:spPr>
            <a:xfrm>
              <a:off x="2421136" y="4781833"/>
              <a:ext cx="4946181" cy="590288"/>
            </a:xfrm>
            <a:prstGeom prst="rect">
              <a:avLst/>
            </a:prstGeom>
            <a:noFill/>
          </p:spPr>
          <p:txBody>
            <a:bodyPr wrap="square" rtlCol="0">
              <a:spAutoFit/>
            </a:bodyPr>
            <a:lstStyle/>
            <a:p>
              <a:pPr algn="ctr"/>
              <a:r>
                <a:rPr lang="en-GB" sz="2400" b="1">
                  <a:solidFill>
                    <a:schemeClr val="bg1"/>
                  </a:solidFill>
                  <a:latin typeface="Arial" panose="020B0604020202020204" pitchFamily="34" charset="0"/>
                  <a:cs typeface="Arial" panose="020B0604020202020204" pitchFamily="34" charset="0"/>
                </a:rPr>
                <a:t>Safety and security</a:t>
              </a:r>
            </a:p>
          </p:txBody>
        </p:sp>
        <p:sp>
          <p:nvSpPr>
            <p:cNvPr id="24" name="TextBox 23">
              <a:extLst>
                <a:ext uri="{FF2B5EF4-FFF2-40B4-BE49-F238E27FC236}">
                  <a16:creationId xmlns:a16="http://schemas.microsoft.com/office/drawing/2014/main" id="{19A2B30E-8AAD-4487-A33F-6DA25F1C50E3}"/>
                </a:ext>
              </a:extLst>
            </p:cNvPr>
            <p:cNvSpPr txBox="1"/>
            <p:nvPr/>
          </p:nvSpPr>
          <p:spPr>
            <a:xfrm>
              <a:off x="3193778" y="5899920"/>
              <a:ext cx="3274116" cy="590288"/>
            </a:xfrm>
            <a:prstGeom prst="rect">
              <a:avLst/>
            </a:prstGeom>
            <a:noFill/>
          </p:spPr>
          <p:txBody>
            <a:bodyPr wrap="square" rtlCol="0">
              <a:spAutoFit/>
            </a:bodyPr>
            <a:lstStyle/>
            <a:p>
              <a:pPr algn="ctr"/>
              <a:r>
                <a:rPr lang="en-GB" sz="2400" b="1">
                  <a:solidFill>
                    <a:schemeClr val="bg1"/>
                  </a:solidFill>
                  <a:latin typeface="Arial" panose="020B0604020202020204" pitchFamily="34" charset="0"/>
                  <a:cs typeface="Arial" panose="020B0604020202020204" pitchFamily="34" charset="0"/>
                </a:rPr>
                <a:t>Survival</a:t>
              </a:r>
            </a:p>
          </p:txBody>
        </p:sp>
      </p:grpSp>
      <p:sp>
        <p:nvSpPr>
          <p:cNvPr id="36" name="TextBox 35">
            <a:extLst>
              <a:ext uri="{FF2B5EF4-FFF2-40B4-BE49-F238E27FC236}">
                <a16:creationId xmlns:a16="http://schemas.microsoft.com/office/drawing/2014/main" id="{7E037569-7EE4-4E18-A71E-91A6FCD04F68}"/>
              </a:ext>
            </a:extLst>
          </p:cNvPr>
          <p:cNvSpPr txBox="1"/>
          <p:nvPr/>
        </p:nvSpPr>
        <p:spPr>
          <a:xfrm>
            <a:off x="508000" y="1413205"/>
            <a:ext cx="3364494" cy="1200329"/>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Needs can be split into these simple levels.</a:t>
            </a:r>
          </a:p>
        </p:txBody>
      </p:sp>
      <p:sp>
        <p:nvSpPr>
          <p:cNvPr id="38" name="TextBox 37">
            <a:extLst>
              <a:ext uri="{FF2B5EF4-FFF2-40B4-BE49-F238E27FC236}">
                <a16:creationId xmlns:a16="http://schemas.microsoft.com/office/drawing/2014/main" id="{F1DEF1C4-C425-4075-BDD8-A6948E3D833A}"/>
              </a:ext>
            </a:extLst>
          </p:cNvPr>
          <p:cNvSpPr txBox="1"/>
          <p:nvPr/>
        </p:nvSpPr>
        <p:spPr>
          <a:xfrm>
            <a:off x="5221171" y="6444343"/>
            <a:ext cx="3744117" cy="307777"/>
          </a:xfrm>
          <a:prstGeom prst="rect">
            <a:avLst/>
          </a:prstGeom>
          <a:noFill/>
        </p:spPr>
        <p:txBody>
          <a:bodyPr wrap="square" rtlCol="0">
            <a:spAutoFit/>
          </a:bodyPr>
          <a:lstStyle/>
          <a:p>
            <a:pPr algn="r"/>
            <a:r>
              <a:rPr lang="en-GB" sz="1400">
                <a:latin typeface="Arial" panose="020B0604020202020204" pitchFamily="34" charset="0"/>
                <a:cs typeface="Arial" panose="020B0604020202020204" pitchFamily="34" charset="0"/>
              </a:rPr>
              <a:t>Based on Maslow’s Hierarchy of Needs</a:t>
            </a:r>
          </a:p>
        </p:txBody>
      </p:sp>
      <p:sp>
        <p:nvSpPr>
          <p:cNvPr id="39" name="TextBox 38">
            <a:extLst>
              <a:ext uri="{FF2B5EF4-FFF2-40B4-BE49-F238E27FC236}">
                <a16:creationId xmlns:a16="http://schemas.microsoft.com/office/drawing/2014/main" id="{E72B00BF-E6C5-42F7-8AE5-3B768FF61528}"/>
              </a:ext>
            </a:extLst>
          </p:cNvPr>
          <p:cNvSpPr txBox="1"/>
          <p:nvPr/>
        </p:nvSpPr>
        <p:spPr>
          <a:xfrm>
            <a:off x="5775277" y="1362166"/>
            <a:ext cx="3248900" cy="1938992"/>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Needs must be met at the most basic level before you can progress toward growth.</a:t>
            </a:r>
          </a:p>
        </p:txBody>
      </p:sp>
      <p:sp>
        <p:nvSpPr>
          <p:cNvPr id="43" name="TextBox 42">
            <a:extLst>
              <a:ext uri="{FF2B5EF4-FFF2-40B4-BE49-F238E27FC236}">
                <a16:creationId xmlns:a16="http://schemas.microsoft.com/office/drawing/2014/main" id="{3466BFEB-63B2-4500-B05F-7FAA6E958F75}"/>
              </a:ext>
            </a:extLst>
          </p:cNvPr>
          <p:cNvSpPr txBox="1"/>
          <p:nvPr/>
        </p:nvSpPr>
        <p:spPr>
          <a:xfrm>
            <a:off x="470164" y="3587174"/>
            <a:ext cx="2316579" cy="1938992"/>
          </a:xfrm>
          <a:prstGeom prst="rect">
            <a:avLst/>
          </a:prstGeom>
          <a:noFill/>
        </p:spPr>
        <p:txBody>
          <a:bodyPr wrap="square" rtlCol="0">
            <a:spAutoFit/>
          </a:bodyPr>
          <a:lstStyle/>
          <a:p>
            <a:r>
              <a:rPr lang="en-GB" sz="2400" b="1">
                <a:latin typeface="Arial" panose="020B0604020202020204" pitchFamily="34" charset="0"/>
                <a:cs typeface="Arial" panose="020B0604020202020204" pitchFamily="34" charset="0"/>
              </a:rPr>
              <a:t>The level you are at will likely change from day to day.</a:t>
            </a:r>
          </a:p>
        </p:txBody>
      </p:sp>
      <p:sp>
        <p:nvSpPr>
          <p:cNvPr id="44" name="Title U">
            <a:extLst>
              <a:ext uri="{FF2B5EF4-FFF2-40B4-BE49-F238E27FC236}">
                <a16:creationId xmlns:a16="http://schemas.microsoft.com/office/drawing/2014/main" id="{7428479F-C61C-49A5-B0F5-E42E4D48FB80}"/>
              </a:ext>
            </a:extLst>
          </p:cNvPr>
          <p:cNvSpPr>
            <a:spLocks noGrp="1"/>
          </p:cNvSpPr>
          <p:nvPr>
            <p:ph type="title"/>
          </p:nvPr>
        </p:nvSpPr>
        <p:spPr>
          <a:xfrm>
            <a:off x="171450" y="300806"/>
            <a:ext cx="6567055" cy="611649"/>
          </a:xfrm>
        </p:spPr>
        <p:txBody>
          <a:bodyPr/>
          <a:lstStyle/>
          <a:p>
            <a:r>
              <a:rPr lang="en-GB" b="1" dirty="0"/>
              <a:t>Understand your needs</a:t>
            </a:r>
          </a:p>
        </p:txBody>
      </p:sp>
      <p:pic>
        <p:nvPicPr>
          <p:cNvPr id="2" name="!!LAPLogo" descr="Graphical user interface&#10;&#10;Description automatically generated">
            <a:extLst>
              <a:ext uri="{FF2B5EF4-FFF2-40B4-BE49-F238E27FC236}">
                <a16:creationId xmlns:a16="http://schemas.microsoft.com/office/drawing/2014/main" id="{246EED88-261E-4E23-B9D3-4EEB59E16D8D}"/>
              </a:ext>
            </a:extLst>
          </p:cNvPr>
          <p:cNvPicPr>
            <a:picLocks noChangeAspect="1"/>
          </p:cNvPicPr>
          <p:nvPr/>
        </p:nvPicPr>
        <p:blipFill>
          <a:blip r:embed="rId3"/>
          <a:stretch>
            <a:fillRect/>
          </a:stretch>
        </p:blipFill>
        <p:spPr>
          <a:xfrm>
            <a:off x="6882774" y="-1942"/>
            <a:ext cx="1944914" cy="1244262"/>
          </a:xfrm>
          <a:prstGeom prst="rect">
            <a:avLst/>
          </a:prstGeom>
        </p:spPr>
      </p:pic>
    </p:spTree>
    <p:extLst>
      <p:ext uri="{BB962C8B-B14F-4D97-AF65-F5344CB8AC3E}">
        <p14:creationId xmlns:p14="http://schemas.microsoft.com/office/powerpoint/2010/main" val="3697327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Food">
            <a:extLst>
              <a:ext uri="{FF2B5EF4-FFF2-40B4-BE49-F238E27FC236}">
                <a16:creationId xmlns:a16="http://schemas.microsoft.com/office/drawing/2014/main" id="{0D2E94C7-AACE-4074-BB06-0786D0E87007}"/>
              </a:ext>
            </a:extLst>
          </p:cNvPr>
          <p:cNvGrpSpPr/>
          <p:nvPr/>
        </p:nvGrpSpPr>
        <p:grpSpPr>
          <a:xfrm>
            <a:off x="110115" y="5290422"/>
            <a:ext cx="4184232" cy="821650"/>
            <a:chOff x="110115" y="5290422"/>
            <a:chExt cx="4631412" cy="821650"/>
          </a:xfrm>
        </p:grpSpPr>
        <p:sp>
          <p:nvSpPr>
            <p:cNvPr id="35" name="Rectangle: Rounded Corners 34">
              <a:extLst>
                <a:ext uri="{FF2B5EF4-FFF2-40B4-BE49-F238E27FC236}">
                  <a16:creationId xmlns:a16="http://schemas.microsoft.com/office/drawing/2014/main" id="{DDAF15B3-F87F-4400-BD32-F69794F988FC}"/>
                </a:ext>
              </a:extLst>
            </p:cNvPr>
            <p:cNvSpPr/>
            <p:nvPr/>
          </p:nvSpPr>
          <p:spPr>
            <a:xfrm>
              <a:off x="118364" y="5290422"/>
              <a:ext cx="4623163" cy="8216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6" name="TextBox 25">
              <a:extLst>
                <a:ext uri="{FF2B5EF4-FFF2-40B4-BE49-F238E27FC236}">
                  <a16:creationId xmlns:a16="http://schemas.microsoft.com/office/drawing/2014/main" id="{093330CD-58A6-4155-8FA8-6D66DBCF3A13}"/>
                </a:ext>
              </a:extLst>
            </p:cNvPr>
            <p:cNvSpPr txBox="1"/>
            <p:nvPr/>
          </p:nvSpPr>
          <p:spPr>
            <a:xfrm>
              <a:off x="110115" y="5460062"/>
              <a:ext cx="4348806" cy="64633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Food and water, shelter, sleep, </a:t>
              </a:r>
            </a:p>
            <a:p>
              <a:r>
                <a:rPr lang="en-GB" b="1" dirty="0">
                  <a:latin typeface="Arial" panose="020B0604020202020204" pitchFamily="34" charset="0"/>
                  <a:cs typeface="Arial" panose="020B0604020202020204" pitchFamily="34" charset="0"/>
                </a:rPr>
                <a:t>childcare, money. </a:t>
              </a:r>
            </a:p>
          </p:txBody>
        </p:sp>
      </p:grpSp>
      <p:grpSp>
        <p:nvGrpSpPr>
          <p:cNvPr id="18" name="!!Comfort">
            <a:extLst>
              <a:ext uri="{FF2B5EF4-FFF2-40B4-BE49-F238E27FC236}">
                <a16:creationId xmlns:a16="http://schemas.microsoft.com/office/drawing/2014/main" id="{F018B65D-8385-4878-BCC2-1D2AE450DC94}"/>
              </a:ext>
            </a:extLst>
          </p:cNvPr>
          <p:cNvGrpSpPr/>
          <p:nvPr/>
        </p:nvGrpSpPr>
        <p:grpSpPr>
          <a:xfrm>
            <a:off x="533038" y="4405010"/>
            <a:ext cx="4271024" cy="821650"/>
            <a:chOff x="533037" y="4405010"/>
            <a:chExt cx="4623163" cy="821650"/>
          </a:xfrm>
        </p:grpSpPr>
        <p:sp>
          <p:nvSpPr>
            <p:cNvPr id="34" name="Rectangle: Rounded Corners 33">
              <a:extLst>
                <a:ext uri="{FF2B5EF4-FFF2-40B4-BE49-F238E27FC236}">
                  <a16:creationId xmlns:a16="http://schemas.microsoft.com/office/drawing/2014/main" id="{8C77D7F6-8BFD-4123-8534-DCC29F312027}"/>
                </a:ext>
              </a:extLst>
            </p:cNvPr>
            <p:cNvSpPr/>
            <p:nvPr/>
          </p:nvSpPr>
          <p:spPr>
            <a:xfrm>
              <a:off x="533037" y="4405010"/>
              <a:ext cx="4623163" cy="8216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7" name="TextBox 26">
              <a:extLst>
                <a:ext uri="{FF2B5EF4-FFF2-40B4-BE49-F238E27FC236}">
                  <a16:creationId xmlns:a16="http://schemas.microsoft.com/office/drawing/2014/main" id="{6E344155-1C7C-4FE4-B118-47C9A6D5BEC9}"/>
                </a:ext>
              </a:extLst>
            </p:cNvPr>
            <p:cNvSpPr txBox="1"/>
            <p:nvPr/>
          </p:nvSpPr>
          <p:spPr>
            <a:xfrm>
              <a:off x="533037" y="4553196"/>
              <a:ext cx="3914319" cy="646331"/>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Comfort, warmth, safe working conditions, family health.</a:t>
              </a:r>
            </a:p>
          </p:txBody>
        </p:sp>
      </p:grpSp>
      <p:grpSp>
        <p:nvGrpSpPr>
          <p:cNvPr id="16" name="!!Feel">
            <a:extLst>
              <a:ext uri="{FF2B5EF4-FFF2-40B4-BE49-F238E27FC236}">
                <a16:creationId xmlns:a16="http://schemas.microsoft.com/office/drawing/2014/main" id="{5A30CC77-7EB1-402E-86DC-A1C6C7F34997}"/>
              </a:ext>
            </a:extLst>
          </p:cNvPr>
          <p:cNvGrpSpPr/>
          <p:nvPr/>
        </p:nvGrpSpPr>
        <p:grpSpPr>
          <a:xfrm>
            <a:off x="1026272" y="3517321"/>
            <a:ext cx="4388672" cy="821650"/>
            <a:chOff x="1026271" y="3517321"/>
            <a:chExt cx="4623163" cy="821650"/>
          </a:xfrm>
        </p:grpSpPr>
        <p:sp>
          <p:nvSpPr>
            <p:cNvPr id="33" name="Rectangle: Rounded Corners 32">
              <a:extLst>
                <a:ext uri="{FF2B5EF4-FFF2-40B4-BE49-F238E27FC236}">
                  <a16:creationId xmlns:a16="http://schemas.microsoft.com/office/drawing/2014/main" id="{FF427C6F-156A-42CE-B4C4-08928D8A41EF}"/>
                </a:ext>
              </a:extLst>
            </p:cNvPr>
            <p:cNvSpPr/>
            <p:nvPr/>
          </p:nvSpPr>
          <p:spPr>
            <a:xfrm>
              <a:off x="1026271" y="3517321"/>
              <a:ext cx="4623163" cy="8216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8" name="TextBox 27">
              <a:extLst>
                <a:ext uri="{FF2B5EF4-FFF2-40B4-BE49-F238E27FC236}">
                  <a16:creationId xmlns:a16="http://schemas.microsoft.com/office/drawing/2014/main" id="{14131E50-2875-4D6C-AFA6-C3A27DDA584B}"/>
                </a:ext>
              </a:extLst>
            </p:cNvPr>
            <p:cNvSpPr txBox="1"/>
            <p:nvPr/>
          </p:nvSpPr>
          <p:spPr>
            <a:xfrm>
              <a:off x="1088891" y="3664848"/>
              <a:ext cx="3903091" cy="646331"/>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Feel included in family, team, community. Treated fairly.</a:t>
              </a:r>
            </a:p>
          </p:txBody>
        </p:sp>
      </p:grpSp>
      <p:grpSp>
        <p:nvGrpSpPr>
          <p:cNvPr id="10" name="!!Valued">
            <a:extLst>
              <a:ext uri="{FF2B5EF4-FFF2-40B4-BE49-F238E27FC236}">
                <a16:creationId xmlns:a16="http://schemas.microsoft.com/office/drawing/2014/main" id="{049B921D-EF9B-40D0-AFF1-F4440D16C92E}"/>
              </a:ext>
            </a:extLst>
          </p:cNvPr>
          <p:cNvGrpSpPr/>
          <p:nvPr/>
        </p:nvGrpSpPr>
        <p:grpSpPr>
          <a:xfrm>
            <a:off x="1766057" y="2624909"/>
            <a:ext cx="4110774" cy="821650"/>
            <a:chOff x="1766057" y="2624909"/>
            <a:chExt cx="4115304" cy="821650"/>
          </a:xfrm>
        </p:grpSpPr>
        <p:sp>
          <p:nvSpPr>
            <p:cNvPr id="31" name="Rectangle: Rounded Corners 30">
              <a:extLst>
                <a:ext uri="{FF2B5EF4-FFF2-40B4-BE49-F238E27FC236}">
                  <a16:creationId xmlns:a16="http://schemas.microsoft.com/office/drawing/2014/main" id="{25E5141D-B645-43BF-9944-C2A195756B2A}"/>
                </a:ext>
              </a:extLst>
            </p:cNvPr>
            <p:cNvSpPr/>
            <p:nvPr/>
          </p:nvSpPr>
          <p:spPr>
            <a:xfrm>
              <a:off x="1776681" y="2624909"/>
              <a:ext cx="4015605" cy="8216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9" name="TextBox 28">
              <a:extLst>
                <a:ext uri="{FF2B5EF4-FFF2-40B4-BE49-F238E27FC236}">
                  <a16:creationId xmlns:a16="http://schemas.microsoft.com/office/drawing/2014/main" id="{96DF0DF9-593D-49F2-AF14-59D6371787A1}"/>
                </a:ext>
              </a:extLst>
            </p:cNvPr>
            <p:cNvSpPr txBox="1"/>
            <p:nvPr/>
          </p:nvSpPr>
          <p:spPr>
            <a:xfrm>
              <a:off x="1766057" y="2781363"/>
              <a:ext cx="4115304" cy="646331"/>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Valued by those around you, </a:t>
              </a:r>
            </a:p>
            <a:p>
              <a:r>
                <a:rPr lang="en-GB" b="1">
                  <a:latin typeface="Arial" panose="020B0604020202020204" pitchFamily="34" charset="0"/>
                  <a:cs typeface="Arial" panose="020B0604020202020204" pitchFamily="34" charset="0"/>
                </a:rPr>
                <a:t>included in decisions.</a:t>
              </a:r>
            </a:p>
          </p:txBody>
        </p:sp>
      </p:grpSp>
      <p:grpSp>
        <p:nvGrpSpPr>
          <p:cNvPr id="6" name="!!Inspiration">
            <a:extLst>
              <a:ext uri="{FF2B5EF4-FFF2-40B4-BE49-F238E27FC236}">
                <a16:creationId xmlns:a16="http://schemas.microsoft.com/office/drawing/2014/main" id="{89D9843B-B583-43F3-BD99-A0B7BB2B721A}"/>
              </a:ext>
            </a:extLst>
          </p:cNvPr>
          <p:cNvGrpSpPr/>
          <p:nvPr/>
        </p:nvGrpSpPr>
        <p:grpSpPr>
          <a:xfrm>
            <a:off x="2213826" y="1750324"/>
            <a:ext cx="4110774" cy="819189"/>
            <a:chOff x="1536700" y="1139002"/>
            <a:chExt cx="4229100" cy="819189"/>
          </a:xfrm>
          <a:solidFill>
            <a:schemeClr val="accent3">
              <a:lumMod val="20000"/>
              <a:lumOff val="80000"/>
            </a:schemeClr>
          </a:solidFill>
        </p:grpSpPr>
        <p:sp>
          <p:nvSpPr>
            <p:cNvPr id="5" name="Rectangle: Rounded Corners 4">
              <a:hlinkClick r:id="rId2" action="ppaction://hlinksldjump"/>
              <a:extLst>
                <a:ext uri="{FF2B5EF4-FFF2-40B4-BE49-F238E27FC236}">
                  <a16:creationId xmlns:a16="http://schemas.microsoft.com/office/drawing/2014/main" id="{0028E4C5-0ADF-402E-B16C-CDC91C4D7DFE}"/>
                </a:ext>
              </a:extLst>
            </p:cNvPr>
            <p:cNvSpPr/>
            <p:nvPr/>
          </p:nvSpPr>
          <p:spPr>
            <a:xfrm>
              <a:off x="1536700" y="1139002"/>
              <a:ext cx="4229100" cy="8191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a:solidFill>
                  <a:schemeClr val="tx1"/>
                </a:solidFill>
              </a:endParaRPr>
            </a:p>
          </p:txBody>
        </p:sp>
        <p:sp>
          <p:nvSpPr>
            <p:cNvPr id="30" name="TextBox 29">
              <a:extLst>
                <a:ext uri="{FF2B5EF4-FFF2-40B4-BE49-F238E27FC236}">
                  <a16:creationId xmlns:a16="http://schemas.microsoft.com/office/drawing/2014/main" id="{28CD4A36-5230-40BA-9E85-A7B032081F66}"/>
                </a:ext>
              </a:extLst>
            </p:cNvPr>
            <p:cNvSpPr txBox="1"/>
            <p:nvPr/>
          </p:nvSpPr>
          <p:spPr>
            <a:xfrm>
              <a:off x="1563586" y="1268874"/>
              <a:ext cx="3953968" cy="646331"/>
            </a:xfrm>
            <a:prstGeom prst="rect">
              <a:avLst/>
            </a:prstGeom>
            <a:grpFill/>
          </p:spPr>
          <p:txBody>
            <a:bodyPr wrap="square" rtlCol="0">
              <a:spAutoFit/>
            </a:bodyPr>
            <a:lstStyle/>
            <a:p>
              <a:r>
                <a:rPr lang="en-GB" b="1" dirty="0">
                  <a:latin typeface="Arial" panose="020B0604020202020204" pitchFamily="34" charset="0"/>
                  <a:cs typeface="Arial" panose="020B0604020202020204" pitchFamily="34" charset="0"/>
                </a:rPr>
                <a:t>Inspiration, creativity, learning, greater goals, legacy.</a:t>
              </a:r>
            </a:p>
          </p:txBody>
        </p:sp>
      </p:grpSp>
      <p:sp>
        <p:nvSpPr>
          <p:cNvPr id="2" name="Rectangle 1">
            <a:extLst>
              <a:ext uri="{FF2B5EF4-FFF2-40B4-BE49-F238E27FC236}">
                <a16:creationId xmlns:a16="http://schemas.microsoft.com/office/drawing/2014/main" id="{C3F4C917-7F2E-4562-897B-DA37439973E2}"/>
              </a:ext>
            </a:extLst>
          </p:cNvPr>
          <p:cNvSpPr/>
          <p:nvPr/>
        </p:nvSpPr>
        <p:spPr>
          <a:xfrm>
            <a:off x="6235700" y="1502278"/>
            <a:ext cx="2910129" cy="4611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Triangle">
            <a:extLst>
              <a:ext uri="{FF2B5EF4-FFF2-40B4-BE49-F238E27FC236}">
                <a16:creationId xmlns:a16="http://schemas.microsoft.com/office/drawing/2014/main" id="{93B24368-DF0F-44D1-907B-1D86B12C13D4}"/>
              </a:ext>
            </a:extLst>
          </p:cNvPr>
          <p:cNvGrpSpPr/>
          <p:nvPr/>
        </p:nvGrpSpPr>
        <p:grpSpPr>
          <a:xfrm>
            <a:off x="3623453" y="1502278"/>
            <a:ext cx="5422083" cy="4747936"/>
            <a:chOff x="673462" y="419463"/>
            <a:chExt cx="8026401" cy="6070745"/>
          </a:xfrm>
        </p:grpSpPr>
        <p:grpSp>
          <p:nvGrpSpPr>
            <p:cNvPr id="15" name="Group 14">
              <a:extLst>
                <a:ext uri="{FF2B5EF4-FFF2-40B4-BE49-F238E27FC236}">
                  <a16:creationId xmlns:a16="http://schemas.microsoft.com/office/drawing/2014/main" id="{9778ECB6-F226-4B38-8F88-F1D1D3496ADA}"/>
                </a:ext>
              </a:extLst>
            </p:cNvPr>
            <p:cNvGrpSpPr/>
            <p:nvPr/>
          </p:nvGrpSpPr>
          <p:grpSpPr>
            <a:xfrm>
              <a:off x="673462" y="419463"/>
              <a:ext cx="8026401" cy="5924004"/>
              <a:chOff x="943428" y="568960"/>
              <a:chExt cx="7447280" cy="5445760"/>
            </a:xfrm>
          </p:grpSpPr>
          <p:sp>
            <p:nvSpPr>
              <p:cNvPr id="9" name="Isosceles Triangle 8">
                <a:extLst>
                  <a:ext uri="{FF2B5EF4-FFF2-40B4-BE49-F238E27FC236}">
                    <a16:creationId xmlns:a16="http://schemas.microsoft.com/office/drawing/2014/main" id="{8B42CF69-24FF-4D55-80B9-240AD3AB2562}"/>
                  </a:ext>
                </a:extLst>
              </p:cNvPr>
              <p:cNvSpPr/>
              <p:nvPr/>
            </p:nvSpPr>
            <p:spPr>
              <a:xfrm>
                <a:off x="943428" y="568960"/>
                <a:ext cx="7447280" cy="5445760"/>
              </a:xfrm>
              <a:prstGeom prst="triangl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cxnSp>
            <p:nvCxnSpPr>
              <p:cNvPr id="11" name="Straight Connector 10">
                <a:extLst>
                  <a:ext uri="{FF2B5EF4-FFF2-40B4-BE49-F238E27FC236}">
                    <a16:creationId xmlns:a16="http://schemas.microsoft.com/office/drawing/2014/main" id="{418D1E1B-E033-43B4-8FCC-295942B8098D}"/>
                  </a:ext>
                </a:extLst>
              </p:cNvPr>
              <p:cNvCxnSpPr/>
              <p:nvPr/>
            </p:nvCxnSpPr>
            <p:spPr>
              <a:xfrm>
                <a:off x="1479731" y="4994979"/>
                <a:ext cx="63746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12E6FBB-86D4-4EB9-A5CC-9D0F2E47E5B8}"/>
                  </a:ext>
                </a:extLst>
              </p:cNvPr>
              <p:cNvCxnSpPr>
                <a:cxnSpLocks/>
              </p:cNvCxnSpPr>
              <p:nvPr/>
            </p:nvCxnSpPr>
            <p:spPr>
              <a:xfrm>
                <a:off x="2390175" y="3949326"/>
                <a:ext cx="461818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6193DD-4899-470B-8218-D1C5FE4CA3E7}"/>
                  </a:ext>
                </a:extLst>
              </p:cNvPr>
              <p:cNvCxnSpPr>
                <a:cxnSpLocks/>
              </p:cNvCxnSpPr>
              <p:nvPr/>
            </p:nvCxnSpPr>
            <p:spPr>
              <a:xfrm>
                <a:off x="3013783" y="2901819"/>
                <a:ext cx="325138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67270B-E5BE-44AB-A7AD-5477B7A1367D}"/>
                  </a:ext>
                </a:extLst>
              </p:cNvPr>
              <p:cNvCxnSpPr>
                <a:cxnSpLocks/>
              </p:cNvCxnSpPr>
              <p:nvPr/>
            </p:nvCxnSpPr>
            <p:spPr>
              <a:xfrm>
                <a:off x="3706291" y="1866738"/>
                <a:ext cx="18524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Box 19">
              <a:hlinkClick r:id="rId2" action="ppaction://hlinksldjump"/>
              <a:extLst>
                <a:ext uri="{FF2B5EF4-FFF2-40B4-BE49-F238E27FC236}">
                  <a16:creationId xmlns:a16="http://schemas.microsoft.com/office/drawing/2014/main" id="{8CE2F76F-71DD-4094-A2F1-0666900C0A76}"/>
                </a:ext>
              </a:extLst>
            </p:cNvPr>
            <p:cNvSpPr txBox="1"/>
            <p:nvPr/>
          </p:nvSpPr>
          <p:spPr>
            <a:xfrm>
              <a:off x="3777197" y="1375219"/>
              <a:ext cx="1870446" cy="590288"/>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Growth</a:t>
              </a:r>
            </a:p>
          </p:txBody>
        </p:sp>
        <p:sp>
          <p:nvSpPr>
            <p:cNvPr id="21" name="TextBox 20">
              <a:extLst>
                <a:ext uri="{FF2B5EF4-FFF2-40B4-BE49-F238E27FC236}">
                  <a16:creationId xmlns:a16="http://schemas.microsoft.com/office/drawing/2014/main" id="{EA784C1C-D272-42B2-96DC-9D7BFDFE8F58}"/>
                </a:ext>
              </a:extLst>
            </p:cNvPr>
            <p:cNvSpPr txBox="1"/>
            <p:nvPr/>
          </p:nvSpPr>
          <p:spPr>
            <a:xfrm>
              <a:off x="3134917" y="2508312"/>
              <a:ext cx="3274116" cy="590288"/>
            </a:xfrm>
            <a:prstGeom prst="rect">
              <a:avLst/>
            </a:prstGeom>
            <a:noFill/>
          </p:spPr>
          <p:txBody>
            <a:bodyPr wrap="square" rtlCol="0">
              <a:spAutoFit/>
            </a:bodyPr>
            <a:lstStyle/>
            <a:p>
              <a:pPr algn="ctr"/>
              <a:r>
                <a:rPr lang="en-GB" sz="2400" b="1">
                  <a:solidFill>
                    <a:schemeClr val="bg1"/>
                  </a:solidFill>
                  <a:latin typeface="Arial" panose="020B0604020202020204" pitchFamily="34" charset="0"/>
                  <a:cs typeface="Arial" panose="020B0604020202020204" pitchFamily="34" charset="0"/>
                </a:rPr>
                <a:t>Self-esteem</a:t>
              </a:r>
            </a:p>
          </p:txBody>
        </p:sp>
        <p:sp>
          <p:nvSpPr>
            <p:cNvPr id="22" name="TextBox 21">
              <a:extLst>
                <a:ext uri="{FF2B5EF4-FFF2-40B4-BE49-F238E27FC236}">
                  <a16:creationId xmlns:a16="http://schemas.microsoft.com/office/drawing/2014/main" id="{45395752-AB45-4F62-82F5-57B1E530BADB}"/>
                </a:ext>
              </a:extLst>
            </p:cNvPr>
            <p:cNvSpPr txBox="1"/>
            <p:nvPr/>
          </p:nvSpPr>
          <p:spPr>
            <a:xfrm>
              <a:off x="3325435" y="3647318"/>
              <a:ext cx="3274116" cy="590288"/>
            </a:xfrm>
            <a:prstGeom prst="rect">
              <a:avLst/>
            </a:prstGeom>
            <a:noFill/>
          </p:spPr>
          <p:txBody>
            <a:bodyPr wrap="square" rtlCol="0">
              <a:spAutoFit/>
            </a:bodyPr>
            <a:lstStyle/>
            <a:p>
              <a:pPr algn="ctr"/>
              <a:r>
                <a:rPr lang="en-GB" sz="2400" b="1">
                  <a:solidFill>
                    <a:schemeClr val="bg1"/>
                  </a:solidFill>
                  <a:latin typeface="Arial" panose="020B0604020202020204" pitchFamily="34" charset="0"/>
                  <a:cs typeface="Arial" panose="020B0604020202020204" pitchFamily="34" charset="0"/>
                </a:rPr>
                <a:t>Belonging</a:t>
              </a:r>
            </a:p>
          </p:txBody>
        </p:sp>
        <p:sp>
          <p:nvSpPr>
            <p:cNvPr id="23" name="TextBox 22">
              <a:extLst>
                <a:ext uri="{FF2B5EF4-FFF2-40B4-BE49-F238E27FC236}">
                  <a16:creationId xmlns:a16="http://schemas.microsoft.com/office/drawing/2014/main" id="{4F422832-8BDF-4F6D-ADF9-CAA311EB5C90}"/>
                </a:ext>
              </a:extLst>
            </p:cNvPr>
            <p:cNvSpPr txBox="1"/>
            <p:nvPr/>
          </p:nvSpPr>
          <p:spPr>
            <a:xfrm>
              <a:off x="2421136" y="4781833"/>
              <a:ext cx="4946181" cy="590288"/>
            </a:xfrm>
            <a:prstGeom prst="rect">
              <a:avLst/>
            </a:prstGeom>
            <a:noFill/>
          </p:spPr>
          <p:txBody>
            <a:bodyPr wrap="square" rtlCol="0">
              <a:spAutoFit/>
            </a:bodyPr>
            <a:lstStyle/>
            <a:p>
              <a:pPr algn="ctr"/>
              <a:r>
                <a:rPr lang="en-GB" sz="2400" b="1">
                  <a:solidFill>
                    <a:schemeClr val="bg1"/>
                  </a:solidFill>
                  <a:latin typeface="Arial" panose="020B0604020202020204" pitchFamily="34" charset="0"/>
                  <a:cs typeface="Arial" panose="020B0604020202020204" pitchFamily="34" charset="0"/>
                </a:rPr>
                <a:t>Safety and security</a:t>
              </a:r>
            </a:p>
          </p:txBody>
        </p:sp>
        <p:sp>
          <p:nvSpPr>
            <p:cNvPr id="24" name="!!TextBox 23">
              <a:extLst>
                <a:ext uri="{FF2B5EF4-FFF2-40B4-BE49-F238E27FC236}">
                  <a16:creationId xmlns:a16="http://schemas.microsoft.com/office/drawing/2014/main" id="{19A2B30E-8AAD-4487-A33F-6DA25F1C50E3}"/>
                </a:ext>
              </a:extLst>
            </p:cNvPr>
            <p:cNvSpPr txBox="1"/>
            <p:nvPr/>
          </p:nvSpPr>
          <p:spPr>
            <a:xfrm>
              <a:off x="3193778" y="5899920"/>
              <a:ext cx="3274116" cy="590288"/>
            </a:xfrm>
            <a:prstGeom prst="rect">
              <a:avLst/>
            </a:prstGeom>
            <a:noFill/>
          </p:spPr>
          <p:txBody>
            <a:bodyPr wrap="square" rtlCol="0">
              <a:spAutoFit/>
            </a:bodyPr>
            <a:lstStyle/>
            <a:p>
              <a:pPr algn="ctr"/>
              <a:r>
                <a:rPr lang="en-GB" sz="2400" b="1">
                  <a:solidFill>
                    <a:schemeClr val="bg1"/>
                  </a:solidFill>
                  <a:latin typeface="Arial" panose="020B0604020202020204" pitchFamily="34" charset="0"/>
                  <a:cs typeface="Arial" panose="020B0604020202020204" pitchFamily="34" charset="0"/>
                </a:rPr>
                <a:t>Survival</a:t>
              </a:r>
            </a:p>
          </p:txBody>
        </p:sp>
      </p:grpSp>
      <p:sp>
        <p:nvSpPr>
          <p:cNvPr id="36" name="!!Helpbox">
            <a:extLst>
              <a:ext uri="{FF2B5EF4-FFF2-40B4-BE49-F238E27FC236}">
                <a16:creationId xmlns:a16="http://schemas.microsoft.com/office/drawing/2014/main" id="{8A2AE411-766A-4410-A6F9-9BD6B128C0A1}"/>
              </a:ext>
            </a:extLst>
          </p:cNvPr>
          <p:cNvSpPr/>
          <p:nvPr/>
        </p:nvSpPr>
        <p:spPr>
          <a:xfrm>
            <a:off x="-47718" y="7884396"/>
            <a:ext cx="9221012" cy="2337539"/>
          </a:xfrm>
          <a:prstGeom prst="roundRect">
            <a:avLst>
              <a:gd name="adj" fmla="val 992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36000" bIns="0" rtlCol="0" anchor="t" anchorCtr="0"/>
          <a:lstStyle/>
          <a:p>
            <a:pPr marL="266700"/>
            <a:r>
              <a:rPr lang="en-GB" b="1">
                <a:solidFill>
                  <a:schemeClr val="tx1"/>
                </a:solidFill>
                <a:latin typeface="Arial" panose="020B0604020202020204" pitchFamily="34" charset="0"/>
                <a:cs typeface="Arial" panose="020B0604020202020204" pitchFamily="34" charset="0"/>
              </a:rPr>
              <a:t>Things that might help</a:t>
            </a:r>
          </a:p>
          <a:p>
            <a:pPr marL="266700" lvl="0">
              <a:spcAft>
                <a:spcPts val="600"/>
              </a:spcAft>
            </a:pPr>
            <a:r>
              <a:rPr lang="en-GB" sz="1600" b="1">
                <a:solidFill>
                  <a:schemeClr val="tx1"/>
                </a:solidFill>
                <a:latin typeface="Arial" panose="020B0604020202020204" pitchFamily="34" charset="0"/>
                <a:cs typeface="Arial" panose="020B0604020202020204" pitchFamily="34" charset="0"/>
              </a:rPr>
              <a:t>Break things down:</a:t>
            </a:r>
            <a:r>
              <a:rPr lang="en-GB" sz="1600">
                <a:solidFill>
                  <a:schemeClr val="tx1"/>
                </a:solidFill>
                <a:latin typeface="Arial" panose="020B0604020202020204" pitchFamily="34" charset="0"/>
                <a:cs typeface="Arial" panose="020B0604020202020204" pitchFamily="34" charset="0"/>
              </a:rPr>
              <a:t> Split things into bite-sized chunks. Look at the next hour or today instead of the next month, the next patient, the next meeting rather than the whole week.</a:t>
            </a:r>
          </a:p>
          <a:p>
            <a:pPr marL="266700" lvl="0">
              <a:spcAft>
                <a:spcPts val="600"/>
              </a:spcAft>
            </a:pPr>
            <a:r>
              <a:rPr lang="en-GB" sz="1600" b="1">
                <a:solidFill>
                  <a:schemeClr val="tx1"/>
                </a:solidFill>
                <a:latin typeface="Arial" panose="020B0604020202020204" pitchFamily="34" charset="0"/>
                <a:cs typeface="Arial" panose="020B0604020202020204" pitchFamily="34" charset="0"/>
              </a:rPr>
              <a:t>You are not alone: </a:t>
            </a:r>
            <a:r>
              <a:rPr lang="en-GB" sz="1600">
                <a:solidFill>
                  <a:schemeClr val="tx1"/>
                </a:solidFill>
                <a:latin typeface="Arial" panose="020B0604020202020204" pitchFamily="34" charset="0"/>
                <a:cs typeface="Arial" panose="020B0604020202020204" pitchFamily="34" charset="0"/>
              </a:rPr>
              <a:t>Ask for help even if you don’t have a specific ask. Share your problem and let others offer. It can feel scary but there are always other people who want to help you.</a:t>
            </a:r>
          </a:p>
          <a:p>
            <a:pPr marL="266700" lvl="0">
              <a:spcAft>
                <a:spcPts val="600"/>
              </a:spcAft>
            </a:pPr>
            <a:r>
              <a:rPr lang="en-GB" sz="1600" b="1">
                <a:solidFill>
                  <a:schemeClr val="tx1"/>
                </a:solidFill>
                <a:latin typeface="Arial" panose="020B0604020202020204" pitchFamily="34" charset="0"/>
                <a:cs typeface="Arial" panose="020B0604020202020204" pitchFamily="34" charset="0"/>
              </a:rPr>
              <a:t>Get the basics: </a:t>
            </a:r>
            <a:r>
              <a:rPr lang="en-GB" sz="1600">
                <a:solidFill>
                  <a:schemeClr val="tx1"/>
                </a:solidFill>
                <a:latin typeface="Arial" panose="020B0604020202020204" pitchFamily="34" charset="0"/>
                <a:cs typeface="Arial" panose="020B0604020202020204" pitchFamily="34" charset="0"/>
              </a:rPr>
              <a:t>Ensure you are fed, watered, toileted and sleep regularly. Sometimes in this mode we forget or cannot meet our basic needs. Take breaks, step away even if only for 10 minutes. Take three slow breaths. Ask someone to bring you a drink or have a chat.</a:t>
            </a:r>
          </a:p>
          <a:p>
            <a:pPr marL="355600"/>
            <a:endParaRPr lang="en-GB">
              <a:solidFill>
                <a:schemeClr val="tx1"/>
              </a:solidFill>
              <a:latin typeface="Arial" panose="020B0604020202020204" pitchFamily="34" charset="0"/>
              <a:cs typeface="Arial" panose="020B0604020202020204" pitchFamily="34" charset="0"/>
            </a:endParaRPr>
          </a:p>
        </p:txBody>
      </p:sp>
      <p:sp>
        <p:nvSpPr>
          <p:cNvPr id="37" name="!!Resourcebox">
            <a:extLst>
              <a:ext uri="{FF2B5EF4-FFF2-40B4-BE49-F238E27FC236}">
                <a16:creationId xmlns:a16="http://schemas.microsoft.com/office/drawing/2014/main" id="{AE0629A5-E2B2-4991-BDEB-F13B55628404}"/>
              </a:ext>
            </a:extLst>
          </p:cNvPr>
          <p:cNvSpPr/>
          <p:nvPr/>
        </p:nvSpPr>
        <p:spPr>
          <a:xfrm>
            <a:off x="-47719" y="10320784"/>
            <a:ext cx="7990027" cy="2408322"/>
          </a:xfrm>
          <a:prstGeom prst="roundRect">
            <a:avLst>
              <a:gd name="adj" fmla="val 60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t" anchorCtr="0"/>
          <a:lstStyle/>
          <a:p>
            <a:pPr marL="266700"/>
            <a:r>
              <a:rPr lang="en-GB" b="1">
                <a:solidFill>
                  <a:schemeClr val="tx1"/>
                </a:solidFill>
                <a:latin typeface="Arial" panose="020B0604020202020204" pitchFamily="34" charset="0"/>
                <a:cs typeface="Arial" panose="020B0604020202020204" pitchFamily="34" charset="0"/>
              </a:rPr>
              <a:t>Resources</a:t>
            </a:r>
          </a:p>
          <a:p>
            <a:pPr marL="266700" lvl="0">
              <a:spcAft>
                <a:spcPts val="600"/>
              </a:spcAft>
            </a:pPr>
            <a:r>
              <a:rPr lang="en-GB" sz="1400" b="1">
                <a:solidFill>
                  <a:schemeClr val="tx1"/>
                </a:solidFill>
                <a:latin typeface="Arial" panose="020B0604020202020204" pitchFamily="34" charset="0"/>
                <a:cs typeface="Arial" panose="020B0604020202020204" pitchFamily="34" charset="0"/>
              </a:rPr>
              <a:t>Help with the basics </a:t>
            </a:r>
            <a:r>
              <a:rPr lang="en-GB" sz="1400">
                <a:solidFill>
                  <a:schemeClr val="tx1"/>
                </a:solidFill>
                <a:latin typeface="Arial" panose="020B0604020202020204" pitchFamily="34" charset="0"/>
                <a:cs typeface="Arial" panose="020B0604020202020204" pitchFamily="34" charset="0"/>
              </a:rPr>
              <a:t>Get support arranging local accommodation, taxis, food parcels and more. Access local volunteers who can help with shopping, childcare or transport. Contact your local Health and Wellbeing team, </a:t>
            </a:r>
            <a:r>
              <a:rPr lang="en-GB" sz="1400">
                <a:solidFill>
                  <a:schemeClr val="tx1"/>
                </a:solidFill>
                <a:latin typeface="Arial" panose="020B0604020202020204" pitchFamily="34" charset="0"/>
                <a:cs typeface="Arial" panose="020B0604020202020204" pitchFamily="34" charset="0"/>
                <a:hlinkClick r:id="rId3"/>
              </a:rPr>
              <a:t>email us</a:t>
            </a:r>
            <a:r>
              <a:rPr lang="en-GB" sz="1400">
                <a:solidFill>
                  <a:schemeClr val="tx1"/>
                </a:solidFill>
                <a:latin typeface="Arial" panose="020B0604020202020204" pitchFamily="34" charset="0"/>
                <a:cs typeface="Arial" panose="020B0604020202020204" pitchFamily="34" charset="0"/>
              </a:rPr>
              <a:t> if you don’t know who they are.</a:t>
            </a:r>
          </a:p>
          <a:p>
            <a:pPr marL="266700" lvl="0">
              <a:spcAft>
                <a:spcPts val="600"/>
              </a:spcAft>
            </a:pPr>
            <a:r>
              <a:rPr lang="en-GB" sz="1400" b="1">
                <a:solidFill>
                  <a:schemeClr val="tx1"/>
                </a:solidFill>
                <a:latin typeface="Arial" panose="020B0604020202020204" pitchFamily="34" charset="0"/>
                <a:cs typeface="Arial" panose="020B0604020202020204" pitchFamily="34" charset="0"/>
              </a:rPr>
              <a:t>Talk to your line manager</a:t>
            </a:r>
            <a:r>
              <a:rPr lang="en-GB" sz="1400">
                <a:solidFill>
                  <a:schemeClr val="tx1"/>
                </a:solidFill>
                <a:latin typeface="Arial" panose="020B0604020202020204" pitchFamily="34" charset="0"/>
                <a:cs typeface="Arial" panose="020B0604020202020204" pitchFamily="34" charset="0"/>
              </a:rPr>
              <a:t> Arrange a wellbeing conversation. Your employer likely has a simple guide or you can access some key questions here.</a:t>
            </a:r>
          </a:p>
          <a:p>
            <a:pPr marL="266700">
              <a:spcAft>
                <a:spcPts val="600"/>
              </a:spcAft>
            </a:pPr>
            <a:r>
              <a:rPr lang="en-GB" sz="1400" b="1">
                <a:solidFill>
                  <a:schemeClr val="tx1"/>
                </a:solidFill>
                <a:latin typeface="Arial" panose="020B0604020202020204" pitchFamily="34" charset="0"/>
                <a:cs typeface="Arial" panose="020B0604020202020204" pitchFamily="34" charset="0"/>
              </a:rPr>
              <a:t>Talk to someone confidentially.</a:t>
            </a:r>
            <a:r>
              <a:rPr lang="en-GB" sz="1400">
                <a:solidFill>
                  <a:schemeClr val="tx1"/>
                </a:solidFill>
                <a:latin typeface="Arial" panose="020B0604020202020204" pitchFamily="34" charset="0"/>
                <a:cs typeface="Arial" panose="020B0604020202020204" pitchFamily="34" charset="0"/>
              </a:rPr>
              <a:t> Get 1:1 support via phone, text or video call locally or </a:t>
            </a:r>
            <a:r>
              <a:rPr lang="en-GB" sz="1400">
                <a:solidFill>
                  <a:schemeClr val="tx1"/>
                </a:solidFill>
                <a:latin typeface="Arial" panose="020B0604020202020204" pitchFamily="34" charset="0"/>
                <a:cs typeface="Arial" panose="020B0604020202020204" pitchFamily="34" charset="0"/>
                <a:hlinkClick r:id="rId4"/>
              </a:rPr>
              <a:t>here</a:t>
            </a:r>
            <a:r>
              <a:rPr lang="en-GB" sz="1400">
                <a:solidFill>
                  <a:schemeClr val="tx1"/>
                </a:solidFill>
                <a:latin typeface="Arial" panose="020B0604020202020204" pitchFamily="34" charset="0"/>
                <a:cs typeface="Arial" panose="020B0604020202020204" pitchFamily="34" charset="0"/>
              </a:rPr>
              <a:t>.</a:t>
            </a:r>
          </a:p>
          <a:p>
            <a:pPr marL="266700" lvl="0">
              <a:spcAft>
                <a:spcPts val="600"/>
              </a:spcAft>
            </a:pPr>
            <a:r>
              <a:rPr lang="en-GB" sz="1400" b="1">
                <a:solidFill>
                  <a:schemeClr val="tx1"/>
                </a:solidFill>
                <a:latin typeface="Arial" panose="020B0604020202020204" pitchFamily="34" charset="0"/>
                <a:cs typeface="Arial" panose="020B0604020202020204" pitchFamily="34" charset="0"/>
              </a:rPr>
              <a:t>Wellbeing spaces and Wingman lounges: </a:t>
            </a:r>
            <a:r>
              <a:rPr lang="en-GB" sz="1400">
                <a:solidFill>
                  <a:schemeClr val="tx1"/>
                </a:solidFill>
                <a:latin typeface="Arial" panose="020B0604020202020204" pitchFamily="34" charset="0"/>
                <a:cs typeface="Arial" panose="020B0604020202020204" pitchFamily="34" charset="0"/>
              </a:rPr>
              <a:t>Your site may have a wellbeing area where you can decompress. If you cannot get there, ask them to bring you a drink or snack.</a:t>
            </a:r>
          </a:p>
          <a:p>
            <a:pPr marL="355600"/>
            <a:endParaRPr lang="en-GB" b="1">
              <a:solidFill>
                <a:schemeClr val="tx1"/>
              </a:solidFill>
              <a:latin typeface="Arial" panose="020B0604020202020204" pitchFamily="34" charset="0"/>
              <a:cs typeface="Arial" panose="020B0604020202020204" pitchFamily="34" charset="0"/>
            </a:endParaRPr>
          </a:p>
        </p:txBody>
      </p:sp>
      <p:sp>
        <p:nvSpPr>
          <p:cNvPr id="38" name="!!Focustitle">
            <a:extLst>
              <a:ext uri="{FF2B5EF4-FFF2-40B4-BE49-F238E27FC236}">
                <a16:creationId xmlns:a16="http://schemas.microsoft.com/office/drawing/2014/main" id="{52318DF8-31EC-416D-9E03-381D23E53B10}"/>
              </a:ext>
            </a:extLst>
          </p:cNvPr>
          <p:cNvSpPr/>
          <p:nvPr/>
        </p:nvSpPr>
        <p:spPr>
          <a:xfrm>
            <a:off x="53883" y="7061846"/>
            <a:ext cx="9398000" cy="7237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t" anchorCtr="0"/>
          <a:lstStyle/>
          <a:p>
            <a:pPr marL="177800"/>
            <a:r>
              <a:rPr lang="en-GB" sz="2000" b="1">
                <a:solidFill>
                  <a:schemeClr val="bg1"/>
                </a:solidFill>
                <a:latin typeface="Arial" panose="020B0604020202020204" pitchFamily="34" charset="0"/>
                <a:cs typeface="Arial" panose="020B0604020202020204" pitchFamily="34" charset="0"/>
              </a:rPr>
              <a:t>Here the focus is on the most fundamental needs. If these are not met any offer of support for the higher levels are likely to be unhelpful.</a:t>
            </a:r>
          </a:p>
        </p:txBody>
      </p:sp>
      <p:sp>
        <p:nvSpPr>
          <p:cNvPr id="3" name="Rectangle 2">
            <a:hlinkClick r:id="rId2" action="ppaction://hlinksldjump"/>
            <a:extLst>
              <a:ext uri="{FF2B5EF4-FFF2-40B4-BE49-F238E27FC236}">
                <a16:creationId xmlns:a16="http://schemas.microsoft.com/office/drawing/2014/main" id="{A748B2DB-29CD-4BCD-9E90-88365AB37991}"/>
              </a:ext>
            </a:extLst>
          </p:cNvPr>
          <p:cNvSpPr/>
          <p:nvPr/>
        </p:nvSpPr>
        <p:spPr>
          <a:xfrm>
            <a:off x="158205" y="5313006"/>
            <a:ext cx="8722095" cy="811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hlinkClick r:id="rId5" action="ppaction://hlinksldjump"/>
            <a:extLst>
              <a:ext uri="{FF2B5EF4-FFF2-40B4-BE49-F238E27FC236}">
                <a16:creationId xmlns:a16="http://schemas.microsoft.com/office/drawing/2014/main" id="{E337E283-AA63-46EC-8A20-BB851AFB4410}"/>
              </a:ext>
            </a:extLst>
          </p:cNvPr>
          <p:cNvSpPr/>
          <p:nvPr/>
        </p:nvSpPr>
        <p:spPr>
          <a:xfrm>
            <a:off x="456272" y="4404376"/>
            <a:ext cx="8375626" cy="811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hlinkClick r:id="rId6" action="ppaction://hlinksldjump"/>
            <a:extLst>
              <a:ext uri="{FF2B5EF4-FFF2-40B4-BE49-F238E27FC236}">
                <a16:creationId xmlns:a16="http://schemas.microsoft.com/office/drawing/2014/main" id="{4CCC5AC3-633D-40E5-95F4-12659E69B3B8}"/>
              </a:ext>
            </a:extLst>
          </p:cNvPr>
          <p:cNvSpPr/>
          <p:nvPr/>
        </p:nvSpPr>
        <p:spPr>
          <a:xfrm>
            <a:off x="972665" y="3558950"/>
            <a:ext cx="7278586" cy="811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hlinkClick r:id="rId7" action="ppaction://hlinksldjump"/>
            <a:extLst>
              <a:ext uri="{FF2B5EF4-FFF2-40B4-BE49-F238E27FC236}">
                <a16:creationId xmlns:a16="http://schemas.microsoft.com/office/drawing/2014/main" id="{B7E0204A-D6AA-4DCE-BF98-A20B7E83F208}"/>
              </a:ext>
            </a:extLst>
          </p:cNvPr>
          <p:cNvSpPr/>
          <p:nvPr/>
        </p:nvSpPr>
        <p:spPr>
          <a:xfrm>
            <a:off x="1463800" y="2660237"/>
            <a:ext cx="6296317" cy="811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hlinkClick r:id="rId8" action="ppaction://hlinksldjump"/>
            <a:extLst>
              <a:ext uri="{FF2B5EF4-FFF2-40B4-BE49-F238E27FC236}">
                <a16:creationId xmlns:a16="http://schemas.microsoft.com/office/drawing/2014/main" id="{0967C081-3B02-48A7-A21B-0D9A2E075079}"/>
              </a:ext>
            </a:extLst>
          </p:cNvPr>
          <p:cNvSpPr/>
          <p:nvPr/>
        </p:nvSpPr>
        <p:spPr>
          <a:xfrm>
            <a:off x="1854995" y="1783397"/>
            <a:ext cx="5771715" cy="8116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itle 2">
            <a:extLst>
              <a:ext uri="{FF2B5EF4-FFF2-40B4-BE49-F238E27FC236}">
                <a16:creationId xmlns:a16="http://schemas.microsoft.com/office/drawing/2014/main" id="{64864E29-A793-422C-9AA7-96998BDB0A33}"/>
              </a:ext>
            </a:extLst>
          </p:cNvPr>
          <p:cNvSpPr>
            <a:spLocks noGrp="1"/>
          </p:cNvSpPr>
          <p:nvPr>
            <p:ph type="title"/>
          </p:nvPr>
        </p:nvSpPr>
        <p:spPr>
          <a:xfrm>
            <a:off x="-31250" y="300806"/>
            <a:ext cx="7326559" cy="611649"/>
          </a:xfrm>
        </p:spPr>
        <p:txBody>
          <a:bodyPr/>
          <a:lstStyle/>
          <a:p>
            <a:r>
              <a:rPr lang="en-GB" b="1" dirty="0"/>
              <a:t>Needs are different for everyone</a:t>
            </a:r>
          </a:p>
        </p:txBody>
      </p:sp>
      <p:pic>
        <p:nvPicPr>
          <p:cNvPr id="4" name="!!LAPLogo" descr="Graphical user interface&#10;&#10;Description automatically generated">
            <a:extLst>
              <a:ext uri="{FF2B5EF4-FFF2-40B4-BE49-F238E27FC236}">
                <a16:creationId xmlns:a16="http://schemas.microsoft.com/office/drawing/2014/main" id="{5940DAE4-B408-464B-8130-6F1B72BAF030}"/>
              </a:ext>
            </a:extLst>
          </p:cNvPr>
          <p:cNvPicPr>
            <a:picLocks noChangeAspect="1"/>
          </p:cNvPicPr>
          <p:nvPr/>
        </p:nvPicPr>
        <p:blipFill>
          <a:blip r:embed="rId9"/>
          <a:stretch>
            <a:fillRect/>
          </a:stretch>
        </p:blipFill>
        <p:spPr>
          <a:xfrm>
            <a:off x="7096735" y="88146"/>
            <a:ext cx="1944914" cy="1244262"/>
          </a:xfrm>
          <a:prstGeom prst="rect">
            <a:avLst/>
          </a:prstGeom>
        </p:spPr>
      </p:pic>
    </p:spTree>
    <p:extLst>
      <p:ext uri="{BB962C8B-B14F-4D97-AF65-F5344CB8AC3E}">
        <p14:creationId xmlns:p14="http://schemas.microsoft.com/office/powerpoint/2010/main" val="598222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Food">
            <a:extLst>
              <a:ext uri="{FF2B5EF4-FFF2-40B4-BE49-F238E27FC236}">
                <a16:creationId xmlns:a16="http://schemas.microsoft.com/office/drawing/2014/main" id="{0D2E94C7-AACE-4074-BB06-0786D0E87007}"/>
              </a:ext>
            </a:extLst>
          </p:cNvPr>
          <p:cNvGrpSpPr/>
          <p:nvPr/>
        </p:nvGrpSpPr>
        <p:grpSpPr>
          <a:xfrm>
            <a:off x="6057966" y="86148"/>
            <a:ext cx="3084177" cy="829399"/>
            <a:chOff x="109755" y="5290422"/>
            <a:chExt cx="3426483" cy="821650"/>
          </a:xfrm>
        </p:grpSpPr>
        <p:sp>
          <p:nvSpPr>
            <p:cNvPr id="35" name="Rectangle: Rounded Corners 34">
              <a:extLst>
                <a:ext uri="{FF2B5EF4-FFF2-40B4-BE49-F238E27FC236}">
                  <a16:creationId xmlns:a16="http://schemas.microsoft.com/office/drawing/2014/main" id="{DDAF15B3-F87F-4400-BD32-F69794F988FC}"/>
                </a:ext>
              </a:extLst>
            </p:cNvPr>
            <p:cNvSpPr/>
            <p:nvPr/>
          </p:nvSpPr>
          <p:spPr>
            <a:xfrm>
              <a:off x="109755" y="5290422"/>
              <a:ext cx="3426483" cy="8216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6" name="TextBox 25">
              <a:extLst>
                <a:ext uri="{FF2B5EF4-FFF2-40B4-BE49-F238E27FC236}">
                  <a16:creationId xmlns:a16="http://schemas.microsoft.com/office/drawing/2014/main" id="{093330CD-58A6-4155-8FA8-6D66DBCF3A13}"/>
                </a:ext>
              </a:extLst>
            </p:cNvPr>
            <p:cNvSpPr txBox="1"/>
            <p:nvPr/>
          </p:nvSpPr>
          <p:spPr>
            <a:xfrm>
              <a:off x="110115" y="5460062"/>
              <a:ext cx="3396724" cy="646331"/>
            </a:xfrm>
            <a:prstGeom prst="rect">
              <a:avLst/>
            </a:prstGeom>
            <a:noFill/>
          </p:spPr>
          <p:txBody>
            <a:bodyPr wrap="square" lIns="91440" tIns="45720" rIns="91440" bIns="45720" rtlCol="0" anchor="t">
              <a:spAutoFit/>
            </a:bodyPr>
            <a:lstStyle/>
            <a:p>
              <a:r>
                <a:rPr lang="en-GB" b="1" dirty="0">
                  <a:latin typeface="Arial"/>
                  <a:cs typeface="Arial"/>
                </a:rPr>
                <a:t>Food and water, shelter, sleep, childcare, money. </a:t>
              </a:r>
              <a:endParaRPr lang="en-US" dirty="0"/>
            </a:p>
          </p:txBody>
        </p:sp>
      </p:grpSp>
      <p:grpSp>
        <p:nvGrpSpPr>
          <p:cNvPr id="15" name="!!Triangle">
            <a:extLst>
              <a:ext uri="{FF2B5EF4-FFF2-40B4-BE49-F238E27FC236}">
                <a16:creationId xmlns:a16="http://schemas.microsoft.com/office/drawing/2014/main" id="{9778ECB6-F226-4B38-8F88-F1D1D3496ADA}"/>
              </a:ext>
            </a:extLst>
          </p:cNvPr>
          <p:cNvGrpSpPr/>
          <p:nvPr/>
        </p:nvGrpSpPr>
        <p:grpSpPr>
          <a:xfrm>
            <a:off x="8260596" y="5872566"/>
            <a:ext cx="883403" cy="895242"/>
            <a:chOff x="943428" y="568960"/>
            <a:chExt cx="7447280" cy="5445760"/>
          </a:xfrm>
        </p:grpSpPr>
        <p:sp>
          <p:nvSpPr>
            <p:cNvPr id="9" name="Isosceles Triangle 8">
              <a:extLst>
                <a:ext uri="{FF2B5EF4-FFF2-40B4-BE49-F238E27FC236}">
                  <a16:creationId xmlns:a16="http://schemas.microsoft.com/office/drawing/2014/main" id="{8B42CF69-24FF-4D55-80B9-240AD3AB2562}"/>
                </a:ext>
              </a:extLst>
            </p:cNvPr>
            <p:cNvSpPr/>
            <p:nvPr/>
          </p:nvSpPr>
          <p:spPr>
            <a:xfrm>
              <a:off x="943428" y="568960"/>
              <a:ext cx="7447280" cy="5445760"/>
            </a:xfrm>
            <a:prstGeom prst="triangl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cxnSp>
          <p:nvCxnSpPr>
            <p:cNvPr id="11" name="Straight Connector 10">
              <a:extLst>
                <a:ext uri="{FF2B5EF4-FFF2-40B4-BE49-F238E27FC236}">
                  <a16:creationId xmlns:a16="http://schemas.microsoft.com/office/drawing/2014/main" id="{418D1E1B-E033-43B4-8FCC-295942B8098D}"/>
                </a:ext>
              </a:extLst>
            </p:cNvPr>
            <p:cNvCxnSpPr/>
            <p:nvPr/>
          </p:nvCxnSpPr>
          <p:spPr>
            <a:xfrm>
              <a:off x="1479731" y="4994979"/>
              <a:ext cx="63746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12E6FBB-86D4-4EB9-A5CC-9D0F2E47E5B8}"/>
                </a:ext>
              </a:extLst>
            </p:cNvPr>
            <p:cNvCxnSpPr/>
            <p:nvPr/>
          </p:nvCxnSpPr>
          <p:spPr>
            <a:xfrm>
              <a:off x="1567544" y="3949326"/>
              <a:ext cx="63746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6193DD-4899-470B-8218-D1C5FE4CA3E7}"/>
                </a:ext>
              </a:extLst>
            </p:cNvPr>
            <p:cNvCxnSpPr>
              <a:cxnSpLocks/>
            </p:cNvCxnSpPr>
            <p:nvPr/>
          </p:nvCxnSpPr>
          <p:spPr>
            <a:xfrm>
              <a:off x="3013783" y="2901819"/>
              <a:ext cx="446239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67270B-E5BE-44AB-A7AD-5477B7A1367D}"/>
                </a:ext>
              </a:extLst>
            </p:cNvPr>
            <p:cNvCxnSpPr>
              <a:cxnSpLocks/>
            </p:cNvCxnSpPr>
            <p:nvPr/>
          </p:nvCxnSpPr>
          <p:spPr>
            <a:xfrm>
              <a:off x="3706291" y="1866738"/>
              <a:ext cx="40007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Resourcebox">
            <a:extLst>
              <a:ext uri="{FF2B5EF4-FFF2-40B4-BE49-F238E27FC236}">
                <a16:creationId xmlns:a16="http://schemas.microsoft.com/office/drawing/2014/main" id="{BEB7F6D8-93F5-49B4-8031-6E23BC91D028}"/>
              </a:ext>
            </a:extLst>
          </p:cNvPr>
          <p:cNvSpPr/>
          <p:nvPr/>
        </p:nvSpPr>
        <p:spPr>
          <a:xfrm>
            <a:off x="11623" y="1823520"/>
            <a:ext cx="9135772" cy="2337539"/>
          </a:xfrm>
          <a:prstGeom prst="roundRect">
            <a:avLst>
              <a:gd name="adj" fmla="val 992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36000" bIns="0" rtlCol="0" anchor="t" anchorCtr="0"/>
          <a:lstStyle/>
          <a:p>
            <a:pPr marL="266700"/>
            <a:r>
              <a:rPr lang="en-GB" b="1" dirty="0">
                <a:solidFill>
                  <a:schemeClr val="tx1"/>
                </a:solidFill>
                <a:latin typeface="Arial" panose="020B0604020202020204" pitchFamily="34" charset="0"/>
                <a:cs typeface="Arial" panose="020B0604020202020204" pitchFamily="34" charset="0"/>
              </a:rPr>
              <a:t>Things that might help</a:t>
            </a: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Break things down:</a:t>
            </a:r>
            <a:r>
              <a:rPr lang="en-GB" sz="1600" dirty="0">
                <a:solidFill>
                  <a:schemeClr val="tx1"/>
                </a:solidFill>
                <a:latin typeface="Arial" panose="020B0604020202020204" pitchFamily="34" charset="0"/>
                <a:cs typeface="Arial" panose="020B0604020202020204" pitchFamily="34" charset="0"/>
              </a:rPr>
              <a:t> Split things into bite-sized chunks. Look at the next hour or today instead of the next month. The next patient, the next meeting rather than the whole week.</a:t>
            </a: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You are not alone: </a:t>
            </a:r>
            <a:r>
              <a:rPr lang="en-GB" sz="1600" dirty="0">
                <a:solidFill>
                  <a:schemeClr val="tx1"/>
                </a:solidFill>
                <a:latin typeface="Arial" panose="020B0604020202020204" pitchFamily="34" charset="0"/>
                <a:cs typeface="Arial" panose="020B0604020202020204" pitchFamily="34" charset="0"/>
              </a:rPr>
              <a:t>Ask for help even if you don’t have a specific ask. Share your problem and let others offer. It can feel scary but there are always other people who want to help you.</a:t>
            </a: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Get the basics: </a:t>
            </a:r>
            <a:r>
              <a:rPr lang="en-GB" sz="1600" dirty="0">
                <a:solidFill>
                  <a:schemeClr val="tx1"/>
                </a:solidFill>
                <a:latin typeface="Arial" panose="020B0604020202020204" pitchFamily="34" charset="0"/>
                <a:cs typeface="Arial" panose="020B0604020202020204" pitchFamily="34" charset="0"/>
              </a:rPr>
              <a:t>Ensure you are fed, watered, toileted and sleep regularly. Sometimes in this mode we forget or cannot meet our basic needs. Take breaks, step away even if only for 10 minutes. Take three slow breaths. Ask someone to bring you a drink or have a chat.</a:t>
            </a:r>
          </a:p>
          <a:p>
            <a:pPr marL="355600"/>
            <a:endParaRPr lang="en-GB" dirty="0">
              <a:solidFill>
                <a:schemeClr val="tx1"/>
              </a:solidFill>
              <a:latin typeface="Arial" panose="020B0604020202020204" pitchFamily="34" charset="0"/>
              <a:cs typeface="Arial" panose="020B0604020202020204" pitchFamily="34" charset="0"/>
            </a:endParaRPr>
          </a:p>
        </p:txBody>
      </p:sp>
      <p:sp>
        <p:nvSpPr>
          <p:cNvPr id="37" name="!!Helpbox">
            <a:extLst>
              <a:ext uri="{FF2B5EF4-FFF2-40B4-BE49-F238E27FC236}">
                <a16:creationId xmlns:a16="http://schemas.microsoft.com/office/drawing/2014/main" id="{78FF15D1-388E-440D-97B2-63B223F1CD22}"/>
              </a:ext>
            </a:extLst>
          </p:cNvPr>
          <p:cNvSpPr/>
          <p:nvPr/>
        </p:nvSpPr>
        <p:spPr>
          <a:xfrm>
            <a:off x="11623" y="4259908"/>
            <a:ext cx="7990027" cy="2598092"/>
          </a:xfrm>
          <a:prstGeom prst="roundRect">
            <a:avLst>
              <a:gd name="adj" fmla="val 60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36000" bIns="45720" rtlCol="0" anchor="t" anchorCtr="0"/>
          <a:lstStyle/>
          <a:p>
            <a:pPr marL="266700"/>
            <a:r>
              <a:rPr lang="en-GB" b="1" dirty="0">
                <a:solidFill>
                  <a:schemeClr val="tx1"/>
                </a:solidFill>
                <a:latin typeface="Arial" panose="020B0604020202020204" pitchFamily="34" charset="0"/>
                <a:cs typeface="Arial" panose="020B0604020202020204" pitchFamily="34" charset="0"/>
              </a:rPr>
              <a:t>Resources</a:t>
            </a:r>
            <a:endParaRPr lang="en-GB" sz="2000" b="1" dirty="0">
              <a:solidFill>
                <a:schemeClr val="tx1"/>
              </a:solidFill>
              <a:latin typeface="Arial" panose="020B0604020202020204" pitchFamily="34" charset="0"/>
              <a:cs typeface="Arial" panose="020B0604020202020204" pitchFamily="34" charset="0"/>
            </a:endParaRP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Help with the basics: </a:t>
            </a:r>
            <a:r>
              <a:rPr lang="en-GB" sz="1600" dirty="0">
                <a:solidFill>
                  <a:schemeClr val="tx1"/>
                </a:solidFill>
                <a:latin typeface="Arial" panose="020B0604020202020204" pitchFamily="34" charset="0"/>
                <a:cs typeface="Arial" panose="020B0604020202020204" pitchFamily="34" charset="0"/>
              </a:rPr>
              <a:t>Get support arranging local accommodation, taxis, food parcels and more. Access volunteers who can help with shopping or transport. Contact your local Health and Wellbeing team, </a:t>
            </a:r>
            <a:r>
              <a:rPr lang="en-GB" sz="1600" dirty="0">
                <a:solidFill>
                  <a:schemeClr val="tx1"/>
                </a:solidFill>
                <a:latin typeface="Arial" panose="020B0604020202020204" pitchFamily="34" charset="0"/>
                <a:cs typeface="Arial" panose="020B0604020202020204" pitchFamily="34" charset="0"/>
                <a:hlinkClick r:id="rId2"/>
              </a:rPr>
              <a:t>email us</a:t>
            </a:r>
            <a:r>
              <a:rPr lang="en-GB" sz="1600" dirty="0">
                <a:solidFill>
                  <a:schemeClr val="tx1"/>
                </a:solidFill>
                <a:latin typeface="Arial" panose="020B0604020202020204" pitchFamily="34" charset="0"/>
                <a:cs typeface="Arial" panose="020B0604020202020204" pitchFamily="34" charset="0"/>
              </a:rPr>
              <a:t> to find out who they are.</a:t>
            </a:r>
          </a:p>
          <a:p>
            <a:pPr marL="266700" lvl="0">
              <a:spcAft>
                <a:spcPts val="600"/>
              </a:spcAft>
            </a:pPr>
            <a:r>
              <a:rPr lang="en-GB" sz="1600" b="1" dirty="0">
                <a:solidFill>
                  <a:schemeClr val="tx1"/>
                </a:solidFill>
                <a:latin typeface="Arial"/>
                <a:cs typeface="Arial"/>
              </a:rPr>
              <a:t>Talk to someone: </a:t>
            </a:r>
            <a:r>
              <a:rPr lang="en-GB" sz="1600" dirty="0">
                <a:solidFill>
                  <a:schemeClr val="tx1"/>
                </a:solidFill>
                <a:latin typeface="Arial"/>
                <a:cs typeface="Arial"/>
              </a:rPr>
              <a:t>Arrange a wellbeing conversation with your manager. Your employer likely has a simple guide or you can access some key questions </a:t>
            </a:r>
            <a:r>
              <a:rPr lang="en-GB" sz="1600" dirty="0">
                <a:solidFill>
                  <a:schemeClr val="tx1"/>
                </a:solidFill>
                <a:latin typeface="Arial"/>
                <a:cs typeface="Arial"/>
                <a:hlinkClick r:id="rId3"/>
              </a:rPr>
              <a:t>here. </a:t>
            </a:r>
            <a:r>
              <a:rPr lang="en-GB" sz="1600" dirty="0">
                <a:solidFill>
                  <a:schemeClr val="tx1"/>
                </a:solidFill>
                <a:latin typeface="Arial"/>
                <a:cs typeface="Arial"/>
              </a:rPr>
              <a:t>Get confidential 1:1 support via phone, text or video call locally or </a:t>
            </a:r>
            <a:r>
              <a:rPr lang="en-GB" sz="1600" dirty="0">
                <a:solidFill>
                  <a:schemeClr val="tx1"/>
                </a:solidFill>
                <a:latin typeface="Arial"/>
                <a:cs typeface="Arial"/>
                <a:hlinkClick r:id="rId4"/>
              </a:rPr>
              <a:t>here.</a:t>
            </a:r>
            <a:endParaRPr lang="en-GB" sz="1600" dirty="0">
              <a:solidFill>
                <a:schemeClr val="tx1"/>
              </a:solidFill>
              <a:latin typeface="Arial"/>
              <a:cs typeface="Arial"/>
            </a:endParaRP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Wellbeing spaces: </a:t>
            </a:r>
            <a:r>
              <a:rPr lang="en-GB" sz="1600" dirty="0">
                <a:solidFill>
                  <a:schemeClr val="tx1"/>
                </a:solidFill>
                <a:latin typeface="Arial" panose="020B0604020202020204" pitchFamily="34" charset="0"/>
                <a:cs typeface="Arial" panose="020B0604020202020204" pitchFamily="34" charset="0"/>
              </a:rPr>
              <a:t>Your site may have a wellbeing area where you can decompress. If you cannot get there, ask them to bring you a drink or snack.</a:t>
            </a:r>
          </a:p>
          <a:p>
            <a:pPr marL="355600"/>
            <a:endParaRPr lang="en-GB" sz="2000" b="1" dirty="0">
              <a:solidFill>
                <a:schemeClr val="tx1"/>
              </a:solidFill>
              <a:latin typeface="Arial" panose="020B0604020202020204" pitchFamily="34" charset="0"/>
              <a:cs typeface="Arial" panose="020B0604020202020204" pitchFamily="34" charset="0"/>
            </a:endParaRPr>
          </a:p>
        </p:txBody>
      </p:sp>
      <p:sp>
        <p:nvSpPr>
          <p:cNvPr id="3" name="!!Focustitle">
            <a:extLst>
              <a:ext uri="{FF2B5EF4-FFF2-40B4-BE49-F238E27FC236}">
                <a16:creationId xmlns:a16="http://schemas.microsoft.com/office/drawing/2014/main" id="{A8E5508A-E394-4263-9179-68490B39B545}"/>
              </a:ext>
            </a:extLst>
          </p:cNvPr>
          <p:cNvSpPr/>
          <p:nvPr/>
        </p:nvSpPr>
        <p:spPr>
          <a:xfrm>
            <a:off x="35733" y="1000970"/>
            <a:ext cx="9010543" cy="7082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t" anchorCtr="0"/>
          <a:lstStyle/>
          <a:p>
            <a:pPr marL="177800"/>
            <a:r>
              <a:rPr lang="en-GB" sz="2000" b="1">
                <a:solidFill>
                  <a:schemeClr val="bg1"/>
                </a:solidFill>
                <a:latin typeface="Arial" panose="020B0604020202020204" pitchFamily="34" charset="0"/>
                <a:cs typeface="Arial" panose="020B0604020202020204" pitchFamily="34" charset="0"/>
              </a:rPr>
              <a:t>The focus is on the most fundamental needs. If these are not met any offer of support for the higher levels are likely to be unhelpful.</a:t>
            </a:r>
          </a:p>
        </p:txBody>
      </p:sp>
      <p:sp>
        <p:nvSpPr>
          <p:cNvPr id="41" name="Rectangle 40">
            <a:hlinkClick r:id="rId5" action="ppaction://hlinksldjump"/>
            <a:extLst>
              <a:ext uri="{FF2B5EF4-FFF2-40B4-BE49-F238E27FC236}">
                <a16:creationId xmlns:a16="http://schemas.microsoft.com/office/drawing/2014/main" id="{A27C9F72-2F63-4CE2-9DC6-020BD3DC05B2}"/>
              </a:ext>
            </a:extLst>
          </p:cNvPr>
          <p:cNvSpPr/>
          <p:nvPr/>
        </p:nvSpPr>
        <p:spPr>
          <a:xfrm>
            <a:off x="8257280" y="6003258"/>
            <a:ext cx="886719" cy="764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itle 2">
            <a:extLst>
              <a:ext uri="{FF2B5EF4-FFF2-40B4-BE49-F238E27FC236}">
                <a16:creationId xmlns:a16="http://schemas.microsoft.com/office/drawing/2014/main" id="{8F09C976-463C-46CA-8355-97C37A97952C}"/>
              </a:ext>
            </a:extLst>
          </p:cNvPr>
          <p:cNvSpPr>
            <a:spLocks noGrp="1"/>
          </p:cNvSpPr>
          <p:nvPr>
            <p:ph type="title"/>
          </p:nvPr>
        </p:nvSpPr>
        <p:spPr>
          <a:xfrm>
            <a:off x="171450" y="300806"/>
            <a:ext cx="6567055" cy="611649"/>
          </a:xfrm>
        </p:spPr>
        <p:txBody>
          <a:bodyPr/>
          <a:lstStyle/>
          <a:p>
            <a:r>
              <a:rPr lang="en-GB" b="1">
                <a:solidFill>
                  <a:schemeClr val="tx1"/>
                </a:solidFill>
              </a:rPr>
              <a:t>Survival</a:t>
            </a:r>
          </a:p>
        </p:txBody>
      </p:sp>
    </p:spTree>
    <p:extLst>
      <p:ext uri="{BB962C8B-B14F-4D97-AF65-F5344CB8AC3E}">
        <p14:creationId xmlns:p14="http://schemas.microsoft.com/office/powerpoint/2010/main" val="3162552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sourcebox">
            <a:extLst>
              <a:ext uri="{FF2B5EF4-FFF2-40B4-BE49-F238E27FC236}">
                <a16:creationId xmlns:a16="http://schemas.microsoft.com/office/drawing/2014/main" id="{BEB7F6D8-93F5-49B4-8031-6E23BC91D028}"/>
              </a:ext>
            </a:extLst>
          </p:cNvPr>
          <p:cNvSpPr/>
          <p:nvPr/>
        </p:nvSpPr>
        <p:spPr>
          <a:xfrm>
            <a:off x="3874" y="1823520"/>
            <a:ext cx="9135772" cy="2337539"/>
          </a:xfrm>
          <a:prstGeom prst="roundRect">
            <a:avLst>
              <a:gd name="adj" fmla="val 992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36000" bIns="0" rtlCol="0" anchor="t" anchorCtr="0"/>
          <a:lstStyle/>
          <a:p>
            <a:pPr marL="266700"/>
            <a:r>
              <a:rPr lang="en-GB" b="1" dirty="0">
                <a:solidFill>
                  <a:schemeClr val="tx1"/>
                </a:solidFill>
                <a:latin typeface="Arial" panose="020B0604020202020204" pitchFamily="34" charset="0"/>
                <a:cs typeface="Arial" panose="020B0604020202020204" pitchFamily="34" charset="0"/>
              </a:rPr>
              <a:t>Things that might help</a:t>
            </a: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Talk to someone you trust</a:t>
            </a:r>
            <a:r>
              <a:rPr lang="en-GB" sz="1600" dirty="0">
                <a:solidFill>
                  <a:schemeClr val="tx1"/>
                </a:solidFill>
                <a:latin typeface="Arial" panose="020B0604020202020204" pitchFamily="34" charset="0"/>
                <a:cs typeface="Arial" panose="020B0604020202020204" pitchFamily="34" charset="0"/>
              </a:rPr>
              <a:t> about how you are feeling. Consider your line manager, a peer or your union. You can call or text one of the </a:t>
            </a:r>
            <a:r>
              <a:rPr lang="en-GB" sz="1600" dirty="0">
                <a:solidFill>
                  <a:schemeClr val="tx1"/>
                </a:solidFill>
                <a:latin typeface="Arial" panose="020B0604020202020204" pitchFamily="34" charset="0"/>
                <a:cs typeface="Arial" panose="020B0604020202020204" pitchFamily="34" charset="0"/>
                <a:hlinkClick r:id="rId2"/>
              </a:rPr>
              <a:t>national helplines</a:t>
            </a:r>
            <a:r>
              <a:rPr lang="en-GB" sz="1600" dirty="0">
                <a:solidFill>
                  <a:schemeClr val="tx1"/>
                </a:solidFill>
                <a:latin typeface="Arial" panose="020B0604020202020204" pitchFamily="34" charset="0"/>
                <a:cs typeface="Arial" panose="020B0604020202020204" pitchFamily="34" charset="0"/>
              </a:rPr>
              <a:t> free (some are 24/7). They can also sign-post you to resources for your specific needs.</a:t>
            </a: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Ground yourself: </a:t>
            </a:r>
            <a:r>
              <a:rPr lang="en-GB" sz="1600" dirty="0">
                <a:solidFill>
                  <a:schemeClr val="tx1"/>
                </a:solidFill>
                <a:latin typeface="Arial" panose="020B0604020202020204" pitchFamily="34" charset="0"/>
                <a:cs typeface="Arial" panose="020B0604020202020204" pitchFamily="34" charset="0"/>
              </a:rPr>
              <a:t>This can help to re-balance. Try touching five things, seeing four things, hearing three things, smelling two things and tasting one thing. </a:t>
            </a: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Access to PPE, vaccinations and testing: </a:t>
            </a:r>
            <a:r>
              <a:rPr lang="en-GB" sz="1600" dirty="0">
                <a:solidFill>
                  <a:schemeClr val="tx1"/>
                </a:solidFill>
                <a:latin typeface="Arial" panose="020B0604020202020204" pitchFamily="34" charset="0"/>
                <a:cs typeface="Arial" panose="020B0604020202020204" pitchFamily="34" charset="0"/>
              </a:rPr>
              <a:t>This can usually be accessed via your employer on the intranet site or the Health and Wellbeing team can direct you. </a:t>
            </a:r>
            <a:r>
              <a:rPr lang="en-GB" sz="1600" dirty="0">
                <a:solidFill>
                  <a:schemeClr val="tx1"/>
                </a:solidFill>
                <a:latin typeface="Arial" panose="020B0604020202020204" pitchFamily="34" charset="0"/>
                <a:cs typeface="Arial" panose="020B0604020202020204" pitchFamily="34" charset="0"/>
                <a:hlinkClick r:id="rId3"/>
              </a:rPr>
              <a:t>Email us </a:t>
            </a:r>
            <a:r>
              <a:rPr lang="en-GB" sz="1600" dirty="0">
                <a:solidFill>
                  <a:schemeClr val="tx1"/>
                </a:solidFill>
                <a:latin typeface="Arial" panose="020B0604020202020204" pitchFamily="34" charset="0"/>
                <a:cs typeface="Arial" panose="020B0604020202020204" pitchFamily="34" charset="0"/>
              </a:rPr>
              <a:t>if in doubt.</a:t>
            </a:r>
          </a:p>
          <a:p>
            <a:pPr marL="355600"/>
            <a:endParaRPr lang="en-GB" dirty="0">
              <a:solidFill>
                <a:schemeClr val="tx1"/>
              </a:solidFill>
              <a:latin typeface="Arial" panose="020B0604020202020204" pitchFamily="34" charset="0"/>
              <a:cs typeface="Arial" panose="020B0604020202020204" pitchFamily="34" charset="0"/>
            </a:endParaRPr>
          </a:p>
        </p:txBody>
      </p:sp>
      <p:sp>
        <p:nvSpPr>
          <p:cNvPr id="37" name="!!Helpbox">
            <a:extLst>
              <a:ext uri="{FF2B5EF4-FFF2-40B4-BE49-F238E27FC236}">
                <a16:creationId xmlns:a16="http://schemas.microsoft.com/office/drawing/2014/main" id="{78FF15D1-388E-440D-97B2-63B223F1CD22}"/>
              </a:ext>
            </a:extLst>
          </p:cNvPr>
          <p:cNvSpPr/>
          <p:nvPr/>
        </p:nvSpPr>
        <p:spPr>
          <a:xfrm>
            <a:off x="11623" y="4259908"/>
            <a:ext cx="7990027" cy="2598092"/>
          </a:xfrm>
          <a:prstGeom prst="roundRect">
            <a:avLst>
              <a:gd name="adj" fmla="val 60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t" anchorCtr="0"/>
          <a:lstStyle/>
          <a:p>
            <a:pPr marL="266700"/>
            <a:r>
              <a:rPr lang="en-GB" b="1" dirty="0">
                <a:solidFill>
                  <a:schemeClr val="tx1"/>
                </a:solidFill>
                <a:latin typeface="Arial" panose="020B0604020202020204" pitchFamily="34" charset="0"/>
                <a:cs typeface="Arial" panose="020B0604020202020204" pitchFamily="34" charset="0"/>
              </a:rPr>
              <a:t>Resources</a:t>
            </a:r>
            <a:endParaRPr lang="en-GB" sz="1600" b="1" dirty="0">
              <a:solidFill>
                <a:schemeClr val="tx1"/>
              </a:solidFill>
              <a:latin typeface="Arial" panose="020B0604020202020204" pitchFamily="34" charset="0"/>
              <a:cs typeface="Arial" panose="020B0604020202020204" pitchFamily="34" charset="0"/>
            </a:endParaRP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#HAY visual guide:</a:t>
            </a:r>
            <a:r>
              <a:rPr lang="en-GB" sz="1600" dirty="0">
                <a:solidFill>
                  <a:schemeClr val="tx1"/>
                </a:solidFill>
                <a:latin typeface="Arial" panose="020B0604020202020204" pitchFamily="34" charset="0"/>
                <a:cs typeface="Arial" panose="020B0604020202020204" pitchFamily="34" charset="0"/>
              </a:rPr>
              <a:t> This </a:t>
            </a:r>
            <a:r>
              <a:rPr lang="en-GB" sz="1600" dirty="0">
                <a:solidFill>
                  <a:schemeClr val="tx1"/>
                </a:solidFill>
                <a:latin typeface="Arial" panose="020B0604020202020204" pitchFamily="34" charset="0"/>
                <a:cs typeface="Arial" panose="020B0604020202020204" pitchFamily="34" charset="0"/>
                <a:hlinkClick r:id="rId4"/>
              </a:rPr>
              <a:t>visual guide </a:t>
            </a:r>
            <a:r>
              <a:rPr lang="en-GB" sz="1600" dirty="0">
                <a:solidFill>
                  <a:schemeClr val="tx1"/>
                </a:solidFill>
                <a:latin typeface="Arial" panose="020B0604020202020204" pitchFamily="34" charset="0"/>
                <a:cs typeface="Arial" panose="020B0604020202020204" pitchFamily="34" charset="0"/>
              </a:rPr>
              <a:t>and checklist may help with making sure you regularly check in with yourself. </a:t>
            </a: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Get confidential advice and help </a:t>
            </a:r>
            <a:r>
              <a:rPr lang="en-GB" sz="1600" dirty="0">
                <a:solidFill>
                  <a:schemeClr val="tx1"/>
                </a:solidFill>
                <a:latin typeface="Arial" panose="020B0604020202020204" pitchFamily="34" charset="0"/>
                <a:cs typeface="Arial" panose="020B0604020202020204" pitchFamily="34" charset="0"/>
              </a:rPr>
              <a:t>with </a:t>
            </a:r>
            <a:r>
              <a:rPr lang="en-GB" sz="1600" dirty="0">
                <a:solidFill>
                  <a:schemeClr val="tx1"/>
                </a:solidFill>
                <a:latin typeface="Arial" panose="020B0604020202020204" pitchFamily="34" charset="0"/>
                <a:cs typeface="Arial" panose="020B0604020202020204" pitchFamily="34" charset="0"/>
                <a:hlinkClick r:id="rId5"/>
              </a:rPr>
              <a:t>financial security</a:t>
            </a:r>
            <a:r>
              <a:rPr lang="en-GB" sz="1600" dirty="0">
                <a:solidFill>
                  <a:schemeClr val="tx1"/>
                </a:solidFill>
                <a:latin typeface="Arial" panose="020B0604020202020204" pitchFamily="34" charset="0"/>
                <a:cs typeface="Arial" panose="020B0604020202020204" pitchFamily="34" charset="0"/>
              </a:rPr>
              <a:t>, housing, benefits, family, legal and more from both the national NHS support and from </a:t>
            </a:r>
            <a:r>
              <a:rPr lang="en-GB" sz="1600" dirty="0">
                <a:solidFill>
                  <a:schemeClr val="tx1"/>
                </a:solidFill>
                <a:latin typeface="Arial" panose="020B0604020202020204" pitchFamily="34" charset="0"/>
                <a:cs typeface="Arial" panose="020B0604020202020204" pitchFamily="34" charset="0"/>
                <a:hlinkClick r:id="rId6"/>
              </a:rPr>
              <a:t>Citizen’s Advice</a:t>
            </a:r>
            <a:r>
              <a:rPr lang="en-GB" sz="1600" dirty="0">
                <a:solidFill>
                  <a:schemeClr val="tx1"/>
                </a:solidFill>
                <a:latin typeface="Arial" panose="020B0604020202020204" pitchFamily="34" charset="0"/>
                <a:cs typeface="Arial" panose="020B0604020202020204" pitchFamily="34" charset="0"/>
              </a:rPr>
              <a:t>.</a:t>
            </a:r>
            <a:endParaRPr lang="en-GB" sz="1600" b="1" dirty="0">
              <a:solidFill>
                <a:schemeClr val="tx1"/>
              </a:solidFill>
              <a:latin typeface="Arial" panose="020B0604020202020204" pitchFamily="34" charset="0"/>
              <a:cs typeface="Arial" panose="020B0604020202020204" pitchFamily="34" charset="0"/>
            </a:endParaRP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Abuse and domestic violence: </a:t>
            </a:r>
            <a:r>
              <a:rPr lang="en-GB" sz="1600" dirty="0">
                <a:solidFill>
                  <a:schemeClr val="tx1"/>
                </a:solidFill>
                <a:latin typeface="Arial" panose="020B0604020202020204" pitchFamily="34" charset="0"/>
                <a:cs typeface="Arial" panose="020B0604020202020204" pitchFamily="34" charset="0"/>
                <a:hlinkClick r:id="rId7"/>
              </a:rPr>
              <a:t>Bright Sky</a:t>
            </a:r>
            <a:r>
              <a:rPr lang="en-GB" sz="1600" dirty="0">
                <a:solidFill>
                  <a:schemeClr val="tx1"/>
                </a:solidFill>
                <a:latin typeface="Arial" panose="020B0604020202020204" pitchFamily="34" charset="0"/>
                <a:cs typeface="Arial" panose="020B0604020202020204" pitchFamily="34" charset="0"/>
              </a:rPr>
              <a:t> helpline, site and app all provide support and information for anyone who may be in an abusive relationship or those concerned about someone they know. </a:t>
            </a: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If you or someone you know is in immediate danger call 999.</a:t>
            </a:r>
            <a:endParaRPr lang="en-GB" sz="1600" dirty="0">
              <a:solidFill>
                <a:schemeClr val="tx1"/>
              </a:solidFill>
              <a:latin typeface="Arial" panose="020B0604020202020204" pitchFamily="34" charset="0"/>
              <a:cs typeface="Arial" panose="020B0604020202020204" pitchFamily="34" charset="0"/>
            </a:endParaRPr>
          </a:p>
          <a:p>
            <a:pPr marL="355600"/>
            <a:endParaRPr lang="en-GB" sz="1600" b="1" dirty="0">
              <a:solidFill>
                <a:schemeClr val="tx1"/>
              </a:solidFill>
              <a:latin typeface="Arial" panose="020B0604020202020204" pitchFamily="34" charset="0"/>
              <a:cs typeface="Arial" panose="020B0604020202020204" pitchFamily="34" charset="0"/>
            </a:endParaRPr>
          </a:p>
        </p:txBody>
      </p:sp>
      <p:sp>
        <p:nvSpPr>
          <p:cNvPr id="3" name="!!Focustitle">
            <a:extLst>
              <a:ext uri="{FF2B5EF4-FFF2-40B4-BE49-F238E27FC236}">
                <a16:creationId xmlns:a16="http://schemas.microsoft.com/office/drawing/2014/main" id="{A8E5508A-E394-4263-9179-68490B39B545}"/>
              </a:ext>
            </a:extLst>
          </p:cNvPr>
          <p:cNvSpPr/>
          <p:nvPr/>
        </p:nvSpPr>
        <p:spPr>
          <a:xfrm>
            <a:off x="4735" y="1000970"/>
            <a:ext cx="9137650" cy="7082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t" anchorCtr="0"/>
          <a:lstStyle/>
          <a:p>
            <a:pPr marL="177800"/>
            <a:r>
              <a:rPr lang="en-GB" sz="2000" b="1">
                <a:solidFill>
                  <a:schemeClr val="bg1"/>
                </a:solidFill>
                <a:latin typeface="Arial" panose="020B0604020202020204" pitchFamily="34" charset="0"/>
                <a:cs typeface="Arial" panose="020B0604020202020204" pitchFamily="34" charset="0"/>
              </a:rPr>
              <a:t>The focus is on uncertainty and getting control of your life and surroundings. It includes physical, financial and psychological safety. </a:t>
            </a:r>
          </a:p>
        </p:txBody>
      </p:sp>
      <p:grpSp>
        <p:nvGrpSpPr>
          <p:cNvPr id="16" name="!!Comfort">
            <a:extLst>
              <a:ext uri="{FF2B5EF4-FFF2-40B4-BE49-F238E27FC236}">
                <a16:creationId xmlns:a16="http://schemas.microsoft.com/office/drawing/2014/main" id="{890E252F-2331-40D1-8DD4-620A2A544B95}"/>
              </a:ext>
            </a:extLst>
          </p:cNvPr>
          <p:cNvGrpSpPr/>
          <p:nvPr/>
        </p:nvGrpSpPr>
        <p:grpSpPr>
          <a:xfrm>
            <a:off x="5570848" y="99521"/>
            <a:ext cx="3616172" cy="813901"/>
            <a:chOff x="533037" y="4405010"/>
            <a:chExt cx="3914319" cy="813901"/>
          </a:xfrm>
        </p:grpSpPr>
        <p:sp>
          <p:nvSpPr>
            <p:cNvPr id="18" name="Rectangle: Rounded Corners 17">
              <a:extLst>
                <a:ext uri="{FF2B5EF4-FFF2-40B4-BE49-F238E27FC236}">
                  <a16:creationId xmlns:a16="http://schemas.microsoft.com/office/drawing/2014/main" id="{05287CBB-E018-434C-8FB1-73BE981F5776}"/>
                </a:ext>
              </a:extLst>
            </p:cNvPr>
            <p:cNvSpPr/>
            <p:nvPr/>
          </p:nvSpPr>
          <p:spPr>
            <a:xfrm>
              <a:off x="533037" y="4405010"/>
              <a:ext cx="3868239" cy="81390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9" name="TextBox 18">
              <a:extLst>
                <a:ext uri="{FF2B5EF4-FFF2-40B4-BE49-F238E27FC236}">
                  <a16:creationId xmlns:a16="http://schemas.microsoft.com/office/drawing/2014/main" id="{F16F0521-D54F-40BA-9119-06EB6FC3BC7D}"/>
                </a:ext>
              </a:extLst>
            </p:cNvPr>
            <p:cNvSpPr txBox="1"/>
            <p:nvPr/>
          </p:nvSpPr>
          <p:spPr>
            <a:xfrm>
              <a:off x="533037" y="4553196"/>
              <a:ext cx="3914319" cy="646331"/>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Comfort, warmth, safe working conditions, family health.</a:t>
              </a:r>
            </a:p>
          </p:txBody>
        </p:sp>
      </p:grpSp>
      <p:sp>
        <p:nvSpPr>
          <p:cNvPr id="20" name="Rectangle 19">
            <a:hlinkClick r:id="rId8" action="ppaction://hlinksldjump"/>
            <a:extLst>
              <a:ext uri="{FF2B5EF4-FFF2-40B4-BE49-F238E27FC236}">
                <a16:creationId xmlns:a16="http://schemas.microsoft.com/office/drawing/2014/main" id="{CB48CA90-83C2-4F63-BE80-F33E09B9C1F4}"/>
              </a:ext>
            </a:extLst>
          </p:cNvPr>
          <p:cNvSpPr/>
          <p:nvPr/>
        </p:nvSpPr>
        <p:spPr>
          <a:xfrm>
            <a:off x="7743619" y="5506725"/>
            <a:ext cx="1429159" cy="1221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
            <a:extLst>
              <a:ext uri="{FF2B5EF4-FFF2-40B4-BE49-F238E27FC236}">
                <a16:creationId xmlns:a16="http://schemas.microsoft.com/office/drawing/2014/main" id="{8A4C9F0F-E0BA-44A4-A173-D8EC01A11045}"/>
              </a:ext>
            </a:extLst>
          </p:cNvPr>
          <p:cNvSpPr>
            <a:spLocks noGrp="1"/>
          </p:cNvSpPr>
          <p:nvPr>
            <p:ph type="title"/>
          </p:nvPr>
        </p:nvSpPr>
        <p:spPr>
          <a:xfrm>
            <a:off x="171450" y="300806"/>
            <a:ext cx="6567055" cy="611649"/>
          </a:xfrm>
        </p:spPr>
        <p:txBody>
          <a:bodyPr/>
          <a:lstStyle/>
          <a:p>
            <a:r>
              <a:rPr lang="en-GB" b="1" dirty="0">
                <a:solidFill>
                  <a:schemeClr val="tx1"/>
                </a:solidFill>
              </a:rPr>
              <a:t>Safety and security</a:t>
            </a:r>
          </a:p>
        </p:txBody>
      </p:sp>
      <p:grpSp>
        <p:nvGrpSpPr>
          <p:cNvPr id="4" name="!!Triangle">
            <a:extLst>
              <a:ext uri="{FF2B5EF4-FFF2-40B4-BE49-F238E27FC236}">
                <a16:creationId xmlns:a16="http://schemas.microsoft.com/office/drawing/2014/main" id="{737555CC-DE61-4F7A-9C03-DF83515A7597}"/>
              </a:ext>
            </a:extLst>
          </p:cNvPr>
          <p:cNvGrpSpPr/>
          <p:nvPr/>
        </p:nvGrpSpPr>
        <p:grpSpPr>
          <a:xfrm>
            <a:off x="8260596" y="5872566"/>
            <a:ext cx="883403" cy="895242"/>
            <a:chOff x="943428" y="568960"/>
            <a:chExt cx="7447280" cy="5445760"/>
          </a:xfrm>
        </p:grpSpPr>
        <p:sp>
          <p:nvSpPr>
            <p:cNvPr id="22" name="Isosceles Triangle 21">
              <a:extLst>
                <a:ext uri="{FF2B5EF4-FFF2-40B4-BE49-F238E27FC236}">
                  <a16:creationId xmlns:a16="http://schemas.microsoft.com/office/drawing/2014/main" id="{439E32CD-4BFB-4DE8-9E95-FDE07E65D1AA}"/>
                </a:ext>
              </a:extLst>
            </p:cNvPr>
            <p:cNvSpPr/>
            <p:nvPr/>
          </p:nvSpPr>
          <p:spPr>
            <a:xfrm>
              <a:off x="943428" y="568960"/>
              <a:ext cx="7447280" cy="5445760"/>
            </a:xfrm>
            <a:prstGeom prst="triangl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cxnSp>
          <p:nvCxnSpPr>
            <p:cNvPr id="23" name="Straight Connector 22">
              <a:extLst>
                <a:ext uri="{FF2B5EF4-FFF2-40B4-BE49-F238E27FC236}">
                  <a16:creationId xmlns:a16="http://schemas.microsoft.com/office/drawing/2014/main" id="{B5842386-FA69-4A80-9840-BBFFBAA3D9AB}"/>
                </a:ext>
              </a:extLst>
            </p:cNvPr>
            <p:cNvCxnSpPr/>
            <p:nvPr/>
          </p:nvCxnSpPr>
          <p:spPr>
            <a:xfrm>
              <a:off x="1479731" y="4994979"/>
              <a:ext cx="63746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55E2408-5F3C-497A-917F-F0968A7970DE}"/>
                </a:ext>
              </a:extLst>
            </p:cNvPr>
            <p:cNvCxnSpPr/>
            <p:nvPr/>
          </p:nvCxnSpPr>
          <p:spPr>
            <a:xfrm>
              <a:off x="1567544" y="3949326"/>
              <a:ext cx="63746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60C2706-6C9F-49E1-9C14-B180A639706A}"/>
                </a:ext>
              </a:extLst>
            </p:cNvPr>
            <p:cNvCxnSpPr>
              <a:cxnSpLocks/>
            </p:cNvCxnSpPr>
            <p:nvPr/>
          </p:nvCxnSpPr>
          <p:spPr>
            <a:xfrm>
              <a:off x="3013783" y="2901819"/>
              <a:ext cx="446239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89CC839-045B-4E26-B187-1FD57A795144}"/>
                </a:ext>
              </a:extLst>
            </p:cNvPr>
            <p:cNvCxnSpPr>
              <a:cxnSpLocks/>
            </p:cNvCxnSpPr>
            <p:nvPr/>
          </p:nvCxnSpPr>
          <p:spPr>
            <a:xfrm>
              <a:off x="3706291" y="1866738"/>
              <a:ext cx="40007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95872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sourcebox">
            <a:extLst>
              <a:ext uri="{FF2B5EF4-FFF2-40B4-BE49-F238E27FC236}">
                <a16:creationId xmlns:a16="http://schemas.microsoft.com/office/drawing/2014/main" id="{BEB7F6D8-93F5-49B4-8031-6E23BC91D028}"/>
              </a:ext>
            </a:extLst>
          </p:cNvPr>
          <p:cNvSpPr/>
          <p:nvPr/>
        </p:nvSpPr>
        <p:spPr>
          <a:xfrm>
            <a:off x="3874" y="1823520"/>
            <a:ext cx="9143521" cy="2337539"/>
          </a:xfrm>
          <a:prstGeom prst="roundRect">
            <a:avLst>
              <a:gd name="adj" fmla="val 992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36000" bIns="0" rtlCol="0" anchor="t" anchorCtr="0"/>
          <a:lstStyle/>
          <a:p>
            <a:pPr marL="266700"/>
            <a:r>
              <a:rPr lang="en-GB" b="1" dirty="0">
                <a:solidFill>
                  <a:schemeClr val="tx1"/>
                </a:solidFill>
                <a:latin typeface="Arial" panose="020B0604020202020204" pitchFamily="34" charset="0"/>
                <a:cs typeface="Arial" panose="020B0604020202020204" pitchFamily="34" charset="0"/>
              </a:rPr>
              <a:t>Things that might help</a:t>
            </a:r>
          </a:p>
          <a:p>
            <a:pPr marL="266700">
              <a:spcAft>
                <a:spcPts val="600"/>
              </a:spcAft>
            </a:pPr>
            <a:r>
              <a:rPr lang="en-GB" sz="1600" b="1" dirty="0">
                <a:solidFill>
                  <a:schemeClr val="tx1"/>
                </a:solidFill>
                <a:latin typeface="Arial" panose="020B0604020202020204" pitchFamily="34" charset="0"/>
                <a:cs typeface="Arial" panose="020B0604020202020204" pitchFamily="34" charset="0"/>
              </a:rPr>
              <a:t>Take the time to connect </a:t>
            </a:r>
            <a:r>
              <a:rPr lang="en-GB" sz="1600" dirty="0">
                <a:solidFill>
                  <a:schemeClr val="tx1"/>
                </a:solidFill>
                <a:latin typeface="Arial" panose="020B0604020202020204" pitchFamily="34" charset="0"/>
                <a:cs typeface="Arial" panose="020B0604020202020204" pitchFamily="34" charset="0"/>
              </a:rPr>
              <a:t>with others in your team, loved ones and beyond. When we are under pressure this can seem less important, but taking time to do this can actually make you more effective, productive and happier.</a:t>
            </a:r>
            <a:endParaRPr lang="en-GB" sz="1600" b="1" dirty="0">
              <a:solidFill>
                <a:schemeClr val="tx1"/>
              </a:solidFill>
              <a:latin typeface="Arial" panose="020B0604020202020204" pitchFamily="34" charset="0"/>
              <a:cs typeface="Arial" panose="020B0604020202020204" pitchFamily="34" charset="0"/>
            </a:endParaRP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Talk to your Inclusion lead </a:t>
            </a:r>
            <a:r>
              <a:rPr lang="en-GB" sz="1600" dirty="0">
                <a:solidFill>
                  <a:schemeClr val="tx1"/>
                </a:solidFill>
                <a:latin typeface="Arial" panose="020B0604020202020204" pitchFamily="34" charset="0"/>
                <a:cs typeface="Arial" panose="020B0604020202020204" pitchFamily="34" charset="0"/>
              </a:rPr>
              <a:t>if you are feeling excluded in your workplace. They can suggest networks and groups, both local and virtual, of others with similar experiences.</a:t>
            </a: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Consider your personal values and interests </a:t>
            </a:r>
            <a:r>
              <a:rPr lang="en-GB" sz="1600" dirty="0">
                <a:solidFill>
                  <a:schemeClr val="tx1"/>
                </a:solidFill>
                <a:latin typeface="Arial" panose="020B0604020202020204" pitchFamily="34" charset="0"/>
                <a:cs typeface="Arial" panose="020B0604020202020204" pitchFamily="34" charset="0"/>
              </a:rPr>
              <a:t>and look for groups linked to those whether in the work or personal environment. You could even set up your own groups for others like you.</a:t>
            </a:r>
          </a:p>
          <a:p>
            <a:pPr marL="355600"/>
            <a:endParaRPr lang="en-GB" dirty="0">
              <a:solidFill>
                <a:schemeClr val="tx1"/>
              </a:solidFill>
              <a:latin typeface="Arial" panose="020B0604020202020204" pitchFamily="34" charset="0"/>
              <a:cs typeface="Arial" panose="020B0604020202020204" pitchFamily="34" charset="0"/>
            </a:endParaRPr>
          </a:p>
        </p:txBody>
      </p:sp>
      <p:sp>
        <p:nvSpPr>
          <p:cNvPr id="37" name="!!Helpbox">
            <a:extLst>
              <a:ext uri="{FF2B5EF4-FFF2-40B4-BE49-F238E27FC236}">
                <a16:creationId xmlns:a16="http://schemas.microsoft.com/office/drawing/2014/main" id="{78FF15D1-388E-440D-97B2-63B223F1CD22}"/>
              </a:ext>
            </a:extLst>
          </p:cNvPr>
          <p:cNvSpPr/>
          <p:nvPr/>
        </p:nvSpPr>
        <p:spPr>
          <a:xfrm>
            <a:off x="3874" y="4259908"/>
            <a:ext cx="7990027" cy="2598092"/>
          </a:xfrm>
          <a:prstGeom prst="roundRect">
            <a:avLst>
              <a:gd name="adj" fmla="val 60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36000" bIns="45720" rtlCol="0" anchor="t" anchorCtr="0"/>
          <a:lstStyle/>
          <a:p>
            <a:pPr marL="266700"/>
            <a:r>
              <a:rPr lang="en-GB" b="1" dirty="0">
                <a:solidFill>
                  <a:schemeClr val="tx1"/>
                </a:solidFill>
                <a:latin typeface="Arial" panose="020B0604020202020204" pitchFamily="34" charset="0"/>
                <a:cs typeface="Arial" panose="020B0604020202020204" pitchFamily="34" charset="0"/>
              </a:rPr>
              <a:t>Resources</a:t>
            </a:r>
            <a:endParaRPr lang="en-GB" sz="1600" b="1" dirty="0">
              <a:solidFill>
                <a:schemeClr val="tx1"/>
              </a:solidFill>
              <a:latin typeface="Arial" panose="020B0604020202020204" pitchFamily="34" charset="0"/>
              <a:cs typeface="Arial" panose="020B0604020202020204" pitchFamily="34" charset="0"/>
            </a:endParaRPr>
          </a:p>
          <a:p>
            <a:pPr marL="266700" lvl="0">
              <a:spcAft>
                <a:spcPts val="600"/>
              </a:spcAft>
            </a:pPr>
            <a:r>
              <a:rPr lang="en-GB" sz="1600" b="1" dirty="0">
                <a:solidFill>
                  <a:schemeClr val="tx1"/>
                </a:solidFill>
                <a:latin typeface="Arial"/>
                <a:cs typeface="Arial"/>
              </a:rPr>
              <a:t>Team support </a:t>
            </a:r>
            <a:r>
              <a:rPr lang="en-GB" sz="1600" dirty="0">
                <a:solidFill>
                  <a:schemeClr val="tx1"/>
                </a:solidFill>
                <a:latin typeface="Arial"/>
                <a:cs typeface="Arial"/>
              </a:rPr>
              <a:t>resources are available </a:t>
            </a:r>
            <a:r>
              <a:rPr lang="en-GB" sz="1600" dirty="0">
                <a:solidFill>
                  <a:schemeClr val="tx1"/>
                </a:solidFill>
                <a:latin typeface="Arial"/>
                <a:cs typeface="Arial"/>
                <a:hlinkClick r:id="rId2"/>
              </a:rPr>
              <a:t>nationally, </a:t>
            </a:r>
            <a:r>
              <a:rPr lang="en-GB" sz="1600" dirty="0">
                <a:solidFill>
                  <a:schemeClr val="tx1"/>
                </a:solidFill>
                <a:latin typeface="Arial"/>
                <a:cs typeface="Arial"/>
                <a:hlinkClick r:id="rId3"/>
              </a:rPr>
              <a:t>regionally</a:t>
            </a:r>
            <a:r>
              <a:rPr lang="en-GB" sz="1600" dirty="0">
                <a:solidFill>
                  <a:schemeClr val="tx1"/>
                </a:solidFill>
                <a:latin typeface="Arial"/>
                <a:cs typeface="Arial"/>
              </a:rPr>
              <a:t> and locally to help your team feel more connected. </a:t>
            </a:r>
            <a:r>
              <a:rPr lang="en-GB" sz="1600" dirty="0">
                <a:solidFill>
                  <a:schemeClr val="tx1"/>
                </a:solidFill>
                <a:latin typeface="Arial"/>
                <a:cs typeface="Arial"/>
                <a:hlinkClick r:id="rId4"/>
              </a:rPr>
              <a:t>Guides</a:t>
            </a:r>
            <a:r>
              <a:rPr lang="en-GB" sz="1600" dirty="0">
                <a:solidFill>
                  <a:schemeClr val="tx1"/>
                </a:solidFill>
                <a:latin typeface="Arial"/>
                <a:cs typeface="Arial"/>
              </a:rPr>
              <a:t>, </a:t>
            </a:r>
            <a:r>
              <a:rPr lang="en-GB" sz="1600" dirty="0">
                <a:solidFill>
                  <a:schemeClr val="tx1"/>
                </a:solidFill>
                <a:latin typeface="Arial"/>
                <a:cs typeface="Arial"/>
                <a:hlinkClick r:id="rId5"/>
              </a:rPr>
              <a:t>expert input </a:t>
            </a:r>
            <a:r>
              <a:rPr lang="en-GB" sz="1600" dirty="0">
                <a:solidFill>
                  <a:schemeClr val="tx1"/>
                </a:solidFill>
                <a:latin typeface="Arial"/>
                <a:cs typeface="Arial"/>
              </a:rPr>
              <a:t>and regular time to </a:t>
            </a:r>
            <a:r>
              <a:rPr lang="en-GB" sz="1600" dirty="0">
                <a:solidFill>
                  <a:schemeClr val="tx1"/>
                </a:solidFill>
                <a:latin typeface="Arial"/>
                <a:cs typeface="Arial"/>
                <a:hlinkClick r:id="rId6"/>
              </a:rPr>
              <a:t>reconnect</a:t>
            </a:r>
            <a:r>
              <a:rPr lang="en-GB" sz="1600" dirty="0">
                <a:solidFill>
                  <a:schemeClr val="tx1"/>
                </a:solidFill>
                <a:latin typeface="Arial"/>
                <a:cs typeface="Arial"/>
              </a:rPr>
              <a:t>.</a:t>
            </a: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Confidential 1:1 support: </a:t>
            </a:r>
            <a:r>
              <a:rPr lang="en-GB" sz="1600" dirty="0">
                <a:solidFill>
                  <a:schemeClr val="tx1"/>
                </a:solidFill>
                <a:latin typeface="Arial" panose="020B0604020202020204" pitchFamily="34" charset="0"/>
                <a:cs typeface="Arial" panose="020B0604020202020204" pitchFamily="34" charset="0"/>
                <a:hlinkClick r:id="rId7"/>
              </a:rPr>
              <a:t>Counselling</a:t>
            </a:r>
            <a:r>
              <a:rPr lang="en-GB" sz="1600" b="1" dirty="0">
                <a:solidFill>
                  <a:schemeClr val="tx1"/>
                </a:solidFill>
                <a:latin typeface="Arial" panose="020B0604020202020204" pitchFamily="34" charset="0"/>
                <a:cs typeface="Arial" panose="020B0604020202020204" pitchFamily="34" charset="0"/>
              </a:rPr>
              <a:t> </a:t>
            </a:r>
            <a:r>
              <a:rPr lang="en-GB" sz="1600" dirty="0">
                <a:solidFill>
                  <a:schemeClr val="tx1"/>
                </a:solidFill>
                <a:latin typeface="Arial" panose="020B0604020202020204" pitchFamily="34" charset="0"/>
                <a:cs typeface="Arial" panose="020B0604020202020204" pitchFamily="34" charset="0"/>
              </a:rPr>
              <a:t>can be helpful to process experiences that disconnect us, feelings of loneliness and grief, or to develop practical solutions through coaching. </a:t>
            </a:r>
            <a:r>
              <a:rPr lang="en-GB" sz="1600" dirty="0">
                <a:solidFill>
                  <a:schemeClr val="tx1"/>
                </a:solidFill>
                <a:latin typeface="Arial" panose="020B0604020202020204" pitchFamily="34" charset="0"/>
                <a:cs typeface="Arial" panose="020B0604020202020204" pitchFamily="34" charset="0"/>
                <a:hlinkClick r:id="rId8"/>
              </a:rPr>
              <a:t>Regular</a:t>
            </a:r>
            <a:r>
              <a:rPr lang="en-GB" sz="1600" dirty="0">
                <a:solidFill>
                  <a:schemeClr val="tx1"/>
                </a:solidFill>
                <a:latin typeface="Arial" panose="020B0604020202020204" pitchFamily="34" charset="0"/>
                <a:cs typeface="Arial" panose="020B0604020202020204" pitchFamily="34" charset="0"/>
              </a:rPr>
              <a:t> or </a:t>
            </a:r>
            <a:r>
              <a:rPr lang="en-GB" sz="1600" dirty="0">
                <a:solidFill>
                  <a:schemeClr val="tx1"/>
                </a:solidFill>
                <a:latin typeface="Arial" panose="020B0604020202020204" pitchFamily="34" charset="0"/>
                <a:cs typeface="Arial" panose="020B0604020202020204" pitchFamily="34" charset="0"/>
                <a:hlinkClick r:id="rId9"/>
              </a:rPr>
              <a:t>fast-track bitesize </a:t>
            </a:r>
            <a:r>
              <a:rPr lang="en-GB" sz="1600" dirty="0">
                <a:solidFill>
                  <a:schemeClr val="tx1"/>
                </a:solidFill>
                <a:latin typeface="Arial" panose="020B0604020202020204" pitchFamily="34" charset="0"/>
                <a:cs typeface="Arial" panose="020B0604020202020204" pitchFamily="34" charset="0"/>
              </a:rPr>
              <a:t>coaching can help too.</a:t>
            </a:r>
          </a:p>
          <a:p>
            <a:pPr marL="266700" lvl="0">
              <a:spcAft>
                <a:spcPts val="600"/>
              </a:spcAft>
            </a:pPr>
            <a:r>
              <a:rPr lang="en-GB" sz="1600" b="1" dirty="0">
                <a:solidFill>
                  <a:schemeClr val="tx1"/>
                </a:solidFill>
                <a:latin typeface="Arial"/>
                <a:cs typeface="Arial"/>
              </a:rPr>
              <a:t>Group listening sessions </a:t>
            </a:r>
            <a:r>
              <a:rPr lang="en-GB" sz="1600" dirty="0">
                <a:solidFill>
                  <a:schemeClr val="tx1"/>
                </a:solidFill>
                <a:latin typeface="Arial"/>
                <a:cs typeface="Arial"/>
              </a:rPr>
              <a:t>can be a helpful way to connect with others. Simple training is on its way on this site to run your own, or join </a:t>
            </a:r>
            <a:r>
              <a:rPr lang="en-GB" sz="1600" dirty="0">
                <a:solidFill>
                  <a:schemeClr val="tx1"/>
                </a:solidFill>
                <a:latin typeface="Arial"/>
                <a:cs typeface="Arial"/>
                <a:hlinkClick r:id="rId10"/>
              </a:rPr>
              <a:t>national</a:t>
            </a:r>
            <a:r>
              <a:rPr lang="en-GB" sz="1600" dirty="0">
                <a:solidFill>
                  <a:schemeClr val="tx1"/>
                </a:solidFill>
                <a:latin typeface="Arial"/>
                <a:cs typeface="Arial"/>
              </a:rPr>
              <a:t> or regional groups based on interests or common experiences and practice. </a:t>
            </a:r>
            <a:r>
              <a:rPr lang="en-GB" sz="1600" dirty="0">
                <a:solidFill>
                  <a:schemeClr val="tx1"/>
                </a:solidFill>
                <a:latin typeface="Arial"/>
                <a:cs typeface="Arial"/>
                <a:hlinkClick r:id="rId11"/>
              </a:rPr>
              <a:t>Email us</a:t>
            </a:r>
            <a:r>
              <a:rPr lang="en-GB" sz="1600" dirty="0">
                <a:solidFill>
                  <a:schemeClr val="tx1"/>
                </a:solidFill>
                <a:latin typeface="Arial"/>
                <a:cs typeface="Arial"/>
              </a:rPr>
              <a:t> to find out more.</a:t>
            </a:r>
            <a:endParaRPr lang="en-GB" sz="1600" b="1" dirty="0">
              <a:solidFill>
                <a:schemeClr val="tx1"/>
              </a:solidFill>
              <a:latin typeface="Arial"/>
              <a:cs typeface="Arial"/>
            </a:endParaRPr>
          </a:p>
          <a:p>
            <a:pPr marL="355600"/>
            <a:endParaRPr lang="en-GB" sz="1600" b="1" dirty="0">
              <a:solidFill>
                <a:schemeClr val="tx1"/>
              </a:solidFill>
              <a:latin typeface="Arial" panose="020B0604020202020204" pitchFamily="34" charset="0"/>
              <a:cs typeface="Arial" panose="020B0604020202020204" pitchFamily="34" charset="0"/>
            </a:endParaRPr>
          </a:p>
        </p:txBody>
      </p:sp>
      <p:sp>
        <p:nvSpPr>
          <p:cNvPr id="3" name="!!Focustitle">
            <a:extLst>
              <a:ext uri="{FF2B5EF4-FFF2-40B4-BE49-F238E27FC236}">
                <a16:creationId xmlns:a16="http://schemas.microsoft.com/office/drawing/2014/main" id="{A8E5508A-E394-4263-9179-68490B39B545}"/>
              </a:ext>
            </a:extLst>
          </p:cNvPr>
          <p:cNvSpPr/>
          <p:nvPr/>
        </p:nvSpPr>
        <p:spPr>
          <a:xfrm>
            <a:off x="-3014" y="1000970"/>
            <a:ext cx="9145399" cy="7082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t" anchorCtr="0"/>
          <a:lstStyle/>
          <a:p>
            <a:pPr marL="177800"/>
            <a:r>
              <a:rPr lang="en-GB" sz="2000" b="1">
                <a:solidFill>
                  <a:schemeClr val="bg1"/>
                </a:solidFill>
                <a:latin typeface="Arial" panose="020B0604020202020204" pitchFamily="34" charset="0"/>
                <a:cs typeface="Arial" panose="020B0604020202020204" pitchFamily="34" charset="0"/>
              </a:rPr>
              <a:t>The focus is on feeling isolated and a need to reconnect. It is a strong need to be included and accepted as part of the wider group. </a:t>
            </a:r>
          </a:p>
        </p:txBody>
      </p:sp>
      <p:sp>
        <p:nvSpPr>
          <p:cNvPr id="20" name="Rectangle 19">
            <a:hlinkClick r:id="rId12" action="ppaction://hlinksldjump"/>
            <a:extLst>
              <a:ext uri="{FF2B5EF4-FFF2-40B4-BE49-F238E27FC236}">
                <a16:creationId xmlns:a16="http://schemas.microsoft.com/office/drawing/2014/main" id="{CB48CA90-83C2-4F63-BE80-F33E09B9C1F4}"/>
              </a:ext>
            </a:extLst>
          </p:cNvPr>
          <p:cNvSpPr/>
          <p:nvPr/>
        </p:nvSpPr>
        <p:spPr>
          <a:xfrm>
            <a:off x="7743619" y="5506725"/>
            <a:ext cx="1429159" cy="1221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Feel">
            <a:extLst>
              <a:ext uri="{FF2B5EF4-FFF2-40B4-BE49-F238E27FC236}">
                <a16:creationId xmlns:a16="http://schemas.microsoft.com/office/drawing/2014/main" id="{DDBD7847-3E32-4984-AB08-F1D5AAFED58B}"/>
              </a:ext>
            </a:extLst>
          </p:cNvPr>
          <p:cNvGrpSpPr/>
          <p:nvPr/>
        </p:nvGrpSpPr>
        <p:grpSpPr>
          <a:xfrm>
            <a:off x="5549283" y="104285"/>
            <a:ext cx="3764567" cy="806152"/>
            <a:chOff x="1026271" y="3517321"/>
            <a:chExt cx="3965711" cy="806152"/>
          </a:xfrm>
        </p:grpSpPr>
        <p:sp>
          <p:nvSpPr>
            <p:cNvPr id="21" name="Rectangle: Rounded Corners 20">
              <a:extLst>
                <a:ext uri="{FF2B5EF4-FFF2-40B4-BE49-F238E27FC236}">
                  <a16:creationId xmlns:a16="http://schemas.microsoft.com/office/drawing/2014/main" id="{8CBA6007-8650-4B6D-986D-145F82316FF3}"/>
                </a:ext>
              </a:extLst>
            </p:cNvPr>
            <p:cNvSpPr/>
            <p:nvPr/>
          </p:nvSpPr>
          <p:spPr>
            <a:xfrm>
              <a:off x="1026271" y="3517321"/>
              <a:ext cx="3790517" cy="80615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2" name="TextBox 21">
              <a:extLst>
                <a:ext uri="{FF2B5EF4-FFF2-40B4-BE49-F238E27FC236}">
                  <a16:creationId xmlns:a16="http://schemas.microsoft.com/office/drawing/2014/main" id="{D488CC9E-F704-471D-AFE3-C760AAE83829}"/>
                </a:ext>
              </a:extLst>
            </p:cNvPr>
            <p:cNvSpPr txBox="1"/>
            <p:nvPr/>
          </p:nvSpPr>
          <p:spPr>
            <a:xfrm>
              <a:off x="1088891" y="3664848"/>
              <a:ext cx="3903091" cy="646331"/>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Feel included in family, team, community. Treated fairly.</a:t>
              </a:r>
            </a:p>
          </p:txBody>
        </p:sp>
      </p:grpSp>
      <p:sp>
        <p:nvSpPr>
          <p:cNvPr id="23" name="Title 2">
            <a:extLst>
              <a:ext uri="{FF2B5EF4-FFF2-40B4-BE49-F238E27FC236}">
                <a16:creationId xmlns:a16="http://schemas.microsoft.com/office/drawing/2014/main" id="{AF85F763-F6BA-43CB-B3EB-52247B78AA0C}"/>
              </a:ext>
            </a:extLst>
          </p:cNvPr>
          <p:cNvSpPr>
            <a:spLocks noGrp="1"/>
          </p:cNvSpPr>
          <p:nvPr>
            <p:ph type="title"/>
          </p:nvPr>
        </p:nvSpPr>
        <p:spPr>
          <a:xfrm>
            <a:off x="171450" y="300806"/>
            <a:ext cx="6567055" cy="611649"/>
          </a:xfrm>
        </p:spPr>
        <p:txBody>
          <a:bodyPr/>
          <a:lstStyle/>
          <a:p>
            <a:r>
              <a:rPr lang="en-GB" b="1" dirty="0">
                <a:solidFill>
                  <a:schemeClr val="tx1"/>
                </a:solidFill>
              </a:rPr>
              <a:t>Belonging</a:t>
            </a:r>
          </a:p>
        </p:txBody>
      </p:sp>
      <p:grpSp>
        <p:nvGrpSpPr>
          <p:cNvPr id="4" name="!!Triangle">
            <a:extLst>
              <a:ext uri="{FF2B5EF4-FFF2-40B4-BE49-F238E27FC236}">
                <a16:creationId xmlns:a16="http://schemas.microsoft.com/office/drawing/2014/main" id="{CC099FC4-1A0C-4C7E-91A8-B9AFBA2EEDD5}"/>
              </a:ext>
            </a:extLst>
          </p:cNvPr>
          <p:cNvGrpSpPr/>
          <p:nvPr/>
        </p:nvGrpSpPr>
        <p:grpSpPr>
          <a:xfrm>
            <a:off x="8260596" y="5872566"/>
            <a:ext cx="883403" cy="895242"/>
            <a:chOff x="943428" y="568960"/>
            <a:chExt cx="7447280" cy="5445760"/>
          </a:xfrm>
        </p:grpSpPr>
        <p:sp>
          <p:nvSpPr>
            <p:cNvPr id="18" name="Isosceles Triangle 17">
              <a:extLst>
                <a:ext uri="{FF2B5EF4-FFF2-40B4-BE49-F238E27FC236}">
                  <a16:creationId xmlns:a16="http://schemas.microsoft.com/office/drawing/2014/main" id="{C092648F-9AC0-428E-AD85-0CE797EBF667}"/>
                </a:ext>
              </a:extLst>
            </p:cNvPr>
            <p:cNvSpPr/>
            <p:nvPr/>
          </p:nvSpPr>
          <p:spPr>
            <a:xfrm>
              <a:off x="943428" y="568960"/>
              <a:ext cx="7447280" cy="5445760"/>
            </a:xfrm>
            <a:prstGeom prst="triangl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cxnSp>
          <p:nvCxnSpPr>
            <p:cNvPr id="19" name="Straight Connector 18">
              <a:extLst>
                <a:ext uri="{FF2B5EF4-FFF2-40B4-BE49-F238E27FC236}">
                  <a16:creationId xmlns:a16="http://schemas.microsoft.com/office/drawing/2014/main" id="{CDC0C149-5A0F-41E6-9518-434B909FB5A9}"/>
                </a:ext>
              </a:extLst>
            </p:cNvPr>
            <p:cNvCxnSpPr/>
            <p:nvPr/>
          </p:nvCxnSpPr>
          <p:spPr>
            <a:xfrm>
              <a:off x="1479731" y="4994979"/>
              <a:ext cx="63746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E56175-D8D7-4EB0-A984-A774A7E0360A}"/>
                </a:ext>
              </a:extLst>
            </p:cNvPr>
            <p:cNvCxnSpPr/>
            <p:nvPr/>
          </p:nvCxnSpPr>
          <p:spPr>
            <a:xfrm>
              <a:off x="1567544" y="3949326"/>
              <a:ext cx="63746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95A6F1B-1F91-463F-8467-5CD13B2FB317}"/>
                </a:ext>
              </a:extLst>
            </p:cNvPr>
            <p:cNvCxnSpPr>
              <a:cxnSpLocks/>
            </p:cNvCxnSpPr>
            <p:nvPr/>
          </p:nvCxnSpPr>
          <p:spPr>
            <a:xfrm>
              <a:off x="3013783" y="2901819"/>
              <a:ext cx="446239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C8C577-09EA-4C0A-B2DC-56F857F76B1C}"/>
                </a:ext>
              </a:extLst>
            </p:cNvPr>
            <p:cNvCxnSpPr>
              <a:cxnSpLocks/>
            </p:cNvCxnSpPr>
            <p:nvPr/>
          </p:nvCxnSpPr>
          <p:spPr>
            <a:xfrm>
              <a:off x="3706291" y="1866738"/>
              <a:ext cx="40007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3626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sourcebox">
            <a:extLst>
              <a:ext uri="{FF2B5EF4-FFF2-40B4-BE49-F238E27FC236}">
                <a16:creationId xmlns:a16="http://schemas.microsoft.com/office/drawing/2014/main" id="{BEB7F6D8-93F5-49B4-8031-6E23BC91D028}"/>
              </a:ext>
            </a:extLst>
          </p:cNvPr>
          <p:cNvSpPr/>
          <p:nvPr/>
        </p:nvSpPr>
        <p:spPr>
          <a:xfrm>
            <a:off x="-3875" y="1823520"/>
            <a:ext cx="9151270" cy="2337539"/>
          </a:xfrm>
          <a:prstGeom prst="roundRect">
            <a:avLst>
              <a:gd name="adj" fmla="val 992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36000" bIns="0" rtlCol="0" anchor="t" anchorCtr="0"/>
          <a:lstStyle/>
          <a:p>
            <a:pPr marL="266700"/>
            <a:r>
              <a:rPr lang="en-GB" b="1">
                <a:solidFill>
                  <a:schemeClr val="tx1"/>
                </a:solidFill>
                <a:latin typeface="Arial" panose="020B0604020202020204" pitchFamily="34" charset="0"/>
                <a:cs typeface="Arial" panose="020B0604020202020204" pitchFamily="34" charset="0"/>
              </a:rPr>
              <a:t>Things that might help</a:t>
            </a:r>
          </a:p>
          <a:p>
            <a:pPr marL="266700">
              <a:spcAft>
                <a:spcPts val="600"/>
              </a:spcAft>
            </a:pPr>
            <a:r>
              <a:rPr lang="en-GB" sz="1600" b="1">
                <a:solidFill>
                  <a:schemeClr val="tx1"/>
                </a:solidFill>
                <a:latin typeface="Arial" panose="020B0604020202020204" pitchFamily="34" charset="0"/>
                <a:cs typeface="Arial" panose="020B0604020202020204" pitchFamily="34" charset="0"/>
              </a:rPr>
              <a:t>Be clear about your contribution. </a:t>
            </a:r>
            <a:r>
              <a:rPr lang="en-GB" sz="1600">
                <a:solidFill>
                  <a:schemeClr val="tx1"/>
                </a:solidFill>
                <a:latin typeface="Arial" panose="020B0604020202020204" pitchFamily="34" charset="0"/>
                <a:cs typeface="Arial" panose="020B0604020202020204" pitchFamily="34" charset="0"/>
              </a:rPr>
              <a:t>Agree clear objectives and tasks and review them regularly. Consider prioritisation and boundaries. It is ok to say no to people. You can’t do everything.</a:t>
            </a:r>
          </a:p>
          <a:p>
            <a:pPr marL="266700">
              <a:spcAft>
                <a:spcPts val="600"/>
              </a:spcAft>
            </a:pPr>
            <a:r>
              <a:rPr lang="en-GB" sz="1600" b="1">
                <a:solidFill>
                  <a:schemeClr val="tx1"/>
                </a:solidFill>
                <a:latin typeface="Arial" panose="020B0604020202020204" pitchFamily="34" charset="0"/>
                <a:cs typeface="Arial" panose="020B0604020202020204" pitchFamily="34" charset="0"/>
              </a:rPr>
              <a:t>Communicate your value. </a:t>
            </a:r>
            <a:r>
              <a:rPr lang="en-GB" sz="1600">
                <a:solidFill>
                  <a:schemeClr val="tx1"/>
                </a:solidFill>
                <a:latin typeface="Arial" panose="020B0604020202020204" pitchFamily="34" charset="0"/>
                <a:cs typeface="Arial" panose="020B0604020202020204" pitchFamily="34" charset="0"/>
              </a:rPr>
              <a:t>Take the time to consider your unique contribution and value. Share with your team how you can best play your part and what helps you to do that. </a:t>
            </a:r>
          </a:p>
          <a:p>
            <a:pPr marL="266700">
              <a:spcAft>
                <a:spcPts val="600"/>
              </a:spcAft>
            </a:pPr>
            <a:r>
              <a:rPr lang="en-GB" sz="1600" b="1">
                <a:solidFill>
                  <a:schemeClr val="tx1"/>
                </a:solidFill>
                <a:latin typeface="Arial" panose="020B0604020202020204" pitchFamily="34" charset="0"/>
                <a:cs typeface="Arial" panose="020B0604020202020204" pitchFamily="34" charset="0"/>
              </a:rPr>
              <a:t>Make time for people who appreciate you. </a:t>
            </a:r>
            <a:r>
              <a:rPr lang="en-GB" sz="1600">
                <a:solidFill>
                  <a:schemeClr val="tx1"/>
                </a:solidFill>
                <a:latin typeface="Arial" panose="020B0604020202020204" pitchFamily="34" charset="0"/>
                <a:cs typeface="Arial" panose="020B0604020202020204" pitchFamily="34" charset="0"/>
              </a:rPr>
              <a:t>Whether that is in or outside work, surrounding yourself with people who value you helps increase your resourcefulness, creativity and more. Share with others what you value about them as compassion and empathy for others helps too.</a:t>
            </a:r>
            <a:endParaRPr lang="en-GB" sz="1600" b="1">
              <a:solidFill>
                <a:schemeClr val="tx1"/>
              </a:solidFill>
              <a:latin typeface="Arial" panose="020B0604020202020204" pitchFamily="34" charset="0"/>
              <a:cs typeface="Arial" panose="020B0604020202020204" pitchFamily="34" charset="0"/>
            </a:endParaRPr>
          </a:p>
          <a:p>
            <a:pPr marL="355600"/>
            <a:endParaRPr lang="en-GB">
              <a:solidFill>
                <a:schemeClr val="tx1"/>
              </a:solidFill>
              <a:latin typeface="Arial" panose="020B0604020202020204" pitchFamily="34" charset="0"/>
              <a:cs typeface="Arial" panose="020B0604020202020204" pitchFamily="34" charset="0"/>
            </a:endParaRPr>
          </a:p>
        </p:txBody>
      </p:sp>
      <p:sp>
        <p:nvSpPr>
          <p:cNvPr id="37" name="!!Helpbox">
            <a:extLst>
              <a:ext uri="{FF2B5EF4-FFF2-40B4-BE49-F238E27FC236}">
                <a16:creationId xmlns:a16="http://schemas.microsoft.com/office/drawing/2014/main" id="{78FF15D1-388E-440D-97B2-63B223F1CD22}"/>
              </a:ext>
            </a:extLst>
          </p:cNvPr>
          <p:cNvSpPr/>
          <p:nvPr/>
        </p:nvSpPr>
        <p:spPr>
          <a:xfrm>
            <a:off x="-3876" y="4259908"/>
            <a:ext cx="7990027" cy="2598092"/>
          </a:xfrm>
          <a:prstGeom prst="roundRect">
            <a:avLst>
              <a:gd name="adj" fmla="val 60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t" anchorCtr="0"/>
          <a:lstStyle/>
          <a:p>
            <a:pPr marL="266700"/>
            <a:r>
              <a:rPr lang="en-GB" b="1" dirty="0">
                <a:solidFill>
                  <a:schemeClr val="tx1"/>
                </a:solidFill>
                <a:latin typeface="Arial" panose="020B0604020202020204" pitchFamily="34" charset="0"/>
                <a:cs typeface="Arial" panose="020B0604020202020204" pitchFamily="34" charset="0"/>
              </a:rPr>
              <a:t>Resources</a:t>
            </a:r>
            <a:endParaRPr lang="en-GB" sz="1600" b="1" dirty="0">
              <a:solidFill>
                <a:schemeClr val="tx1"/>
              </a:solidFill>
              <a:latin typeface="Arial" panose="020B0604020202020204" pitchFamily="34" charset="0"/>
              <a:cs typeface="Arial" panose="020B0604020202020204" pitchFamily="34" charset="0"/>
            </a:endParaRPr>
          </a:p>
          <a:p>
            <a:pPr marL="266700">
              <a:spcAft>
                <a:spcPts val="600"/>
              </a:spcAft>
            </a:pPr>
            <a:r>
              <a:rPr lang="en-GB" sz="1600" b="1" dirty="0">
                <a:solidFill>
                  <a:schemeClr val="tx1"/>
                </a:solidFill>
                <a:latin typeface="Arial" panose="020B0604020202020204" pitchFamily="34" charset="0"/>
                <a:cs typeface="Arial" panose="020B0604020202020204" pitchFamily="34" charset="0"/>
              </a:rPr>
              <a:t>Confidential 1:1 support: </a:t>
            </a:r>
            <a:r>
              <a:rPr lang="en-GB" sz="1600" dirty="0">
                <a:solidFill>
                  <a:schemeClr val="tx1"/>
                </a:solidFill>
                <a:latin typeface="Arial" panose="020B0604020202020204" pitchFamily="34" charset="0"/>
                <a:cs typeface="Arial" panose="020B0604020202020204" pitchFamily="34" charset="0"/>
                <a:hlinkClick r:id="rId2"/>
              </a:rPr>
              <a:t>Counselling</a:t>
            </a:r>
            <a:r>
              <a:rPr lang="en-GB" sz="1600" b="1" dirty="0">
                <a:solidFill>
                  <a:schemeClr val="tx1"/>
                </a:solidFill>
                <a:latin typeface="Arial" panose="020B0604020202020204" pitchFamily="34" charset="0"/>
                <a:cs typeface="Arial" panose="020B0604020202020204" pitchFamily="34" charset="0"/>
              </a:rPr>
              <a:t> </a:t>
            </a:r>
            <a:r>
              <a:rPr lang="en-GB" sz="1600" dirty="0">
                <a:solidFill>
                  <a:schemeClr val="tx1"/>
                </a:solidFill>
                <a:latin typeface="Arial" panose="020B0604020202020204" pitchFamily="34" charset="0"/>
                <a:cs typeface="Arial" panose="020B0604020202020204" pitchFamily="34" charset="0"/>
              </a:rPr>
              <a:t>can be helpful when our sense of self-worth is low. </a:t>
            </a:r>
            <a:r>
              <a:rPr lang="en-GB" sz="1600" dirty="0">
                <a:solidFill>
                  <a:schemeClr val="tx1"/>
                </a:solidFill>
                <a:latin typeface="Arial" panose="020B0604020202020204" pitchFamily="34" charset="0"/>
                <a:cs typeface="Arial" panose="020B0604020202020204" pitchFamily="34" charset="0"/>
                <a:hlinkClick r:id="rId3"/>
              </a:rPr>
              <a:t>Regular</a:t>
            </a:r>
            <a:r>
              <a:rPr lang="en-GB" sz="1600" dirty="0">
                <a:solidFill>
                  <a:schemeClr val="tx1"/>
                </a:solidFill>
                <a:latin typeface="Arial" panose="020B0604020202020204" pitchFamily="34" charset="0"/>
                <a:cs typeface="Arial" panose="020B0604020202020204" pitchFamily="34" charset="0"/>
              </a:rPr>
              <a:t> or </a:t>
            </a:r>
            <a:r>
              <a:rPr lang="en-GB" sz="1600" dirty="0">
                <a:solidFill>
                  <a:schemeClr val="tx1"/>
                </a:solidFill>
                <a:latin typeface="Arial" panose="020B0604020202020204" pitchFamily="34" charset="0"/>
                <a:cs typeface="Arial" panose="020B0604020202020204" pitchFamily="34" charset="0"/>
                <a:hlinkClick r:id="rId4"/>
              </a:rPr>
              <a:t>fast-track bite-sized </a:t>
            </a:r>
            <a:r>
              <a:rPr lang="en-GB" sz="1600" dirty="0">
                <a:solidFill>
                  <a:schemeClr val="tx1"/>
                </a:solidFill>
                <a:latin typeface="Arial" panose="020B0604020202020204" pitchFamily="34" charset="0"/>
                <a:cs typeface="Arial" panose="020B0604020202020204" pitchFamily="34" charset="0"/>
              </a:rPr>
              <a:t>coaching can help to identify and grow your value and sense of achievement.</a:t>
            </a: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Diagnostics </a:t>
            </a:r>
            <a:r>
              <a:rPr lang="en-GB" sz="1600" dirty="0">
                <a:solidFill>
                  <a:schemeClr val="tx1"/>
                </a:solidFill>
                <a:latin typeface="Arial" panose="020B0604020202020204" pitchFamily="34" charset="0"/>
                <a:cs typeface="Arial" panose="020B0604020202020204" pitchFamily="34" charset="0"/>
              </a:rPr>
              <a:t>can help to better understand personal strengths, communication styles and responses to stress. Your employer will have some simple tools or you can try Myers-Briggs, Healthcare Leadership Model and other tools </a:t>
            </a:r>
            <a:r>
              <a:rPr lang="en-GB" sz="1600" dirty="0">
                <a:solidFill>
                  <a:schemeClr val="tx1"/>
                </a:solidFill>
                <a:latin typeface="Arial" panose="020B0604020202020204" pitchFamily="34" charset="0"/>
                <a:cs typeface="Arial" panose="020B0604020202020204" pitchFamily="34" charset="0"/>
                <a:hlinkClick r:id="rId5"/>
              </a:rPr>
              <a:t>here</a:t>
            </a:r>
            <a:r>
              <a:rPr lang="en-GB" sz="1600" dirty="0">
                <a:solidFill>
                  <a:schemeClr val="tx1"/>
                </a:solidFill>
                <a:latin typeface="Arial" panose="020B0604020202020204" pitchFamily="34" charset="0"/>
                <a:cs typeface="Arial" panose="020B0604020202020204" pitchFamily="34" charset="0"/>
              </a:rPr>
              <a:t>.</a:t>
            </a:r>
            <a:endParaRPr lang="en-GB" sz="1600" b="1" dirty="0">
              <a:solidFill>
                <a:schemeClr val="tx1"/>
              </a:solidFill>
              <a:latin typeface="Arial" panose="020B0604020202020204" pitchFamily="34" charset="0"/>
              <a:cs typeface="Arial" panose="020B0604020202020204" pitchFamily="34" charset="0"/>
            </a:endParaRPr>
          </a:p>
          <a:p>
            <a:pPr marL="266700" lvl="0">
              <a:spcAft>
                <a:spcPts val="600"/>
              </a:spcAft>
            </a:pPr>
            <a:r>
              <a:rPr lang="en-GB" sz="1600" b="1" dirty="0">
                <a:solidFill>
                  <a:schemeClr val="tx1"/>
                </a:solidFill>
                <a:latin typeface="Arial" panose="020B0604020202020204" pitchFamily="34" charset="0"/>
                <a:cs typeface="Arial" panose="020B0604020202020204" pitchFamily="34" charset="0"/>
              </a:rPr>
              <a:t>Use simple tools to improve your productivity: </a:t>
            </a:r>
            <a:r>
              <a:rPr lang="en-GB" sz="1600" dirty="0">
                <a:solidFill>
                  <a:schemeClr val="tx1"/>
                </a:solidFill>
                <a:latin typeface="Arial" panose="020B0604020202020204" pitchFamily="34" charset="0"/>
                <a:cs typeface="Arial" panose="020B0604020202020204" pitchFamily="34" charset="0"/>
              </a:rPr>
              <a:t>Consider tools like the </a:t>
            </a:r>
            <a:r>
              <a:rPr lang="en-GB" sz="1600" dirty="0">
                <a:solidFill>
                  <a:schemeClr val="tx1"/>
                </a:solidFill>
                <a:latin typeface="Arial" panose="020B0604020202020204" pitchFamily="34" charset="0"/>
                <a:cs typeface="Arial" panose="020B0604020202020204" pitchFamily="34" charset="0"/>
                <a:hlinkClick r:id="rId6"/>
              </a:rPr>
              <a:t>#HAY guide</a:t>
            </a:r>
            <a:r>
              <a:rPr lang="en-GB" sz="1600" dirty="0">
                <a:solidFill>
                  <a:schemeClr val="tx1"/>
                </a:solidFill>
                <a:latin typeface="Arial" panose="020B0604020202020204" pitchFamily="34" charset="0"/>
                <a:cs typeface="Arial" panose="020B0604020202020204" pitchFamily="34" charset="0"/>
              </a:rPr>
              <a:t>, </a:t>
            </a:r>
            <a:r>
              <a:rPr lang="en-GB" sz="1600" dirty="0">
                <a:solidFill>
                  <a:schemeClr val="tx1"/>
                </a:solidFill>
                <a:latin typeface="Arial" panose="020B0604020202020204" pitchFamily="34" charset="0"/>
                <a:cs typeface="Arial" panose="020B0604020202020204" pitchFamily="34" charset="0"/>
                <a:hlinkClick r:id="rId7"/>
              </a:rPr>
              <a:t>#</a:t>
            </a:r>
            <a:r>
              <a:rPr lang="en-GB" sz="1600" dirty="0" err="1">
                <a:solidFill>
                  <a:schemeClr val="tx1"/>
                </a:solidFill>
                <a:latin typeface="Arial" panose="020B0604020202020204" pitchFamily="34" charset="0"/>
                <a:cs typeface="Arial" panose="020B0604020202020204" pitchFamily="34" charset="0"/>
                <a:hlinkClick r:id="rId7"/>
              </a:rPr>
              <a:t>ProjectM</a:t>
            </a:r>
            <a:r>
              <a:rPr lang="en-GB" sz="1600" dirty="0">
                <a:solidFill>
                  <a:schemeClr val="tx1"/>
                </a:solidFill>
                <a:latin typeface="Arial" panose="020B0604020202020204" pitchFamily="34" charset="0"/>
                <a:cs typeface="Arial" panose="020B0604020202020204" pitchFamily="34" charset="0"/>
              </a:rPr>
              <a:t>, </a:t>
            </a:r>
            <a:r>
              <a:rPr lang="en-GB" sz="1600" dirty="0">
                <a:solidFill>
                  <a:schemeClr val="tx1"/>
                </a:solidFill>
                <a:latin typeface="Arial" panose="020B0604020202020204" pitchFamily="34" charset="0"/>
                <a:cs typeface="Arial" panose="020B0604020202020204" pitchFamily="34" charset="0"/>
                <a:hlinkClick r:id="rId8"/>
              </a:rPr>
              <a:t>bitesized learning </a:t>
            </a:r>
            <a:r>
              <a:rPr lang="en-GB" sz="1600" dirty="0">
                <a:solidFill>
                  <a:schemeClr val="tx1"/>
                </a:solidFill>
                <a:latin typeface="Arial" panose="020B0604020202020204" pitchFamily="34" charset="0"/>
                <a:cs typeface="Arial" panose="020B0604020202020204" pitchFamily="34" charset="0"/>
              </a:rPr>
              <a:t>and </a:t>
            </a:r>
            <a:r>
              <a:rPr lang="en-GB" sz="1600" dirty="0">
                <a:solidFill>
                  <a:schemeClr val="tx1"/>
                </a:solidFill>
                <a:latin typeface="Arial" panose="020B0604020202020204" pitchFamily="34" charset="0"/>
                <a:cs typeface="Arial" panose="020B0604020202020204" pitchFamily="34" charset="0"/>
                <a:hlinkClick r:id="rId9"/>
              </a:rPr>
              <a:t>leadership espressos</a:t>
            </a:r>
            <a:r>
              <a:rPr lang="en-GB" sz="1600" dirty="0">
                <a:solidFill>
                  <a:schemeClr val="tx1"/>
                </a:solidFill>
                <a:latin typeface="Arial" panose="020B0604020202020204" pitchFamily="34" charset="0"/>
                <a:cs typeface="Arial" panose="020B0604020202020204" pitchFamily="34" charset="0"/>
              </a:rPr>
              <a:t>.</a:t>
            </a:r>
            <a:endParaRPr lang="en-GB" sz="1600" b="1" dirty="0">
              <a:solidFill>
                <a:schemeClr val="tx1"/>
              </a:solidFill>
              <a:latin typeface="Arial" panose="020B0604020202020204" pitchFamily="34" charset="0"/>
              <a:cs typeface="Arial" panose="020B0604020202020204" pitchFamily="34" charset="0"/>
            </a:endParaRPr>
          </a:p>
        </p:txBody>
      </p:sp>
      <p:sp>
        <p:nvSpPr>
          <p:cNvPr id="3" name="!!Focustitle">
            <a:extLst>
              <a:ext uri="{FF2B5EF4-FFF2-40B4-BE49-F238E27FC236}">
                <a16:creationId xmlns:a16="http://schemas.microsoft.com/office/drawing/2014/main" id="{A8E5508A-E394-4263-9179-68490B39B545}"/>
              </a:ext>
            </a:extLst>
          </p:cNvPr>
          <p:cNvSpPr/>
          <p:nvPr/>
        </p:nvSpPr>
        <p:spPr>
          <a:xfrm>
            <a:off x="-119251" y="1000970"/>
            <a:ext cx="9354625" cy="7082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t" anchorCtr="0"/>
          <a:lstStyle/>
          <a:p>
            <a:pPr marL="177800"/>
            <a:r>
              <a:rPr lang="en-GB" sz="2000" b="1">
                <a:solidFill>
                  <a:schemeClr val="bg1"/>
                </a:solidFill>
                <a:latin typeface="Arial" panose="020B0604020202020204" pitchFamily="34" charset="0"/>
                <a:cs typeface="Arial" panose="020B0604020202020204" pitchFamily="34" charset="0"/>
              </a:rPr>
              <a:t>The focus is on being appreciated and respected. A need for personal accomplishments and recognition which can be met in work and outside.</a:t>
            </a:r>
          </a:p>
        </p:txBody>
      </p:sp>
      <p:sp>
        <p:nvSpPr>
          <p:cNvPr id="20" name="Rectangle 19">
            <a:hlinkClick r:id="rId10" action="ppaction://hlinksldjump"/>
            <a:extLst>
              <a:ext uri="{FF2B5EF4-FFF2-40B4-BE49-F238E27FC236}">
                <a16:creationId xmlns:a16="http://schemas.microsoft.com/office/drawing/2014/main" id="{CB48CA90-83C2-4F63-BE80-F33E09B9C1F4}"/>
              </a:ext>
            </a:extLst>
          </p:cNvPr>
          <p:cNvSpPr/>
          <p:nvPr/>
        </p:nvSpPr>
        <p:spPr>
          <a:xfrm>
            <a:off x="7935084" y="5838927"/>
            <a:ext cx="1429159" cy="1221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Valued">
            <a:extLst>
              <a:ext uri="{FF2B5EF4-FFF2-40B4-BE49-F238E27FC236}">
                <a16:creationId xmlns:a16="http://schemas.microsoft.com/office/drawing/2014/main" id="{26253C43-0215-4ECA-B92F-5D5CB3458924}"/>
              </a:ext>
            </a:extLst>
          </p:cNvPr>
          <p:cNvGrpSpPr/>
          <p:nvPr/>
        </p:nvGrpSpPr>
        <p:grpSpPr>
          <a:xfrm>
            <a:off x="5549283" y="110072"/>
            <a:ext cx="4110774" cy="806152"/>
            <a:chOff x="1766057" y="2624909"/>
            <a:chExt cx="4115304" cy="806152"/>
          </a:xfrm>
        </p:grpSpPr>
        <p:sp>
          <p:nvSpPr>
            <p:cNvPr id="18" name="Rectangle: Rounded Corners 17">
              <a:extLst>
                <a:ext uri="{FF2B5EF4-FFF2-40B4-BE49-F238E27FC236}">
                  <a16:creationId xmlns:a16="http://schemas.microsoft.com/office/drawing/2014/main" id="{7FE783F5-CCD4-492D-8DA4-36C656F61F14}"/>
                </a:ext>
              </a:extLst>
            </p:cNvPr>
            <p:cNvSpPr/>
            <p:nvPr/>
          </p:nvSpPr>
          <p:spPr>
            <a:xfrm>
              <a:off x="1768923" y="2624909"/>
              <a:ext cx="3596690" cy="80615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9" name="TextBox 18">
              <a:extLst>
                <a:ext uri="{FF2B5EF4-FFF2-40B4-BE49-F238E27FC236}">
                  <a16:creationId xmlns:a16="http://schemas.microsoft.com/office/drawing/2014/main" id="{DA566832-39B8-4D54-82F5-55D8595F212E}"/>
                </a:ext>
              </a:extLst>
            </p:cNvPr>
            <p:cNvSpPr txBox="1"/>
            <p:nvPr/>
          </p:nvSpPr>
          <p:spPr>
            <a:xfrm>
              <a:off x="1766057" y="2766849"/>
              <a:ext cx="4115304" cy="646331"/>
            </a:xfrm>
            <a:prstGeom prst="rect">
              <a:avLst/>
            </a:prstGeom>
            <a:noFill/>
          </p:spPr>
          <p:txBody>
            <a:bodyPr wrap="square" rtlCol="0">
              <a:spAutoFit/>
            </a:bodyPr>
            <a:lstStyle/>
            <a:p>
              <a:r>
                <a:rPr lang="en-GB" b="1">
                  <a:latin typeface="Arial" panose="020B0604020202020204" pitchFamily="34" charset="0"/>
                  <a:cs typeface="Arial" panose="020B0604020202020204" pitchFamily="34" charset="0"/>
                </a:rPr>
                <a:t>Valued by those around you, </a:t>
              </a:r>
            </a:p>
            <a:p>
              <a:r>
                <a:rPr lang="en-GB" b="1">
                  <a:latin typeface="Arial" panose="020B0604020202020204" pitchFamily="34" charset="0"/>
                  <a:cs typeface="Arial" panose="020B0604020202020204" pitchFamily="34" charset="0"/>
                </a:rPr>
                <a:t>included in decisions.</a:t>
              </a:r>
            </a:p>
          </p:txBody>
        </p:sp>
      </p:grpSp>
      <p:sp>
        <p:nvSpPr>
          <p:cNvPr id="30" name="Title 2">
            <a:extLst>
              <a:ext uri="{FF2B5EF4-FFF2-40B4-BE49-F238E27FC236}">
                <a16:creationId xmlns:a16="http://schemas.microsoft.com/office/drawing/2014/main" id="{FFCE38FE-30D5-4D34-AF3B-FE1066DC87B1}"/>
              </a:ext>
            </a:extLst>
          </p:cNvPr>
          <p:cNvSpPr>
            <a:spLocks noGrp="1"/>
          </p:cNvSpPr>
          <p:nvPr>
            <p:ph type="title"/>
          </p:nvPr>
        </p:nvSpPr>
        <p:spPr>
          <a:xfrm>
            <a:off x="171450" y="300806"/>
            <a:ext cx="6567055" cy="611649"/>
          </a:xfrm>
        </p:spPr>
        <p:txBody>
          <a:bodyPr/>
          <a:lstStyle/>
          <a:p>
            <a:r>
              <a:rPr lang="en-GB" b="1">
                <a:solidFill>
                  <a:schemeClr val="tx1"/>
                </a:solidFill>
              </a:rPr>
              <a:t>Self-esteem</a:t>
            </a:r>
          </a:p>
        </p:txBody>
      </p:sp>
      <p:grpSp>
        <p:nvGrpSpPr>
          <p:cNvPr id="4" name="!!Triangle">
            <a:extLst>
              <a:ext uri="{FF2B5EF4-FFF2-40B4-BE49-F238E27FC236}">
                <a16:creationId xmlns:a16="http://schemas.microsoft.com/office/drawing/2014/main" id="{0B18CBFA-703F-4DDC-B7E0-5DB6F4B9B197}"/>
              </a:ext>
            </a:extLst>
          </p:cNvPr>
          <p:cNvGrpSpPr/>
          <p:nvPr/>
        </p:nvGrpSpPr>
        <p:grpSpPr>
          <a:xfrm>
            <a:off x="8260596" y="5872566"/>
            <a:ext cx="883403" cy="895242"/>
            <a:chOff x="943428" y="568960"/>
            <a:chExt cx="7447280" cy="5445760"/>
          </a:xfrm>
        </p:grpSpPr>
        <p:sp>
          <p:nvSpPr>
            <p:cNvPr id="21" name="Isosceles Triangle 20">
              <a:extLst>
                <a:ext uri="{FF2B5EF4-FFF2-40B4-BE49-F238E27FC236}">
                  <a16:creationId xmlns:a16="http://schemas.microsoft.com/office/drawing/2014/main" id="{80592570-B264-49B9-A6E4-EFC39C3AA158}"/>
                </a:ext>
              </a:extLst>
            </p:cNvPr>
            <p:cNvSpPr/>
            <p:nvPr/>
          </p:nvSpPr>
          <p:spPr>
            <a:xfrm>
              <a:off x="943428" y="568960"/>
              <a:ext cx="7447280" cy="5445760"/>
            </a:xfrm>
            <a:prstGeom prst="triangl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cxnSp>
          <p:nvCxnSpPr>
            <p:cNvPr id="22" name="Straight Connector 21">
              <a:extLst>
                <a:ext uri="{FF2B5EF4-FFF2-40B4-BE49-F238E27FC236}">
                  <a16:creationId xmlns:a16="http://schemas.microsoft.com/office/drawing/2014/main" id="{CDDAF4DD-3530-4743-89E3-BC5955EC4B10}"/>
                </a:ext>
              </a:extLst>
            </p:cNvPr>
            <p:cNvCxnSpPr/>
            <p:nvPr/>
          </p:nvCxnSpPr>
          <p:spPr>
            <a:xfrm>
              <a:off x="1479731" y="4994979"/>
              <a:ext cx="63746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9491505-30FC-47BF-B1B1-5403D652F9C0}"/>
                </a:ext>
              </a:extLst>
            </p:cNvPr>
            <p:cNvCxnSpPr/>
            <p:nvPr/>
          </p:nvCxnSpPr>
          <p:spPr>
            <a:xfrm>
              <a:off x="1567544" y="3949326"/>
              <a:ext cx="63746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F53117E-A5A1-4355-A573-DDAA4036E72B}"/>
                </a:ext>
              </a:extLst>
            </p:cNvPr>
            <p:cNvCxnSpPr>
              <a:cxnSpLocks/>
            </p:cNvCxnSpPr>
            <p:nvPr/>
          </p:nvCxnSpPr>
          <p:spPr>
            <a:xfrm>
              <a:off x="3013783" y="2901819"/>
              <a:ext cx="446239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DA40223-8543-47D7-BA47-CE847CF6A58C}"/>
                </a:ext>
              </a:extLst>
            </p:cNvPr>
            <p:cNvCxnSpPr>
              <a:cxnSpLocks/>
            </p:cNvCxnSpPr>
            <p:nvPr/>
          </p:nvCxnSpPr>
          <p:spPr>
            <a:xfrm>
              <a:off x="3706291" y="1866738"/>
              <a:ext cx="40007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9390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sourcebox">
            <a:extLst>
              <a:ext uri="{FF2B5EF4-FFF2-40B4-BE49-F238E27FC236}">
                <a16:creationId xmlns:a16="http://schemas.microsoft.com/office/drawing/2014/main" id="{BEB7F6D8-93F5-49B4-8031-6E23BC91D028}"/>
              </a:ext>
            </a:extLst>
          </p:cNvPr>
          <p:cNvSpPr/>
          <p:nvPr/>
        </p:nvSpPr>
        <p:spPr>
          <a:xfrm>
            <a:off x="3874" y="1823520"/>
            <a:ext cx="9135771" cy="2337539"/>
          </a:xfrm>
          <a:prstGeom prst="roundRect">
            <a:avLst>
              <a:gd name="adj" fmla="val 992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36000" bIns="0" rtlCol="0" anchor="t" anchorCtr="0"/>
          <a:lstStyle/>
          <a:p>
            <a:pPr marL="261938">
              <a:spcAft>
                <a:spcPts val="600"/>
              </a:spcAft>
            </a:pPr>
            <a:r>
              <a:rPr lang="en-GB" b="1">
                <a:solidFill>
                  <a:schemeClr val="tx1"/>
                </a:solidFill>
                <a:latin typeface="Arial" panose="020B0604020202020204" pitchFamily="34" charset="0"/>
                <a:cs typeface="Arial" panose="020B0604020202020204" pitchFamily="34" charset="0"/>
              </a:rPr>
              <a:t>Things that might help</a:t>
            </a:r>
          </a:p>
          <a:p>
            <a:pPr marL="261938" lvl="0">
              <a:spcAft>
                <a:spcPts val="600"/>
              </a:spcAft>
            </a:pPr>
            <a:r>
              <a:rPr lang="en-GB" sz="1600" b="1">
                <a:solidFill>
                  <a:schemeClr val="tx1"/>
                </a:solidFill>
                <a:latin typeface="Arial" panose="020B0604020202020204" pitchFamily="34" charset="0"/>
                <a:cs typeface="Arial" panose="020B0604020202020204" pitchFamily="34" charset="0"/>
              </a:rPr>
              <a:t>A clear purpose and priorities. </a:t>
            </a:r>
            <a:r>
              <a:rPr lang="en-GB" sz="1600">
                <a:solidFill>
                  <a:schemeClr val="tx1"/>
                </a:solidFill>
                <a:latin typeface="Arial" panose="020B0604020202020204" pitchFamily="34" charset="0"/>
                <a:cs typeface="Arial" panose="020B0604020202020204" pitchFamily="34" charset="0"/>
              </a:rPr>
              <a:t>This can help you be more productive, innovative and creative in your problem solving. Discuss them with your manager and ensure they are realistic and enable a good work-life balance.</a:t>
            </a:r>
          </a:p>
          <a:p>
            <a:pPr marL="261938" lvl="0">
              <a:spcAft>
                <a:spcPts val="600"/>
              </a:spcAft>
            </a:pPr>
            <a:r>
              <a:rPr lang="en-GB" sz="1600" b="1">
                <a:solidFill>
                  <a:schemeClr val="tx1"/>
                </a:solidFill>
                <a:latin typeface="Arial" panose="020B0604020202020204" pitchFamily="34" charset="0"/>
                <a:cs typeface="Arial" panose="020B0604020202020204" pitchFamily="34" charset="0"/>
              </a:rPr>
              <a:t>Consider your own development. </a:t>
            </a:r>
            <a:r>
              <a:rPr lang="en-GB" sz="1600">
                <a:solidFill>
                  <a:schemeClr val="tx1"/>
                </a:solidFill>
                <a:latin typeface="Arial" panose="020B0604020202020204" pitchFamily="34" charset="0"/>
                <a:cs typeface="Arial" panose="020B0604020202020204" pitchFamily="34" charset="0"/>
              </a:rPr>
              <a:t>Reflect on your behaviours, attitudes, values and motivations. Think about your next stretch and how you can learn through your work.</a:t>
            </a:r>
          </a:p>
          <a:p>
            <a:pPr marL="261938" lvl="0">
              <a:spcAft>
                <a:spcPts val="600"/>
              </a:spcAft>
            </a:pPr>
            <a:r>
              <a:rPr lang="en-GB" sz="1600" b="1">
                <a:solidFill>
                  <a:schemeClr val="tx1"/>
                </a:solidFill>
                <a:latin typeface="Arial" panose="020B0604020202020204" pitchFamily="34" charset="0"/>
                <a:cs typeface="Arial" panose="020B0604020202020204" pitchFamily="34" charset="0"/>
              </a:rPr>
              <a:t>Connect with others with similar values. </a:t>
            </a:r>
            <a:r>
              <a:rPr lang="en-GB" sz="1600">
                <a:solidFill>
                  <a:schemeClr val="tx1"/>
                </a:solidFill>
                <a:latin typeface="Arial" panose="020B0604020202020204" pitchFamily="34" charset="0"/>
                <a:cs typeface="Arial" panose="020B0604020202020204" pitchFamily="34" charset="0"/>
              </a:rPr>
              <a:t>This can be very reaffirming and can be done by talking to your team about your values, joining networks and groups in work and outside.</a:t>
            </a:r>
            <a:endParaRPr lang="en-GB" sz="1600" b="1">
              <a:solidFill>
                <a:schemeClr val="tx1"/>
              </a:solidFill>
              <a:latin typeface="Arial" panose="020B0604020202020204" pitchFamily="34" charset="0"/>
              <a:cs typeface="Arial" panose="020B0604020202020204" pitchFamily="34" charset="0"/>
            </a:endParaRPr>
          </a:p>
          <a:p>
            <a:pPr marL="261938" lvl="0">
              <a:spcAft>
                <a:spcPts val="600"/>
              </a:spcAft>
            </a:pPr>
            <a:endParaRPr lang="en-GB" sz="1600">
              <a:solidFill>
                <a:schemeClr val="tx1"/>
              </a:solidFill>
              <a:latin typeface="Arial" panose="020B0604020202020204" pitchFamily="34" charset="0"/>
              <a:cs typeface="Arial" panose="020B0604020202020204" pitchFamily="34" charset="0"/>
            </a:endParaRPr>
          </a:p>
          <a:p>
            <a:pPr marL="261938" lvl="0">
              <a:spcAft>
                <a:spcPts val="600"/>
              </a:spcAft>
            </a:pPr>
            <a:endParaRPr lang="en-GB" sz="1600">
              <a:solidFill>
                <a:schemeClr val="tx1"/>
              </a:solidFill>
              <a:latin typeface="Arial" panose="020B0604020202020204" pitchFamily="34" charset="0"/>
              <a:cs typeface="Arial" panose="020B0604020202020204" pitchFamily="34" charset="0"/>
            </a:endParaRPr>
          </a:p>
          <a:p>
            <a:pPr marL="261938">
              <a:spcAft>
                <a:spcPts val="600"/>
              </a:spcAft>
            </a:pPr>
            <a:endParaRPr lang="en-GB">
              <a:solidFill>
                <a:schemeClr val="tx1"/>
              </a:solidFill>
              <a:latin typeface="Arial" panose="020B0604020202020204" pitchFamily="34" charset="0"/>
              <a:cs typeface="Arial" panose="020B0604020202020204" pitchFamily="34" charset="0"/>
            </a:endParaRPr>
          </a:p>
        </p:txBody>
      </p:sp>
      <p:sp>
        <p:nvSpPr>
          <p:cNvPr id="37" name="!!Helpbox">
            <a:extLst>
              <a:ext uri="{FF2B5EF4-FFF2-40B4-BE49-F238E27FC236}">
                <a16:creationId xmlns:a16="http://schemas.microsoft.com/office/drawing/2014/main" id="{78FF15D1-388E-440D-97B2-63B223F1CD22}"/>
              </a:ext>
            </a:extLst>
          </p:cNvPr>
          <p:cNvSpPr/>
          <p:nvPr/>
        </p:nvSpPr>
        <p:spPr>
          <a:xfrm>
            <a:off x="-3876" y="4259908"/>
            <a:ext cx="7990027" cy="2598092"/>
          </a:xfrm>
          <a:prstGeom prst="roundRect">
            <a:avLst>
              <a:gd name="adj" fmla="val 60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36000" rtlCol="0" anchor="t" anchorCtr="0"/>
          <a:lstStyle/>
          <a:p>
            <a:pPr marL="266700"/>
            <a:r>
              <a:rPr lang="en-GB" b="1" dirty="0">
                <a:solidFill>
                  <a:schemeClr val="tx1"/>
                </a:solidFill>
                <a:latin typeface="Arial" panose="020B0604020202020204" pitchFamily="34" charset="0"/>
                <a:cs typeface="Arial" panose="020B0604020202020204" pitchFamily="34" charset="0"/>
              </a:rPr>
              <a:t>Resources</a:t>
            </a:r>
            <a:endParaRPr lang="en-GB" sz="1600" b="1" dirty="0">
              <a:solidFill>
                <a:schemeClr val="tx1"/>
              </a:solidFill>
              <a:latin typeface="Arial" panose="020B0604020202020204" pitchFamily="34" charset="0"/>
              <a:cs typeface="Arial" panose="020B0604020202020204" pitchFamily="34" charset="0"/>
            </a:endParaRPr>
          </a:p>
          <a:p>
            <a:pPr marL="261938" lvl="0">
              <a:spcAft>
                <a:spcPts val="600"/>
              </a:spcAft>
            </a:pPr>
            <a:r>
              <a:rPr lang="en-GB" sz="1600" b="1" dirty="0">
                <a:solidFill>
                  <a:schemeClr val="tx1"/>
                </a:solidFill>
                <a:latin typeface="Arial" panose="020B0604020202020204" pitchFamily="34" charset="0"/>
                <a:cs typeface="Arial" panose="020B0604020202020204" pitchFamily="34" charset="0"/>
              </a:rPr>
              <a:t>Protect regular time to motivate yourself: </a:t>
            </a:r>
            <a:r>
              <a:rPr lang="en-GB" sz="1600" dirty="0">
                <a:solidFill>
                  <a:schemeClr val="tx1"/>
                </a:solidFill>
                <a:latin typeface="Arial" panose="020B0604020202020204" pitchFamily="34" charset="0"/>
                <a:cs typeface="Arial" panose="020B0604020202020204" pitchFamily="34" charset="0"/>
              </a:rPr>
              <a:t>Consider your personal values and drivers. </a:t>
            </a:r>
            <a:r>
              <a:rPr lang="en-GB" sz="1600" dirty="0">
                <a:solidFill>
                  <a:schemeClr val="tx1"/>
                </a:solidFill>
                <a:latin typeface="Arial" panose="020B0604020202020204" pitchFamily="34" charset="0"/>
                <a:cs typeface="Arial" panose="020B0604020202020204" pitchFamily="34" charset="0"/>
                <a:hlinkClick r:id="rId2"/>
              </a:rPr>
              <a:t>Inspiring learning </a:t>
            </a:r>
            <a:r>
              <a:rPr lang="en-GB" sz="1600" dirty="0">
                <a:solidFill>
                  <a:schemeClr val="tx1"/>
                </a:solidFill>
                <a:latin typeface="Arial" panose="020B0604020202020204" pitchFamily="34" charset="0"/>
                <a:cs typeface="Arial" panose="020B0604020202020204" pitchFamily="34" charset="0"/>
              </a:rPr>
              <a:t>and leadership </a:t>
            </a:r>
            <a:r>
              <a:rPr lang="en-GB" sz="1600" dirty="0">
                <a:solidFill>
                  <a:schemeClr val="tx1"/>
                </a:solidFill>
                <a:latin typeface="Arial" panose="020B0604020202020204" pitchFamily="34" charset="0"/>
                <a:cs typeface="Arial" panose="020B0604020202020204" pitchFamily="34" charset="0"/>
                <a:hlinkClick r:id="rId3"/>
              </a:rPr>
              <a:t>guides</a:t>
            </a:r>
            <a:r>
              <a:rPr lang="en-GB" sz="1600" dirty="0">
                <a:solidFill>
                  <a:schemeClr val="tx1"/>
                </a:solidFill>
                <a:latin typeface="Arial" panose="020B0604020202020204" pitchFamily="34" charset="0"/>
                <a:cs typeface="Arial" panose="020B0604020202020204" pitchFamily="34" charset="0"/>
              </a:rPr>
              <a:t> and </a:t>
            </a:r>
            <a:r>
              <a:rPr lang="en-GB" sz="1600" dirty="0">
                <a:solidFill>
                  <a:schemeClr val="tx1"/>
                </a:solidFill>
                <a:latin typeface="Arial" panose="020B0604020202020204" pitchFamily="34" charset="0"/>
                <a:cs typeface="Arial" panose="020B0604020202020204" pitchFamily="34" charset="0"/>
                <a:hlinkClick r:id="rId4"/>
              </a:rPr>
              <a:t>espressos</a:t>
            </a:r>
            <a:r>
              <a:rPr lang="en-GB" sz="1600" dirty="0">
                <a:solidFill>
                  <a:schemeClr val="tx1"/>
                </a:solidFill>
                <a:latin typeface="Arial" panose="020B0604020202020204" pitchFamily="34" charset="0"/>
                <a:cs typeface="Arial" panose="020B0604020202020204" pitchFamily="34" charset="0"/>
              </a:rPr>
              <a:t>, </a:t>
            </a:r>
            <a:r>
              <a:rPr lang="en-GB" sz="1600" dirty="0">
                <a:solidFill>
                  <a:schemeClr val="tx1"/>
                </a:solidFill>
                <a:latin typeface="Arial" panose="020B0604020202020204" pitchFamily="34" charset="0"/>
                <a:cs typeface="Arial" panose="020B0604020202020204" pitchFamily="34" charset="0"/>
                <a:hlinkClick r:id="rId5"/>
              </a:rPr>
              <a:t>videos</a:t>
            </a:r>
            <a:r>
              <a:rPr lang="en-GB" sz="1600" dirty="0">
                <a:solidFill>
                  <a:schemeClr val="tx1"/>
                </a:solidFill>
                <a:latin typeface="Arial" panose="020B0604020202020204" pitchFamily="34" charset="0"/>
                <a:cs typeface="Arial" panose="020B0604020202020204" pitchFamily="34" charset="0"/>
              </a:rPr>
              <a:t> and time to </a:t>
            </a:r>
            <a:r>
              <a:rPr lang="en-GB" sz="1600" dirty="0">
                <a:solidFill>
                  <a:schemeClr val="tx1"/>
                </a:solidFill>
                <a:latin typeface="Arial" panose="020B0604020202020204" pitchFamily="34" charset="0"/>
                <a:cs typeface="Arial" panose="020B0604020202020204" pitchFamily="34" charset="0"/>
                <a:hlinkClick r:id="rId6"/>
              </a:rPr>
              <a:t>reflect</a:t>
            </a:r>
            <a:r>
              <a:rPr lang="en-GB" sz="1600" dirty="0">
                <a:solidFill>
                  <a:schemeClr val="tx1"/>
                </a:solidFill>
                <a:latin typeface="Arial" panose="020B0604020202020204" pitchFamily="34" charset="0"/>
                <a:cs typeface="Arial" panose="020B0604020202020204" pitchFamily="34" charset="0"/>
              </a:rPr>
              <a:t> on your own and with others.</a:t>
            </a:r>
          </a:p>
          <a:p>
            <a:pPr marL="261938" lvl="0">
              <a:spcAft>
                <a:spcPts val="600"/>
              </a:spcAft>
            </a:pPr>
            <a:r>
              <a:rPr lang="en-GB" sz="1600" b="1" dirty="0">
                <a:solidFill>
                  <a:schemeClr val="tx1"/>
                </a:solidFill>
                <a:latin typeface="Arial" panose="020B0604020202020204" pitchFamily="34" charset="0"/>
                <a:cs typeface="Arial" panose="020B0604020202020204" pitchFamily="34" charset="0"/>
              </a:rPr>
              <a:t>Coaching and mentoring: </a:t>
            </a:r>
            <a:r>
              <a:rPr lang="en-GB" sz="1600" dirty="0">
                <a:solidFill>
                  <a:schemeClr val="tx1"/>
                </a:solidFill>
                <a:latin typeface="Arial" panose="020B0604020202020204" pitchFamily="34" charset="0"/>
                <a:cs typeface="Arial" panose="020B0604020202020204" pitchFamily="34" charset="0"/>
              </a:rPr>
              <a:t>For emergent issues consider quick-access to </a:t>
            </a:r>
            <a:r>
              <a:rPr lang="en-GB" sz="1600" dirty="0">
                <a:solidFill>
                  <a:schemeClr val="tx1"/>
                </a:solidFill>
                <a:latin typeface="Arial" panose="020B0604020202020204" pitchFamily="34" charset="0"/>
                <a:cs typeface="Arial" panose="020B0604020202020204" pitchFamily="34" charset="0"/>
                <a:hlinkClick r:id="rId7"/>
              </a:rPr>
              <a:t>bitesize sessions</a:t>
            </a:r>
            <a:r>
              <a:rPr lang="en-GB" sz="1600" dirty="0">
                <a:solidFill>
                  <a:schemeClr val="tx1"/>
                </a:solidFill>
                <a:latin typeface="Arial" panose="020B0604020202020204" pitchFamily="34" charset="0"/>
                <a:cs typeface="Arial" panose="020B0604020202020204" pitchFamily="34" charset="0"/>
              </a:rPr>
              <a:t>, or set up a more </a:t>
            </a:r>
            <a:r>
              <a:rPr lang="en-GB" sz="1600" dirty="0">
                <a:solidFill>
                  <a:schemeClr val="tx1"/>
                </a:solidFill>
                <a:latin typeface="Arial" panose="020B0604020202020204" pitchFamily="34" charset="0"/>
                <a:cs typeface="Arial" panose="020B0604020202020204" pitchFamily="34" charset="0"/>
                <a:hlinkClick r:id="rId8"/>
              </a:rPr>
              <a:t>formal relationship</a:t>
            </a:r>
            <a:r>
              <a:rPr lang="en-GB" sz="1600" dirty="0">
                <a:solidFill>
                  <a:schemeClr val="tx1"/>
                </a:solidFill>
                <a:latin typeface="Arial" panose="020B0604020202020204" pitchFamily="34" charset="0"/>
                <a:cs typeface="Arial" panose="020B0604020202020204" pitchFamily="34" charset="0"/>
              </a:rPr>
              <a:t>.</a:t>
            </a:r>
          </a:p>
          <a:p>
            <a:pPr marL="261938" lvl="0">
              <a:spcAft>
                <a:spcPts val="600"/>
              </a:spcAft>
            </a:pPr>
            <a:r>
              <a:rPr lang="en-GB" sz="1600" b="1" dirty="0">
                <a:solidFill>
                  <a:schemeClr val="tx1"/>
                </a:solidFill>
                <a:latin typeface="Arial" panose="020B0604020202020204" pitchFamily="34" charset="0"/>
                <a:cs typeface="Arial" panose="020B0604020202020204" pitchFamily="34" charset="0"/>
              </a:rPr>
              <a:t>Register with talent pools:</a:t>
            </a:r>
            <a:r>
              <a:rPr lang="en-GB" sz="1600" dirty="0">
                <a:solidFill>
                  <a:schemeClr val="tx1"/>
                </a:solidFill>
                <a:latin typeface="Arial" panose="020B0604020202020204" pitchFamily="34" charset="0"/>
                <a:cs typeface="Arial" panose="020B0604020202020204" pitchFamily="34" charset="0"/>
              </a:rPr>
              <a:t> Make it known that you are looking for growth. This may be within your current role with a stretch assignment, a secondment or career progression. Talk to your line manager and have a </a:t>
            </a:r>
            <a:r>
              <a:rPr lang="en-GB" sz="1600" dirty="0">
                <a:solidFill>
                  <a:schemeClr val="tx1"/>
                </a:solidFill>
                <a:latin typeface="Arial" panose="020B0604020202020204" pitchFamily="34" charset="0"/>
                <a:cs typeface="Arial" panose="020B0604020202020204" pitchFamily="34" charset="0"/>
                <a:hlinkClick r:id="rId9"/>
              </a:rPr>
              <a:t>talent conversation</a:t>
            </a:r>
            <a:r>
              <a:rPr lang="en-GB" sz="1600" dirty="0">
                <a:solidFill>
                  <a:schemeClr val="tx1"/>
                </a:solidFill>
                <a:latin typeface="Arial" panose="020B0604020202020204" pitchFamily="34" charset="0"/>
                <a:cs typeface="Arial" panose="020B0604020202020204" pitchFamily="34" charset="0"/>
              </a:rPr>
              <a:t>.</a:t>
            </a:r>
          </a:p>
        </p:txBody>
      </p:sp>
      <p:sp>
        <p:nvSpPr>
          <p:cNvPr id="3" name="!!Focustitle">
            <a:extLst>
              <a:ext uri="{FF2B5EF4-FFF2-40B4-BE49-F238E27FC236}">
                <a16:creationId xmlns:a16="http://schemas.microsoft.com/office/drawing/2014/main" id="{A8E5508A-E394-4263-9179-68490B39B545}"/>
              </a:ext>
            </a:extLst>
          </p:cNvPr>
          <p:cNvSpPr/>
          <p:nvPr/>
        </p:nvSpPr>
        <p:spPr>
          <a:xfrm>
            <a:off x="-3014" y="1000970"/>
            <a:ext cx="9137650" cy="7082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Ins="180000" rtlCol="0" anchor="t" anchorCtr="0"/>
          <a:lstStyle/>
          <a:p>
            <a:pPr marL="177800"/>
            <a:r>
              <a:rPr lang="en-GB" sz="2000" b="1">
                <a:solidFill>
                  <a:schemeClr val="bg1"/>
                </a:solidFill>
                <a:latin typeface="Arial" panose="020B0604020202020204" pitchFamily="34" charset="0"/>
                <a:cs typeface="Arial" panose="020B0604020202020204" pitchFamily="34" charset="0"/>
              </a:rPr>
              <a:t>The focus is on achieving our full potential and purpose. A need for autonomy, personal growth, self-awareness and self-acceptance.</a:t>
            </a:r>
          </a:p>
        </p:txBody>
      </p:sp>
      <p:sp>
        <p:nvSpPr>
          <p:cNvPr id="20" name="Rectangle 19">
            <a:hlinkClick r:id="rId10" action="ppaction://hlinksldjump"/>
            <a:extLst>
              <a:ext uri="{FF2B5EF4-FFF2-40B4-BE49-F238E27FC236}">
                <a16:creationId xmlns:a16="http://schemas.microsoft.com/office/drawing/2014/main" id="{CB48CA90-83C2-4F63-BE80-F33E09B9C1F4}"/>
              </a:ext>
            </a:extLst>
          </p:cNvPr>
          <p:cNvSpPr/>
          <p:nvPr/>
        </p:nvSpPr>
        <p:spPr>
          <a:xfrm>
            <a:off x="7935084" y="5838927"/>
            <a:ext cx="1429159" cy="1221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Inspiration">
            <a:extLst>
              <a:ext uri="{FF2B5EF4-FFF2-40B4-BE49-F238E27FC236}">
                <a16:creationId xmlns:a16="http://schemas.microsoft.com/office/drawing/2014/main" id="{7AFCDF39-9DB2-488D-93A7-9569051CF6CA}"/>
              </a:ext>
            </a:extLst>
          </p:cNvPr>
          <p:cNvGrpSpPr/>
          <p:nvPr/>
        </p:nvGrpSpPr>
        <p:grpSpPr>
          <a:xfrm>
            <a:off x="5510537" y="116126"/>
            <a:ext cx="3630327" cy="819189"/>
            <a:chOff x="1536700" y="1139002"/>
            <a:chExt cx="3734823" cy="819189"/>
          </a:xfrm>
          <a:solidFill>
            <a:schemeClr val="accent3">
              <a:lumMod val="20000"/>
              <a:lumOff val="80000"/>
            </a:schemeClr>
          </a:solidFill>
        </p:grpSpPr>
        <p:sp>
          <p:nvSpPr>
            <p:cNvPr id="21" name="Rectangle: Rounded Corners 20">
              <a:hlinkClick r:id="rId11" action="ppaction://hlinksldjump"/>
              <a:extLst>
                <a:ext uri="{FF2B5EF4-FFF2-40B4-BE49-F238E27FC236}">
                  <a16:creationId xmlns:a16="http://schemas.microsoft.com/office/drawing/2014/main" id="{0DA9C673-F6C0-43BB-ACAE-646E6617360B}"/>
                </a:ext>
              </a:extLst>
            </p:cNvPr>
            <p:cNvSpPr/>
            <p:nvPr/>
          </p:nvSpPr>
          <p:spPr>
            <a:xfrm>
              <a:off x="1536700" y="1139002"/>
              <a:ext cx="3734823" cy="8191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a:solidFill>
                  <a:schemeClr val="tx1"/>
                </a:solidFill>
              </a:endParaRPr>
            </a:p>
          </p:txBody>
        </p:sp>
        <p:sp>
          <p:nvSpPr>
            <p:cNvPr id="22" name="TextBox 21">
              <a:extLst>
                <a:ext uri="{FF2B5EF4-FFF2-40B4-BE49-F238E27FC236}">
                  <a16:creationId xmlns:a16="http://schemas.microsoft.com/office/drawing/2014/main" id="{772D1295-636F-4471-A24E-E935F73DCE09}"/>
                </a:ext>
              </a:extLst>
            </p:cNvPr>
            <p:cNvSpPr txBox="1"/>
            <p:nvPr/>
          </p:nvSpPr>
          <p:spPr>
            <a:xfrm>
              <a:off x="1563586" y="1268874"/>
              <a:ext cx="3658996" cy="646331"/>
            </a:xfrm>
            <a:prstGeom prst="rect">
              <a:avLst/>
            </a:prstGeom>
            <a:grpFill/>
          </p:spPr>
          <p:txBody>
            <a:bodyPr wrap="square" rtlCol="0">
              <a:spAutoFit/>
            </a:bodyPr>
            <a:lstStyle/>
            <a:p>
              <a:r>
                <a:rPr lang="en-GB" b="1" dirty="0">
                  <a:latin typeface="Arial" panose="020B0604020202020204" pitchFamily="34" charset="0"/>
                  <a:cs typeface="Arial" panose="020B0604020202020204" pitchFamily="34" charset="0"/>
                </a:rPr>
                <a:t>Inspiration, creativity, learning, greater goal, legacy.</a:t>
              </a:r>
            </a:p>
          </p:txBody>
        </p:sp>
      </p:grpSp>
      <p:sp>
        <p:nvSpPr>
          <p:cNvPr id="26" name="Title 2">
            <a:extLst>
              <a:ext uri="{FF2B5EF4-FFF2-40B4-BE49-F238E27FC236}">
                <a16:creationId xmlns:a16="http://schemas.microsoft.com/office/drawing/2014/main" id="{29473D3A-22DE-4F44-9316-BE84EC15EC58}"/>
              </a:ext>
            </a:extLst>
          </p:cNvPr>
          <p:cNvSpPr>
            <a:spLocks noGrp="1"/>
          </p:cNvSpPr>
          <p:nvPr>
            <p:ph type="title"/>
          </p:nvPr>
        </p:nvSpPr>
        <p:spPr>
          <a:xfrm>
            <a:off x="171450" y="300806"/>
            <a:ext cx="6567055" cy="611649"/>
          </a:xfrm>
        </p:spPr>
        <p:txBody>
          <a:bodyPr/>
          <a:lstStyle/>
          <a:p>
            <a:r>
              <a:rPr lang="en-GB" b="1" dirty="0">
                <a:solidFill>
                  <a:schemeClr val="tx1"/>
                </a:solidFill>
              </a:rPr>
              <a:t>Growth</a:t>
            </a:r>
          </a:p>
        </p:txBody>
      </p:sp>
      <p:pic>
        <p:nvPicPr>
          <p:cNvPr id="19" name="!!LAPLogo">
            <a:extLst>
              <a:ext uri="{FF2B5EF4-FFF2-40B4-BE49-F238E27FC236}">
                <a16:creationId xmlns:a16="http://schemas.microsoft.com/office/drawing/2014/main" id="{76BB301E-38ED-407C-BEF7-2DBF0C813ACB}"/>
              </a:ext>
            </a:extLst>
          </p:cNvPr>
          <p:cNvPicPr>
            <a:picLocks noChangeAspect="1"/>
          </p:cNvPicPr>
          <p:nvPr/>
        </p:nvPicPr>
        <p:blipFill>
          <a:blip r:embed="rId12"/>
          <a:stretch>
            <a:fillRect/>
          </a:stretch>
        </p:blipFill>
        <p:spPr>
          <a:xfrm>
            <a:off x="9285515" y="-418912"/>
            <a:ext cx="1534285" cy="981561"/>
          </a:xfrm>
          <a:prstGeom prst="rect">
            <a:avLst/>
          </a:prstGeom>
        </p:spPr>
      </p:pic>
      <p:grpSp>
        <p:nvGrpSpPr>
          <p:cNvPr id="4" name="!!Triangle">
            <a:extLst>
              <a:ext uri="{FF2B5EF4-FFF2-40B4-BE49-F238E27FC236}">
                <a16:creationId xmlns:a16="http://schemas.microsoft.com/office/drawing/2014/main" id="{AA38A998-9131-4CFB-9162-2797458F2BDB}"/>
              </a:ext>
            </a:extLst>
          </p:cNvPr>
          <p:cNvGrpSpPr/>
          <p:nvPr/>
        </p:nvGrpSpPr>
        <p:grpSpPr>
          <a:xfrm>
            <a:off x="8260596" y="5872566"/>
            <a:ext cx="883403" cy="895242"/>
            <a:chOff x="943428" y="568960"/>
            <a:chExt cx="7447280" cy="5445760"/>
          </a:xfrm>
        </p:grpSpPr>
        <p:sp>
          <p:nvSpPr>
            <p:cNvPr id="28" name="Isosceles Triangle 27">
              <a:extLst>
                <a:ext uri="{FF2B5EF4-FFF2-40B4-BE49-F238E27FC236}">
                  <a16:creationId xmlns:a16="http://schemas.microsoft.com/office/drawing/2014/main" id="{AE813A16-0B16-4F53-9835-F7D0D2709EAA}"/>
                </a:ext>
              </a:extLst>
            </p:cNvPr>
            <p:cNvSpPr/>
            <p:nvPr/>
          </p:nvSpPr>
          <p:spPr>
            <a:xfrm>
              <a:off x="943428" y="568960"/>
              <a:ext cx="7447280" cy="5445760"/>
            </a:xfrm>
            <a:prstGeom prst="triangl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cxnSp>
          <p:nvCxnSpPr>
            <p:cNvPr id="29" name="Straight Connector 28">
              <a:extLst>
                <a:ext uri="{FF2B5EF4-FFF2-40B4-BE49-F238E27FC236}">
                  <a16:creationId xmlns:a16="http://schemas.microsoft.com/office/drawing/2014/main" id="{C19BE778-56AA-484E-B6DC-8D0F1E4DE920}"/>
                </a:ext>
              </a:extLst>
            </p:cNvPr>
            <p:cNvCxnSpPr/>
            <p:nvPr/>
          </p:nvCxnSpPr>
          <p:spPr>
            <a:xfrm>
              <a:off x="1479731" y="4994979"/>
              <a:ext cx="63746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8801FDE-AE72-4AF7-9B23-9452202FDA21}"/>
                </a:ext>
              </a:extLst>
            </p:cNvPr>
            <p:cNvCxnSpPr/>
            <p:nvPr/>
          </p:nvCxnSpPr>
          <p:spPr>
            <a:xfrm>
              <a:off x="1567544" y="3949326"/>
              <a:ext cx="637467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037938D-EFF8-4A48-AC25-9F374FCB7265}"/>
                </a:ext>
              </a:extLst>
            </p:cNvPr>
            <p:cNvCxnSpPr>
              <a:cxnSpLocks/>
            </p:cNvCxnSpPr>
            <p:nvPr/>
          </p:nvCxnSpPr>
          <p:spPr>
            <a:xfrm>
              <a:off x="3013783" y="2901819"/>
              <a:ext cx="446239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315599-FF1F-44CF-A0AA-29E85BA734D0}"/>
                </a:ext>
              </a:extLst>
            </p:cNvPr>
            <p:cNvCxnSpPr>
              <a:cxnSpLocks/>
            </p:cNvCxnSpPr>
            <p:nvPr/>
          </p:nvCxnSpPr>
          <p:spPr>
            <a:xfrm>
              <a:off x="3706291" y="1866738"/>
              <a:ext cx="40007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3117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E9BAEA-19A9-4243-B251-4AD130E870AD}"/>
              </a:ext>
            </a:extLst>
          </p:cNvPr>
          <p:cNvSpPr>
            <a:spLocks noGrp="1"/>
          </p:cNvSpPr>
          <p:nvPr>
            <p:ph sz="quarter" idx="10"/>
          </p:nvPr>
        </p:nvSpPr>
        <p:spPr>
          <a:xfrm>
            <a:off x="461190" y="1343804"/>
            <a:ext cx="8479610" cy="2244128"/>
          </a:xfrm>
        </p:spPr>
        <p:txBody>
          <a:bodyPr/>
          <a:lstStyle/>
          <a:p>
            <a:pPr marL="0" indent="0">
              <a:buNone/>
            </a:pPr>
            <a:r>
              <a:rPr lang="en-GB" sz="3600" b="1" dirty="0"/>
              <a:t>It is ok to not feel ok.</a:t>
            </a:r>
          </a:p>
          <a:p>
            <a:pPr marL="0" indent="0">
              <a:buNone/>
            </a:pPr>
            <a:endParaRPr lang="en-GB" sz="3600" b="1" dirty="0"/>
          </a:p>
          <a:p>
            <a:pPr marL="0" indent="0">
              <a:buNone/>
            </a:pPr>
            <a:r>
              <a:rPr lang="en-GB" sz="3600" b="1" dirty="0"/>
              <a:t>Your needs change every day, think about what you need right now.</a:t>
            </a:r>
          </a:p>
          <a:p>
            <a:pPr marL="0" indent="0">
              <a:buNone/>
            </a:pPr>
            <a:endParaRPr lang="en-GB" sz="3600" b="1" dirty="0"/>
          </a:p>
          <a:p>
            <a:pPr marL="0" indent="0">
              <a:buNone/>
            </a:pPr>
            <a:endParaRPr lang="en-GB" sz="3600" b="1" dirty="0"/>
          </a:p>
        </p:txBody>
      </p:sp>
      <p:sp>
        <p:nvSpPr>
          <p:cNvPr id="3" name="Title 2">
            <a:extLst>
              <a:ext uri="{FF2B5EF4-FFF2-40B4-BE49-F238E27FC236}">
                <a16:creationId xmlns:a16="http://schemas.microsoft.com/office/drawing/2014/main" id="{7AC5C2BF-01CE-4818-96BA-1FD2307CE6E5}"/>
              </a:ext>
            </a:extLst>
          </p:cNvPr>
          <p:cNvSpPr>
            <a:spLocks noGrp="1"/>
          </p:cNvSpPr>
          <p:nvPr>
            <p:ph type="title"/>
          </p:nvPr>
        </p:nvSpPr>
        <p:spPr/>
        <p:txBody>
          <a:bodyPr/>
          <a:lstStyle/>
          <a:p>
            <a:r>
              <a:rPr lang="en-GB" b="1" dirty="0"/>
              <a:t>Always remember</a:t>
            </a:r>
          </a:p>
        </p:txBody>
      </p:sp>
      <p:pic>
        <p:nvPicPr>
          <p:cNvPr id="5" name="!!LAPLogo">
            <a:extLst>
              <a:ext uri="{FF2B5EF4-FFF2-40B4-BE49-F238E27FC236}">
                <a16:creationId xmlns:a16="http://schemas.microsoft.com/office/drawing/2014/main" id="{3FEFED3F-6A6E-4AC6-A0B7-F410E90AD0CA}"/>
              </a:ext>
            </a:extLst>
          </p:cNvPr>
          <p:cNvPicPr>
            <a:picLocks noChangeAspect="1"/>
          </p:cNvPicPr>
          <p:nvPr/>
        </p:nvPicPr>
        <p:blipFill>
          <a:blip r:embed="rId2"/>
          <a:stretch>
            <a:fillRect/>
          </a:stretch>
        </p:blipFill>
        <p:spPr>
          <a:xfrm>
            <a:off x="7532915" y="76876"/>
            <a:ext cx="1534285" cy="981561"/>
          </a:xfrm>
          <a:prstGeom prst="rect">
            <a:avLst/>
          </a:prstGeom>
        </p:spPr>
      </p:pic>
      <p:sp>
        <p:nvSpPr>
          <p:cNvPr id="6" name="!!Askforsupport">
            <a:extLst>
              <a:ext uri="{FF2B5EF4-FFF2-40B4-BE49-F238E27FC236}">
                <a16:creationId xmlns:a16="http://schemas.microsoft.com/office/drawing/2014/main" id="{7631CF18-9629-4DE8-A916-B048A4BCBA2A}"/>
              </a:ext>
            </a:extLst>
          </p:cNvPr>
          <p:cNvSpPr/>
          <p:nvPr/>
        </p:nvSpPr>
        <p:spPr>
          <a:xfrm>
            <a:off x="203199" y="4143829"/>
            <a:ext cx="2238467" cy="1944914"/>
          </a:xfrm>
          <a:prstGeom prst="roundRect">
            <a:avLst>
              <a:gd name="adj" fmla="val 12189"/>
            </a:avLst>
          </a:prstGeom>
          <a:solidFill>
            <a:srgbClr val="288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Arial" panose="020B0604020202020204" pitchFamily="34" charset="0"/>
                <a:cs typeface="Arial" panose="020B0604020202020204" pitchFamily="34" charset="0"/>
              </a:rPr>
              <a:t>Ask for support</a:t>
            </a:r>
          </a:p>
        </p:txBody>
      </p:sp>
      <p:sp>
        <p:nvSpPr>
          <p:cNvPr id="8" name="!!Talktosomeone">
            <a:extLst>
              <a:ext uri="{FF2B5EF4-FFF2-40B4-BE49-F238E27FC236}">
                <a16:creationId xmlns:a16="http://schemas.microsoft.com/office/drawing/2014/main" id="{EF47919B-CA81-4668-A4B5-9A08E71FD3A8}"/>
              </a:ext>
            </a:extLst>
          </p:cNvPr>
          <p:cNvSpPr/>
          <p:nvPr/>
        </p:nvSpPr>
        <p:spPr>
          <a:xfrm>
            <a:off x="3452766" y="4143829"/>
            <a:ext cx="2238467" cy="1944914"/>
          </a:xfrm>
          <a:prstGeom prst="roundRect">
            <a:avLst>
              <a:gd name="adj" fmla="val 12189"/>
            </a:avLst>
          </a:prstGeom>
          <a:solidFill>
            <a:srgbClr val="ED79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Arial" panose="020B0604020202020204" pitchFamily="34" charset="0"/>
                <a:cs typeface="Arial" panose="020B0604020202020204" pitchFamily="34" charset="0"/>
              </a:rPr>
              <a:t>Talk to someone</a:t>
            </a:r>
          </a:p>
        </p:txBody>
      </p:sp>
      <p:sp>
        <p:nvSpPr>
          <p:cNvPr id="9" name="!!Getpracticalhelp">
            <a:extLst>
              <a:ext uri="{FF2B5EF4-FFF2-40B4-BE49-F238E27FC236}">
                <a16:creationId xmlns:a16="http://schemas.microsoft.com/office/drawing/2014/main" id="{FFAAB349-28CB-40CB-BF4A-AB2070396D11}"/>
              </a:ext>
            </a:extLst>
          </p:cNvPr>
          <p:cNvSpPr/>
          <p:nvPr/>
        </p:nvSpPr>
        <p:spPr>
          <a:xfrm>
            <a:off x="6702333" y="4143829"/>
            <a:ext cx="2238467" cy="1944914"/>
          </a:xfrm>
          <a:prstGeom prst="roundRect">
            <a:avLst>
              <a:gd name="adj" fmla="val 12189"/>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latin typeface="Arial" panose="020B0604020202020204" pitchFamily="34" charset="0"/>
                <a:cs typeface="Arial" panose="020B0604020202020204" pitchFamily="34" charset="0"/>
              </a:rPr>
              <a:t>Get practical help</a:t>
            </a:r>
          </a:p>
        </p:txBody>
      </p:sp>
    </p:spTree>
    <p:extLst>
      <p:ext uri="{BB962C8B-B14F-4D97-AF65-F5344CB8AC3E}">
        <p14:creationId xmlns:p14="http://schemas.microsoft.com/office/powerpoint/2010/main" val="3450482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NHS Improvement">
      <a:dk1>
        <a:srgbClr val="000000"/>
      </a:dk1>
      <a:lt1>
        <a:srgbClr val="FFFFFF"/>
      </a:lt1>
      <a:dk2>
        <a:srgbClr val="003087"/>
      </a:dk2>
      <a:lt2>
        <a:srgbClr val="005EB8"/>
      </a:lt2>
      <a:accent1>
        <a:srgbClr val="005EB8"/>
      </a:accent1>
      <a:accent2>
        <a:srgbClr val="41B6E6"/>
      </a:accent2>
      <a:accent3>
        <a:srgbClr val="768692"/>
      </a:accent3>
      <a:accent4>
        <a:srgbClr val="00A499"/>
      </a:accent4>
      <a:accent5>
        <a:srgbClr val="006747"/>
      </a:accent5>
      <a:accent6>
        <a:srgbClr val="00A9CE"/>
      </a:accent6>
      <a:hlink>
        <a:srgbClr val="0072CE"/>
      </a:hlink>
      <a:folHlink>
        <a:srgbClr val="41B6E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4.3 plain template.pptx" id="{2F2F0580-1474-4B7A-A11B-8505B61FADB3}" vid="{956D579C-3B86-4FDD-8A79-810CF4E924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E6A901C0515E40B4E0DAFC45F6E9F1" ma:contentTypeVersion="16" ma:contentTypeDescription="Create a new document." ma:contentTypeScope="" ma:versionID="dc966135cb1345a8e0a6832bb2788ecd">
  <xsd:schema xmlns:xsd="http://www.w3.org/2001/XMLSchema" xmlns:xs="http://www.w3.org/2001/XMLSchema" xmlns:p="http://schemas.microsoft.com/office/2006/metadata/properties" xmlns:ns2="46d6e5f1-7e6e-4cba-a032-65a58aedb888" xmlns:ns3="b5db6cc5-e184-4010-af97-2eb36c11383f" targetNamespace="http://schemas.microsoft.com/office/2006/metadata/properties" ma:root="true" ma:fieldsID="01c1bc72507b62f2c370aafe741ac608" ns2:_="" ns3:_="">
    <xsd:import namespace="46d6e5f1-7e6e-4cba-a032-65a58aedb888"/>
    <xsd:import namespace="b5db6cc5-e184-4010-af97-2eb36c1138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Flyer"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Playlengt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d6e5f1-7e6e-4cba-a032-65a58aedb888"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DateTaken" ma:index="7" nillable="true" ma:displayName="MediaServiceDateTaken" ma:hidden="true" ma:internalName="MediaServiceDateTaken" ma:readOnly="true">
      <xsd:simpleType>
        <xsd:restriction base="dms:Text"/>
      </xsd:simpleType>
    </xsd:element>
    <xsd:element name="MediaServiceAutoTags" ma:index="8" nillable="true" ma:displayName="Tags" ma:internalName="MediaServiceAutoTags" ma:readOnly="true">
      <xsd:simpleType>
        <xsd:restriction base="dms:Text"/>
      </xsd:simpleType>
    </xsd:element>
    <xsd:element name="Flyer" ma:index="9" nillable="true" ma:displayName="Type of Doc" ma:internalName="Flyer" ma:readOnly="false">
      <xsd:simpleType>
        <xsd:restriction base="dms:Text">
          <xsd:maxLength value="255"/>
        </xsd:restriction>
      </xsd:simpleType>
    </xsd:element>
    <xsd:element name="MediaServiceLocation" ma:index="10" nillable="true" ma:displayName="Location" ma:internalName="MediaServiceLocatio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Playlength" ma:index="21" nillable="true" ma:displayName="Play length" ma:format="Dropdown" ma:internalName="Playlength">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db6cc5-e184-4010-af97-2eb36c11383f" elementFormDefault="qualified">
    <xsd:import namespace="http://schemas.microsoft.com/office/2006/documentManagement/types"/>
    <xsd:import namespace="http://schemas.microsoft.com/office/infopath/2007/PartnerControls"/>
    <xsd:element name="SharedWithUsers" ma:index="19"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lyer xmlns="46d6e5f1-7e6e-4cba-a032-65a58aedb888" xsi:nil="true"/>
    <Playlength xmlns="46d6e5f1-7e6e-4cba-a032-65a58aedb888" xsi:nil="true"/>
    <SharedWithUsers xmlns="b5db6cc5-e184-4010-af97-2eb36c11383f">
      <UserInfo>
        <DisplayName>Helal Shahid</DisplayName>
        <AccountId>1114</AccountId>
        <AccountType/>
      </UserInfo>
    </SharedWithUsers>
  </documentManagement>
</p:properties>
</file>

<file path=customXml/itemProps1.xml><?xml version="1.0" encoding="utf-8"?>
<ds:datastoreItem xmlns:ds="http://schemas.openxmlformats.org/officeDocument/2006/customXml" ds:itemID="{BE0C2087-AF9C-4575-A7F8-E99BB2A506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d6e5f1-7e6e-4cba-a032-65a58aedb888"/>
    <ds:schemaRef ds:uri="b5db6cc5-e184-4010-af97-2eb36c1138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333066-D95F-4DC9-8F45-8431A5C3C76B}">
  <ds:schemaRefs>
    <ds:schemaRef ds:uri="http://schemas.microsoft.com/sharepoint/v3/contenttype/forms"/>
  </ds:schemaRefs>
</ds:datastoreItem>
</file>

<file path=customXml/itemProps3.xml><?xml version="1.0" encoding="utf-8"?>
<ds:datastoreItem xmlns:ds="http://schemas.openxmlformats.org/officeDocument/2006/customXml" ds:itemID="{A4D9FD49-C1C5-400A-B04D-90A236984D1F}">
  <ds:schemaRefs>
    <ds:schemaRef ds:uri="http://purl.org/dc/elements/1.1/"/>
    <ds:schemaRef ds:uri="http://schemas.microsoft.com/office/2006/metadata/properties"/>
    <ds:schemaRef ds:uri="46d6e5f1-7e6e-4cba-a032-65a58aedb888"/>
    <ds:schemaRef ds:uri="http://purl.org/dc/terms/"/>
    <ds:schemaRef ds:uri="http://schemas.openxmlformats.org/package/2006/metadata/core-properties"/>
    <ds:schemaRef ds:uri="b5db6cc5-e184-4010-af97-2eb36c11383f"/>
    <ds:schemaRef ds:uri="http://purl.org/dc/dcmitype/"/>
    <ds:schemaRef ds:uri="http://schemas.microsoft.com/office/infopath/2007/PartnerControl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610</TotalTime>
  <Words>1889</Words>
  <Application>Microsoft Office PowerPoint</Application>
  <PresentationFormat>On-screen Show (4:3)</PresentationFormat>
  <Paragraphs>111</Paragraphs>
  <Slides>9</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Understand your needs</vt:lpstr>
      <vt:lpstr>Understand your needs</vt:lpstr>
      <vt:lpstr>Needs are different for everyone</vt:lpstr>
      <vt:lpstr>Survival</vt:lpstr>
      <vt:lpstr>Safety and security</vt:lpstr>
      <vt:lpstr>Belonging</vt:lpstr>
      <vt:lpstr>Self-esteem</vt:lpstr>
      <vt:lpstr>Growth</vt:lpstr>
      <vt:lpstr>Always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Rodden</dc:creator>
  <cp:lastModifiedBy>Renata Pidduck</cp:lastModifiedBy>
  <cp:revision>73</cp:revision>
  <dcterms:created xsi:type="dcterms:W3CDTF">2021-01-22T17:15:40Z</dcterms:created>
  <dcterms:modified xsi:type="dcterms:W3CDTF">2021-01-29T09:38:16Z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0x010100AAE6A901C0515E40B4E0DAFC45F6E9F1</vt:lpwstr>
  </property>
  <property fmtid="{D5CDD505-2E9C-101B-9397-08002B2CF9AE}" pid="3" name="TaxKeyword">
    <vt:lpwstr/>
  </property>
  <property fmtid="{D5CDD505-2E9C-101B-9397-08002B2CF9AE}" pid="4" name="Subject0">
    <vt:lpwstr/>
  </property>
  <property fmtid="{D5CDD505-2E9C-101B-9397-08002B2CF9AE}" pid="5" name="Document type0">
    <vt:lpwstr/>
  </property>
  <property fmtid="{D5CDD505-2E9C-101B-9397-08002B2CF9AE}" pid="6" name="WTTeamSiteDocumentType">
    <vt:lpwstr/>
  </property>
  <property fmtid="{D5CDD505-2E9C-101B-9397-08002B2CF9AE}" pid="7" name="WTTeamSiteDocumentTypeTaxHTField0">
    <vt:lpwstr/>
  </property>
  <property fmtid="{D5CDD505-2E9C-101B-9397-08002B2CF9AE}" pid="8" name="cebceaf3e3574cdab9f9dab6bbd34ddb">
    <vt:lpwstr/>
  </property>
  <property fmtid="{D5CDD505-2E9C-101B-9397-08002B2CF9AE}" pid="9" name="n2fe4ed80ae84f2cbc880662fe0a8735">
    <vt:lpwstr/>
  </property>
  <property fmtid="{D5CDD505-2E9C-101B-9397-08002B2CF9AE}" pid="10" name="TaxCatchAll">
    <vt:lpwstr/>
  </property>
  <property fmtid="{D5CDD505-2E9C-101B-9397-08002B2CF9AE}" pid="11" name="TaxKeywordTaxHTField">
    <vt:lpwstr/>
  </property>
</Properties>
</file>