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0"/>
  </p:notesMasterIdLst>
  <p:handoutMasterIdLst>
    <p:handoutMasterId r:id="rId31"/>
  </p:handoutMasterIdLst>
  <p:sldIdLst>
    <p:sldId id="263" r:id="rId5"/>
    <p:sldId id="283" r:id="rId6"/>
    <p:sldId id="322" r:id="rId7"/>
    <p:sldId id="284" r:id="rId8"/>
    <p:sldId id="308" r:id="rId9"/>
    <p:sldId id="309" r:id="rId10"/>
    <p:sldId id="310" r:id="rId11"/>
    <p:sldId id="311" r:id="rId12"/>
    <p:sldId id="317" r:id="rId13"/>
    <p:sldId id="312" r:id="rId14"/>
    <p:sldId id="313" r:id="rId15"/>
    <p:sldId id="314" r:id="rId16"/>
    <p:sldId id="315" r:id="rId17"/>
    <p:sldId id="316" r:id="rId18"/>
    <p:sldId id="291" r:id="rId19"/>
    <p:sldId id="298" r:id="rId20"/>
    <p:sldId id="318" r:id="rId21"/>
    <p:sldId id="306" r:id="rId22"/>
    <p:sldId id="319" r:id="rId23"/>
    <p:sldId id="323" r:id="rId24"/>
    <p:sldId id="320" r:id="rId25"/>
    <p:sldId id="321" r:id="rId26"/>
    <p:sldId id="288" r:id="rId27"/>
    <p:sldId id="324" r:id="rId28"/>
    <p:sldId id="297" r:id="rId29"/>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36" userDrawn="1">
          <p15:clr>
            <a:srgbClr val="A4A3A4"/>
          </p15:clr>
        </p15:guide>
        <p15:guide id="2" pos="3039"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ema Marzouq" initials="DM" lastIdx="1" clrIdx="0"/>
  <p:cmAuthor id="2" name="Brad Jennings" initials="BJ" lastIdx="2" clrIdx="1">
    <p:extLst>
      <p:ext uri="{19B8F6BF-5375-455C-9EA6-DF929625EA0E}">
        <p15:presenceInfo xmlns:p15="http://schemas.microsoft.com/office/powerpoint/2012/main" userId="S::brad.jennings@newtoneurope.com::1bf230d1-9959-4954-a259-7d1f14412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F78C8"/>
    <a:srgbClr val="ACC5EF"/>
    <a:srgbClr val="005EB7"/>
    <a:srgbClr val="CBD2E5"/>
    <a:srgbClr val="0063B8"/>
    <a:srgbClr val="E8E9F3"/>
    <a:srgbClr val="E8EAF3"/>
    <a:srgbClr val="005EB8"/>
    <a:srgbClr val="0264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560277-CCE7-49B6-2CB9-E8F33B7D792E}" v="13" dt="2020-04-15T10:17:04.097"/>
    <p1510:client id="{E3E5954E-1AE3-4F47-B8DA-9C6245E22A1C}" v="28" dt="2020-04-14T19:43:09.4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73" autoAdjust="0"/>
    <p:restoredTop sz="96327" autoAdjust="0"/>
  </p:normalViewPr>
  <p:slideViewPr>
    <p:cSldViewPr snapToGrid="0" snapToObjects="1">
      <p:cViewPr varScale="1">
        <p:scale>
          <a:sx n="80" d="100"/>
          <a:sy n="80" d="100"/>
        </p:scale>
        <p:origin x="1212" y="44"/>
      </p:cViewPr>
      <p:guideLst>
        <p:guide orient="horz" pos="2636"/>
        <p:guide pos="30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8" d="100"/>
          <a:sy n="88" d="100"/>
        </p:scale>
        <p:origin x="-3870" y="-108"/>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Edmunds" userId="a8a24ba7-ecec-4822-99e6-4108e7ec0fa3" providerId="ADAL" clId="{E3E5954E-1AE3-4F47-B8DA-9C6245E22A1C}"/>
    <pc:docChg chg="undo custSel modSld">
      <pc:chgData name="Helen Edmunds" userId="a8a24ba7-ecec-4822-99e6-4108e7ec0fa3" providerId="ADAL" clId="{E3E5954E-1AE3-4F47-B8DA-9C6245E22A1C}" dt="2020-04-14T19:56:48.500" v="14" actId="20577"/>
      <pc:docMkLst>
        <pc:docMk/>
      </pc:docMkLst>
      <pc:sldChg chg="modSp">
        <pc:chgData name="Helen Edmunds" userId="a8a24ba7-ecec-4822-99e6-4108e7ec0fa3" providerId="ADAL" clId="{E3E5954E-1AE3-4F47-B8DA-9C6245E22A1C}" dt="2020-04-14T19:56:48.500" v="14" actId="20577"/>
        <pc:sldMkLst>
          <pc:docMk/>
          <pc:sldMk cId="3575638840" sldId="283"/>
        </pc:sldMkLst>
        <pc:spChg chg="mod">
          <ac:chgData name="Helen Edmunds" userId="a8a24ba7-ecec-4822-99e6-4108e7ec0fa3" providerId="ADAL" clId="{E3E5954E-1AE3-4F47-B8DA-9C6245E22A1C}" dt="2020-04-14T19:56:48.500" v="14" actId="20577"/>
          <ac:spMkLst>
            <pc:docMk/>
            <pc:sldMk cId="3575638840" sldId="283"/>
            <ac:spMk id="2" creationId="{2B5C06AE-385D-0447-9D7B-736617E0E1FE}"/>
          </ac:spMkLst>
        </pc:spChg>
      </pc:sldChg>
    </pc:docChg>
  </pc:docChgLst>
  <pc:docChgLst>
    <pc:chgData name="Fiona Rodden" userId="S::fiona.rodden@hee.nhs.uk::8e3c537e-d74e-42bd-9971-434bc971de90" providerId="AD" clId="Web-{3B560277-CCE7-49B6-2CB9-E8F33B7D792E}"/>
    <pc:docChg chg="addSld modSld">
      <pc:chgData name="Fiona Rodden" userId="S::fiona.rodden@hee.nhs.uk::8e3c537e-d74e-42bd-9971-434bc971de90" providerId="AD" clId="Web-{3B560277-CCE7-49B6-2CB9-E8F33B7D792E}" dt="2020-04-15T10:17:02.972" v="12" actId="20577"/>
      <pc:docMkLst>
        <pc:docMk/>
      </pc:docMkLst>
      <pc:sldChg chg="modSp new">
        <pc:chgData name="Fiona Rodden" userId="S::fiona.rodden@hee.nhs.uk::8e3c537e-d74e-42bd-9971-434bc971de90" providerId="AD" clId="Web-{3B560277-CCE7-49B6-2CB9-E8F33B7D792E}" dt="2020-04-15T10:17:02.972" v="12" actId="20577"/>
        <pc:sldMkLst>
          <pc:docMk/>
          <pc:sldMk cId="636761378" sldId="324"/>
        </pc:sldMkLst>
        <pc:spChg chg="mod">
          <ac:chgData name="Fiona Rodden" userId="S::fiona.rodden@hee.nhs.uk::8e3c537e-d74e-42bd-9971-434bc971de90" providerId="AD" clId="Web-{3B560277-CCE7-49B6-2CB9-E8F33B7D792E}" dt="2020-04-15T10:16:55.518" v="4" actId="20577"/>
          <ac:spMkLst>
            <pc:docMk/>
            <pc:sldMk cId="636761378" sldId="324"/>
            <ac:spMk id="2" creationId="{FFD9ED2C-E8E7-40DC-A184-450FF0226CBB}"/>
          </ac:spMkLst>
        </pc:spChg>
        <pc:spChg chg="mod">
          <ac:chgData name="Fiona Rodden" userId="S::fiona.rodden@hee.nhs.uk::8e3c537e-d74e-42bd-9971-434bc971de90" providerId="AD" clId="Web-{3B560277-CCE7-49B6-2CB9-E8F33B7D792E}" dt="2020-04-15T10:17:02.972" v="12" actId="20577"/>
          <ac:spMkLst>
            <pc:docMk/>
            <pc:sldMk cId="636761378" sldId="324"/>
            <ac:spMk id="3" creationId="{BBFA2FB4-F7FA-4999-B1DD-0147B9FDFCE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3633"/>
          </a:xfrm>
          <a:prstGeom prst="rect">
            <a:avLst/>
          </a:prstGeom>
        </p:spPr>
        <p:txBody>
          <a:bodyPr vert="horz" lIns="90297" tIns="45149" rIns="90297" bIns="45149"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93633"/>
          </a:xfrm>
          <a:prstGeom prst="rect">
            <a:avLst/>
          </a:prstGeom>
        </p:spPr>
        <p:txBody>
          <a:bodyPr vert="horz" lIns="90297" tIns="45149" rIns="90297" bIns="45149" rtlCol="0"/>
          <a:lstStyle>
            <a:lvl1pPr algn="r">
              <a:defRPr sz="1200"/>
            </a:lvl1pPr>
          </a:lstStyle>
          <a:p>
            <a:fld id="{1790A331-7ADD-4391-8CA5-606C9BFD26F5}" type="datetimeFigureOut">
              <a:rPr lang="en-GB" smtClean="0"/>
              <a:t>15/04/2020</a:t>
            </a:fld>
            <a:endParaRPr lang="en-GB" dirty="0"/>
          </a:p>
        </p:txBody>
      </p:sp>
      <p:sp>
        <p:nvSpPr>
          <p:cNvPr id="4" name="Footer Placeholder 3"/>
          <p:cNvSpPr>
            <a:spLocks noGrp="1"/>
          </p:cNvSpPr>
          <p:nvPr>
            <p:ph type="ftr" sz="quarter" idx="2"/>
          </p:nvPr>
        </p:nvSpPr>
        <p:spPr>
          <a:xfrm>
            <a:off x="1" y="9377317"/>
            <a:ext cx="2889938" cy="493633"/>
          </a:xfrm>
          <a:prstGeom prst="rect">
            <a:avLst/>
          </a:prstGeom>
        </p:spPr>
        <p:txBody>
          <a:bodyPr vert="horz" lIns="90297" tIns="45149" rIns="90297" bIns="45149"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777607" y="9377317"/>
            <a:ext cx="2889938" cy="493633"/>
          </a:xfrm>
          <a:prstGeom prst="rect">
            <a:avLst/>
          </a:prstGeom>
        </p:spPr>
        <p:txBody>
          <a:bodyPr vert="horz" lIns="90297" tIns="45149" rIns="90297" bIns="45149"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3633"/>
          </a:xfrm>
          <a:prstGeom prst="rect">
            <a:avLst/>
          </a:prstGeom>
        </p:spPr>
        <p:txBody>
          <a:bodyPr vert="horz" lIns="90297" tIns="45149" rIns="90297" bIns="45149" rtlCol="0"/>
          <a:lstStyle>
            <a:lvl1pPr algn="l">
              <a:defRPr sz="1200"/>
            </a:lvl1pPr>
          </a:lstStyle>
          <a:p>
            <a:endParaRPr lang="en-GB" dirty="0"/>
          </a:p>
        </p:txBody>
      </p:sp>
      <p:sp>
        <p:nvSpPr>
          <p:cNvPr id="3" name="Date Placeholder 2"/>
          <p:cNvSpPr>
            <a:spLocks noGrp="1"/>
          </p:cNvSpPr>
          <p:nvPr>
            <p:ph type="dt" idx="1"/>
          </p:nvPr>
        </p:nvSpPr>
        <p:spPr>
          <a:xfrm>
            <a:off x="3777607" y="0"/>
            <a:ext cx="2889938" cy="493633"/>
          </a:xfrm>
          <a:prstGeom prst="rect">
            <a:avLst/>
          </a:prstGeom>
        </p:spPr>
        <p:txBody>
          <a:bodyPr vert="horz" lIns="90297" tIns="45149" rIns="90297" bIns="45149" rtlCol="0"/>
          <a:lstStyle>
            <a:lvl1pPr algn="r">
              <a:defRPr sz="1200"/>
            </a:lvl1pPr>
          </a:lstStyle>
          <a:p>
            <a:fld id="{002AE991-F138-4FD8-982E-957F3CA6A0F6}" type="datetimeFigureOut">
              <a:rPr lang="en-GB" smtClean="0"/>
              <a:t>15/04/2020</a:t>
            </a:fld>
            <a:endParaRPr lang="en-GB" dirty="0"/>
          </a:p>
        </p:txBody>
      </p:sp>
      <p:sp>
        <p:nvSpPr>
          <p:cNvPr id="4" name="Slide Image Placeholder 3"/>
          <p:cNvSpPr>
            <a:spLocks noGrp="1" noRot="1" noChangeAspect="1"/>
          </p:cNvSpPr>
          <p:nvPr>
            <p:ph type="sldImg" idx="2"/>
          </p:nvPr>
        </p:nvSpPr>
        <p:spPr>
          <a:xfrm>
            <a:off x="866775" y="741363"/>
            <a:ext cx="4935538" cy="3702050"/>
          </a:xfrm>
          <a:prstGeom prst="rect">
            <a:avLst/>
          </a:prstGeom>
          <a:noFill/>
          <a:ln w="12700">
            <a:solidFill>
              <a:prstClr val="black"/>
            </a:solidFill>
          </a:ln>
        </p:spPr>
        <p:txBody>
          <a:bodyPr vert="horz" lIns="90297" tIns="45149" rIns="90297" bIns="45149" rtlCol="0" anchor="ctr"/>
          <a:lstStyle/>
          <a:p>
            <a:endParaRPr lang="en-GB" dirty="0"/>
          </a:p>
        </p:txBody>
      </p:sp>
      <p:sp>
        <p:nvSpPr>
          <p:cNvPr id="5" name="Notes Placeholder 4"/>
          <p:cNvSpPr>
            <a:spLocks noGrp="1"/>
          </p:cNvSpPr>
          <p:nvPr>
            <p:ph type="body" sz="quarter" idx="3"/>
          </p:nvPr>
        </p:nvSpPr>
        <p:spPr>
          <a:xfrm>
            <a:off x="666909" y="4689516"/>
            <a:ext cx="5335270" cy="4442698"/>
          </a:xfrm>
          <a:prstGeom prst="rect">
            <a:avLst/>
          </a:prstGeom>
        </p:spPr>
        <p:txBody>
          <a:bodyPr vert="horz" lIns="90297" tIns="45149" rIns="90297" bIns="451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317"/>
            <a:ext cx="2889938" cy="493633"/>
          </a:xfrm>
          <a:prstGeom prst="rect">
            <a:avLst/>
          </a:prstGeom>
        </p:spPr>
        <p:txBody>
          <a:bodyPr vert="horz" lIns="90297" tIns="45149" rIns="90297" bIns="45149"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0297" tIns="45149" rIns="90297" bIns="45149"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SLIDES IN CONFIDENCE</a:t>
            </a:r>
            <a:endParaRPr lang="en-US" dirty="0"/>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SLIDES IN CONFIDENCE</a:t>
            </a:r>
            <a:endParaRPr lang="en-US" dirty="0"/>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ayne.Beresford@leadershipacademy.nhs.uk" TargetMode="External"/><Relationship Id="rId2" Type="http://schemas.openxmlformats.org/officeDocument/2006/relationships/hyperlink" Target="mailto:Alison.Jennings@leadershipacademy.nhs.uk" TargetMode="External"/><Relationship Id="rId1" Type="http://schemas.openxmlformats.org/officeDocument/2006/relationships/slideLayout" Target="../slideLayouts/slideLayout2.xml"/><Relationship Id="rId5" Type="http://schemas.openxmlformats.org/officeDocument/2006/relationships/hyperlink" Target="mailto:Kerry.Moody@leadershipacademy.nhs.uk" TargetMode="External"/><Relationship Id="rId4" Type="http://schemas.openxmlformats.org/officeDocument/2006/relationships/hyperlink" Target="mailto:Helen.Edmunds@leadershipacademy.nhs.uk"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63" y="2657415"/>
            <a:ext cx="7954576" cy="1874828"/>
          </a:xfrm>
        </p:spPr>
        <p:txBody>
          <a:bodyPr/>
          <a:lstStyle/>
          <a:p>
            <a:pPr>
              <a:lnSpc>
                <a:spcPct val="100000"/>
              </a:lnSpc>
            </a:pPr>
            <a:r>
              <a:rPr lang="en-GB" sz="3200" b="1" dirty="0"/>
              <a:t>HWB Stocktake Update</a:t>
            </a:r>
            <a:br>
              <a:rPr lang="en-GB" sz="3200" b="1" dirty="0"/>
            </a:br>
            <a:r>
              <a:rPr lang="en-GB" sz="3200" b="1" dirty="0"/>
              <a:t>Psychological and Emotional HWB Provision:</a:t>
            </a:r>
            <a:br>
              <a:rPr lang="en-GB" sz="3200" b="1" dirty="0"/>
            </a:br>
            <a:r>
              <a:rPr lang="en-GB" sz="3200" b="1" dirty="0"/>
              <a:t>South East Region</a:t>
            </a:r>
            <a:br>
              <a:rPr lang="en-GB" sz="2000" dirty="0"/>
            </a:br>
            <a:br>
              <a:rPr lang="en-GB" sz="2000" dirty="0"/>
            </a:br>
            <a:br>
              <a:rPr lang="en-GB" sz="2000" dirty="0"/>
            </a:br>
            <a:r>
              <a:rPr lang="en-GB" sz="2000" dirty="0"/>
              <a:t>14 April 2020</a:t>
            </a:r>
            <a:br>
              <a:rPr lang="en-GB" sz="2000" dirty="0"/>
            </a:br>
            <a:br>
              <a:rPr lang="en-GB" sz="2000" dirty="0"/>
            </a:br>
            <a:r>
              <a:rPr lang="en-GB" sz="2000" dirty="0"/>
              <a:t>Alison Jennings / Helen Edmunds</a:t>
            </a:r>
            <a:br>
              <a:rPr lang="en-GB" sz="2000" dirty="0"/>
            </a:br>
            <a:br>
              <a:rPr lang="en-GB" sz="2000" dirty="0"/>
            </a:br>
            <a:br>
              <a:rPr lang="en-GB" sz="2000" dirty="0"/>
            </a:br>
            <a:br>
              <a:rPr lang="en-GB" sz="2000" dirty="0"/>
            </a:br>
            <a:br>
              <a:rPr lang="en-GB" sz="2800" dirty="0"/>
            </a:br>
            <a:br>
              <a:rPr lang="en-GB" sz="2800" dirty="0"/>
            </a:br>
            <a:br>
              <a:rPr lang="en-GB" sz="2800" b="1" dirty="0"/>
            </a:br>
            <a:r>
              <a:rPr lang="en-GB" sz="2800" b="1" dirty="0"/>
              <a:t> </a:t>
            </a:r>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2e. Access to HWB rooms/ spaces</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2" name="Rectangle 41">
            <a:extLst>
              <a:ext uri="{FF2B5EF4-FFF2-40B4-BE49-F238E27FC236}">
                <a16:creationId xmlns:a16="http://schemas.microsoft.com/office/drawing/2014/main" id="{D14D04B3-B37F-304B-9B2B-7E2B2E880BCD}"/>
              </a:ext>
            </a:extLst>
          </p:cNvPr>
          <p:cNvSpPr/>
          <p:nvPr/>
        </p:nvSpPr>
        <p:spPr>
          <a:xfrm>
            <a:off x="523543" y="1911755"/>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1">
            <a:extLst>
              <a:ext uri="{FF2B5EF4-FFF2-40B4-BE49-F238E27FC236}">
                <a16:creationId xmlns:a16="http://schemas.microsoft.com/office/drawing/2014/main" id="{1C08C3FE-370A-4224-9299-745920E25FDE}"/>
              </a:ext>
            </a:extLst>
          </p:cNvPr>
          <p:cNvSpPr txBox="1">
            <a:spLocks/>
          </p:cNvSpPr>
          <p:nvPr/>
        </p:nvSpPr>
        <p:spPr>
          <a:xfrm>
            <a:off x="377552" y="823250"/>
            <a:ext cx="8388896" cy="8426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dirty="0"/>
              <a:t>35% of organisations have access to HWB rooms/ spaces in place for staff with a further 39% developing this offer.  The 26% of organisations without this support may well map to organisations types such as CCGs or CSUs but this presents a risk if this is absent in provider Trusts, particularly Acute settings.  35% of organisations express medium or high concern for this support during the peak period.</a:t>
            </a:r>
            <a:endParaRPr lang="en-US" sz="1200" dirty="0"/>
          </a:p>
          <a:p>
            <a:pPr marL="0" indent="0">
              <a:lnSpc>
                <a:spcPct val="100000"/>
              </a:lnSpc>
              <a:buFont typeface="Arial" panose="020B0604020202020204" pitchFamily="34" charset="0"/>
              <a:buNone/>
            </a:pPr>
            <a:endParaRPr lang="en-US" sz="12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p:txBody>
      </p:sp>
      <p:pic>
        <p:nvPicPr>
          <p:cNvPr id="2" name="Picture 1">
            <a:extLst>
              <a:ext uri="{FF2B5EF4-FFF2-40B4-BE49-F238E27FC236}">
                <a16:creationId xmlns:a16="http://schemas.microsoft.com/office/drawing/2014/main" id="{D520F2AD-891E-4E7A-848E-E164983A1905}"/>
              </a:ext>
            </a:extLst>
          </p:cNvPr>
          <p:cNvPicPr>
            <a:picLocks noChangeAspect="1"/>
          </p:cNvPicPr>
          <p:nvPr/>
        </p:nvPicPr>
        <p:blipFill>
          <a:blip r:embed="rId2"/>
          <a:stretch>
            <a:fillRect/>
          </a:stretch>
        </p:blipFill>
        <p:spPr>
          <a:xfrm>
            <a:off x="1569696" y="2002234"/>
            <a:ext cx="5250553" cy="3840753"/>
          </a:xfrm>
          <a:prstGeom prst="rect">
            <a:avLst/>
          </a:prstGeom>
        </p:spPr>
      </p:pic>
    </p:spTree>
    <p:extLst>
      <p:ext uri="{BB962C8B-B14F-4D97-AF65-F5344CB8AC3E}">
        <p14:creationId xmlns:p14="http://schemas.microsoft.com/office/powerpoint/2010/main" val="307833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2f. Provision of local wellbeing apps</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2" name="Rectangle 41">
            <a:extLst>
              <a:ext uri="{FF2B5EF4-FFF2-40B4-BE49-F238E27FC236}">
                <a16:creationId xmlns:a16="http://schemas.microsoft.com/office/drawing/2014/main" id="{D14D04B3-B37F-304B-9B2B-7E2B2E880BCD}"/>
              </a:ext>
            </a:extLst>
          </p:cNvPr>
          <p:cNvSpPr/>
          <p:nvPr/>
        </p:nvSpPr>
        <p:spPr>
          <a:xfrm>
            <a:off x="456071" y="1685105"/>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1">
            <a:extLst>
              <a:ext uri="{FF2B5EF4-FFF2-40B4-BE49-F238E27FC236}">
                <a16:creationId xmlns:a16="http://schemas.microsoft.com/office/drawing/2014/main" id="{C1BFCF83-CB3A-4831-B125-7DEB2D543782}"/>
              </a:ext>
            </a:extLst>
          </p:cNvPr>
          <p:cNvSpPr txBox="1">
            <a:spLocks/>
          </p:cNvSpPr>
          <p:nvPr/>
        </p:nvSpPr>
        <p:spPr>
          <a:xfrm>
            <a:off x="377552" y="823250"/>
            <a:ext cx="8388896" cy="8426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dirty="0"/>
              <a:t>55% of organisations in the south east provide local wellbeing apps for staff with a further 23% developing this offer. 20% of organisations express medium concern for this provision during the peak period.</a:t>
            </a:r>
          </a:p>
          <a:p>
            <a:pPr marL="0" indent="0">
              <a:lnSpc>
                <a:spcPct val="100000"/>
              </a:lnSpc>
              <a:buFont typeface="Arial" panose="020B0604020202020204" pitchFamily="34" charset="0"/>
              <a:buNone/>
            </a:pPr>
            <a:r>
              <a:rPr lang="en-GB" sz="1200" dirty="0"/>
              <a:t>The use of these local apps versus the national apps would be useful to track if possible.</a:t>
            </a:r>
            <a:endParaRPr lang="en-US" sz="1200" dirty="0"/>
          </a:p>
          <a:p>
            <a:pPr marL="0" indent="0">
              <a:lnSpc>
                <a:spcPct val="100000"/>
              </a:lnSpc>
              <a:buFont typeface="Arial" panose="020B0604020202020204" pitchFamily="34" charset="0"/>
              <a:buNone/>
            </a:pPr>
            <a:endParaRPr lang="en-US" sz="12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p:txBody>
      </p:sp>
      <p:pic>
        <p:nvPicPr>
          <p:cNvPr id="2" name="Picture 1">
            <a:extLst>
              <a:ext uri="{FF2B5EF4-FFF2-40B4-BE49-F238E27FC236}">
                <a16:creationId xmlns:a16="http://schemas.microsoft.com/office/drawing/2014/main" id="{DE120AAC-5511-4125-BC61-20A3E076BF76}"/>
              </a:ext>
            </a:extLst>
          </p:cNvPr>
          <p:cNvPicPr>
            <a:picLocks noChangeAspect="1"/>
          </p:cNvPicPr>
          <p:nvPr/>
        </p:nvPicPr>
        <p:blipFill>
          <a:blip r:embed="rId2"/>
          <a:stretch>
            <a:fillRect/>
          </a:stretch>
        </p:blipFill>
        <p:spPr>
          <a:xfrm>
            <a:off x="1427393" y="1756741"/>
            <a:ext cx="5317356" cy="3883375"/>
          </a:xfrm>
          <a:prstGeom prst="rect">
            <a:avLst/>
          </a:prstGeom>
        </p:spPr>
      </p:pic>
    </p:spTree>
    <p:extLst>
      <p:ext uri="{BB962C8B-B14F-4D97-AF65-F5344CB8AC3E}">
        <p14:creationId xmlns:p14="http://schemas.microsoft.com/office/powerpoint/2010/main" val="113320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2g. Local HWB intranet</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2" name="Rectangle 41">
            <a:extLst>
              <a:ext uri="{FF2B5EF4-FFF2-40B4-BE49-F238E27FC236}">
                <a16:creationId xmlns:a16="http://schemas.microsoft.com/office/drawing/2014/main" id="{D14D04B3-B37F-304B-9B2B-7E2B2E880BCD}"/>
              </a:ext>
            </a:extLst>
          </p:cNvPr>
          <p:cNvSpPr/>
          <p:nvPr/>
        </p:nvSpPr>
        <p:spPr>
          <a:xfrm>
            <a:off x="523543" y="1674557"/>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1">
            <a:extLst>
              <a:ext uri="{FF2B5EF4-FFF2-40B4-BE49-F238E27FC236}">
                <a16:creationId xmlns:a16="http://schemas.microsoft.com/office/drawing/2014/main" id="{EA826A83-F508-4827-B438-6C6A97339B08}"/>
              </a:ext>
            </a:extLst>
          </p:cNvPr>
          <p:cNvSpPr txBox="1">
            <a:spLocks/>
          </p:cNvSpPr>
          <p:nvPr/>
        </p:nvSpPr>
        <p:spPr>
          <a:xfrm>
            <a:off x="377552" y="831927"/>
            <a:ext cx="8388896" cy="8426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dirty="0"/>
              <a:t>86% of organisations in the south east have a local HWB intranet site in place for staff with a further 14% developing this offer – so full coverage based on the current response rate.  26% of organisations express medium or high concern for this service during the peak period.</a:t>
            </a:r>
            <a:endParaRPr lang="en-US" sz="1200" dirty="0"/>
          </a:p>
          <a:p>
            <a:pPr marL="0" indent="0">
              <a:lnSpc>
                <a:spcPct val="100000"/>
              </a:lnSpc>
              <a:buFont typeface="Arial" panose="020B0604020202020204" pitchFamily="34" charset="0"/>
              <a:buNone/>
            </a:pPr>
            <a:endParaRPr lang="en-US" sz="12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p:txBody>
      </p:sp>
      <p:pic>
        <p:nvPicPr>
          <p:cNvPr id="2" name="Picture 1">
            <a:extLst>
              <a:ext uri="{FF2B5EF4-FFF2-40B4-BE49-F238E27FC236}">
                <a16:creationId xmlns:a16="http://schemas.microsoft.com/office/drawing/2014/main" id="{D2CA6B87-6CC6-4C84-8513-B8BD96825DFE}"/>
              </a:ext>
            </a:extLst>
          </p:cNvPr>
          <p:cNvPicPr>
            <a:picLocks noChangeAspect="1"/>
          </p:cNvPicPr>
          <p:nvPr/>
        </p:nvPicPr>
        <p:blipFill>
          <a:blip r:embed="rId2"/>
          <a:stretch>
            <a:fillRect/>
          </a:stretch>
        </p:blipFill>
        <p:spPr>
          <a:xfrm>
            <a:off x="1569697" y="1740969"/>
            <a:ext cx="5720336" cy="3859876"/>
          </a:xfrm>
          <a:prstGeom prst="rect">
            <a:avLst/>
          </a:prstGeom>
        </p:spPr>
      </p:pic>
    </p:spTree>
    <p:extLst>
      <p:ext uri="{BB962C8B-B14F-4D97-AF65-F5344CB8AC3E}">
        <p14:creationId xmlns:p14="http://schemas.microsoft.com/office/powerpoint/2010/main" val="1066492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2h. Access to resilience coaching</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2" name="Rectangle 41">
            <a:extLst>
              <a:ext uri="{FF2B5EF4-FFF2-40B4-BE49-F238E27FC236}">
                <a16:creationId xmlns:a16="http://schemas.microsoft.com/office/drawing/2014/main" id="{D14D04B3-B37F-304B-9B2B-7E2B2E880BCD}"/>
              </a:ext>
            </a:extLst>
          </p:cNvPr>
          <p:cNvSpPr/>
          <p:nvPr/>
        </p:nvSpPr>
        <p:spPr>
          <a:xfrm>
            <a:off x="436509" y="1838623"/>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1">
            <a:extLst>
              <a:ext uri="{FF2B5EF4-FFF2-40B4-BE49-F238E27FC236}">
                <a16:creationId xmlns:a16="http://schemas.microsoft.com/office/drawing/2014/main" id="{9F080828-A13A-4BE1-B7E1-23C295A731F1}"/>
              </a:ext>
            </a:extLst>
          </p:cNvPr>
          <p:cNvSpPr txBox="1">
            <a:spLocks/>
          </p:cNvSpPr>
          <p:nvPr/>
        </p:nvSpPr>
        <p:spPr>
          <a:xfrm>
            <a:off x="377552" y="823250"/>
            <a:ext cx="8388896" cy="8426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dirty="0"/>
              <a:t>47% of organisations in the south east have provided access to resilience coaching for staff with a further 35% developing this offer. The extent (staff groups who can access) or type of this coaching (one or more sessions/ duration etc) is unknown.  42% of organisations express medium or high concern for this support during the peak period.</a:t>
            </a:r>
            <a:endParaRPr lang="en-US" sz="1200" dirty="0"/>
          </a:p>
          <a:p>
            <a:pPr marL="0" indent="0">
              <a:lnSpc>
                <a:spcPct val="100000"/>
              </a:lnSpc>
              <a:buFont typeface="Arial" panose="020B0604020202020204" pitchFamily="34" charset="0"/>
              <a:buNone/>
            </a:pPr>
            <a:endParaRPr lang="en-US" sz="12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p:txBody>
      </p:sp>
      <p:pic>
        <p:nvPicPr>
          <p:cNvPr id="2" name="Picture 1">
            <a:extLst>
              <a:ext uri="{FF2B5EF4-FFF2-40B4-BE49-F238E27FC236}">
                <a16:creationId xmlns:a16="http://schemas.microsoft.com/office/drawing/2014/main" id="{510D0EF6-B0F5-4A22-B6F1-FBDB88DDC08D}"/>
              </a:ext>
            </a:extLst>
          </p:cNvPr>
          <p:cNvPicPr>
            <a:picLocks noChangeAspect="1"/>
          </p:cNvPicPr>
          <p:nvPr/>
        </p:nvPicPr>
        <p:blipFill>
          <a:blip r:embed="rId2"/>
          <a:stretch>
            <a:fillRect/>
          </a:stretch>
        </p:blipFill>
        <p:spPr>
          <a:xfrm>
            <a:off x="1427393" y="1914411"/>
            <a:ext cx="5317356" cy="3860862"/>
          </a:xfrm>
          <a:prstGeom prst="rect">
            <a:avLst/>
          </a:prstGeom>
        </p:spPr>
      </p:pic>
    </p:spTree>
    <p:extLst>
      <p:ext uri="{BB962C8B-B14F-4D97-AF65-F5344CB8AC3E}">
        <p14:creationId xmlns:p14="http://schemas.microsoft.com/office/powerpoint/2010/main" val="1519237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2i. 24-hour 7 day a week access to Faith rooms</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2" name="Rectangle 41">
            <a:extLst>
              <a:ext uri="{FF2B5EF4-FFF2-40B4-BE49-F238E27FC236}">
                <a16:creationId xmlns:a16="http://schemas.microsoft.com/office/drawing/2014/main" id="{D14D04B3-B37F-304B-9B2B-7E2B2E880BCD}"/>
              </a:ext>
            </a:extLst>
          </p:cNvPr>
          <p:cNvSpPr/>
          <p:nvPr/>
        </p:nvSpPr>
        <p:spPr>
          <a:xfrm>
            <a:off x="523543" y="1789465"/>
            <a:ext cx="8096914" cy="396741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1">
            <a:extLst>
              <a:ext uri="{FF2B5EF4-FFF2-40B4-BE49-F238E27FC236}">
                <a16:creationId xmlns:a16="http://schemas.microsoft.com/office/drawing/2014/main" id="{DC7DE06E-C6CE-4BF4-AE02-5F70B2CE3EED}"/>
              </a:ext>
            </a:extLst>
          </p:cNvPr>
          <p:cNvSpPr txBox="1">
            <a:spLocks/>
          </p:cNvSpPr>
          <p:nvPr/>
        </p:nvSpPr>
        <p:spPr>
          <a:xfrm>
            <a:off x="310080" y="784547"/>
            <a:ext cx="8388896" cy="8426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dirty="0"/>
              <a:t>61% of organisations in the south east have 24-hour 7 day a week provide access to Faith rooms with a further 9% developing this offer.  The 30% of organisations without this support may well map to organisations types such as CCGs or CSUs but this presents a risk if this is absent in provider Trusts, particularly Acute settings.  18% of organisations express medium or high concern for this provision during the peak period.</a:t>
            </a:r>
            <a:endParaRPr lang="en-US" sz="1200" dirty="0"/>
          </a:p>
          <a:p>
            <a:pPr marL="0" indent="0">
              <a:lnSpc>
                <a:spcPct val="100000"/>
              </a:lnSpc>
              <a:buFont typeface="Arial" panose="020B0604020202020204" pitchFamily="34" charset="0"/>
              <a:buNone/>
            </a:pPr>
            <a:endParaRPr lang="en-US" sz="12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p:txBody>
      </p:sp>
      <p:pic>
        <p:nvPicPr>
          <p:cNvPr id="2" name="Picture 1">
            <a:extLst>
              <a:ext uri="{FF2B5EF4-FFF2-40B4-BE49-F238E27FC236}">
                <a16:creationId xmlns:a16="http://schemas.microsoft.com/office/drawing/2014/main" id="{59A68FC1-CC93-4808-B514-BC3384D150EF}"/>
              </a:ext>
            </a:extLst>
          </p:cNvPr>
          <p:cNvPicPr>
            <a:picLocks noChangeAspect="1"/>
          </p:cNvPicPr>
          <p:nvPr/>
        </p:nvPicPr>
        <p:blipFill>
          <a:blip r:embed="rId2"/>
          <a:stretch>
            <a:fillRect/>
          </a:stretch>
        </p:blipFill>
        <p:spPr>
          <a:xfrm>
            <a:off x="1569697" y="1874676"/>
            <a:ext cx="5250554" cy="3826935"/>
          </a:xfrm>
          <a:prstGeom prst="rect">
            <a:avLst/>
          </a:prstGeom>
        </p:spPr>
      </p:pic>
    </p:spTree>
    <p:extLst>
      <p:ext uri="{BB962C8B-B14F-4D97-AF65-F5344CB8AC3E}">
        <p14:creationId xmlns:p14="http://schemas.microsoft.com/office/powerpoint/2010/main" val="182736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03470" y="294097"/>
            <a:ext cx="7525618" cy="611649"/>
          </a:xfrm>
        </p:spPr>
        <p:txBody>
          <a:bodyPr/>
          <a:lstStyle/>
          <a:p>
            <a:r>
              <a:rPr lang="en-US" sz="2400" dirty="0"/>
              <a:t>2j. Enhanced or increased chaplaincy or faith support</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26" name="Rectangle 25">
            <a:extLst>
              <a:ext uri="{FF2B5EF4-FFF2-40B4-BE49-F238E27FC236}">
                <a16:creationId xmlns:a16="http://schemas.microsoft.com/office/drawing/2014/main" id="{0FCD672D-D61B-8E4D-B84E-CAC5CCF4A546}"/>
              </a:ext>
            </a:extLst>
          </p:cNvPr>
          <p:cNvSpPr/>
          <p:nvPr/>
        </p:nvSpPr>
        <p:spPr>
          <a:xfrm>
            <a:off x="336984" y="1859254"/>
            <a:ext cx="8388896" cy="408434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4D217CB4-E74D-EF45-A4F6-FED8852C0F3F}"/>
              </a:ext>
            </a:extLst>
          </p:cNvPr>
          <p:cNvSpPr/>
          <p:nvPr/>
        </p:nvSpPr>
        <p:spPr>
          <a:xfrm>
            <a:off x="-436504" y="208620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242B7B9-7AA4-2E40-935A-62DC78FB8C23}"/>
              </a:ext>
            </a:extLst>
          </p:cNvPr>
          <p:cNvSpPr/>
          <p:nvPr/>
        </p:nvSpPr>
        <p:spPr>
          <a:xfrm>
            <a:off x="3072235" y="242345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8530DB1-24D1-AF48-8A17-97ABF51854F7}"/>
              </a:ext>
            </a:extLst>
          </p:cNvPr>
          <p:cNvSpPr/>
          <p:nvPr/>
        </p:nvSpPr>
        <p:spPr>
          <a:xfrm>
            <a:off x="-436504" y="174570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BCDADA-967A-A340-A8B0-9386BDA38BDB}"/>
              </a:ext>
            </a:extLst>
          </p:cNvPr>
          <p:cNvSpPr/>
          <p:nvPr/>
        </p:nvSpPr>
        <p:spPr>
          <a:xfrm>
            <a:off x="3087282" y="242853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5CB53B4-0CC2-5C44-A18F-051E37E106EB}"/>
              </a:ext>
            </a:extLst>
          </p:cNvPr>
          <p:cNvSpPr/>
          <p:nvPr/>
        </p:nvSpPr>
        <p:spPr>
          <a:xfrm>
            <a:off x="3057188" y="246420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
            <a:extLst>
              <a:ext uri="{FF2B5EF4-FFF2-40B4-BE49-F238E27FC236}">
                <a16:creationId xmlns:a16="http://schemas.microsoft.com/office/drawing/2014/main" id="{B79EB17F-2072-4987-A625-67BF21FAD2EF}"/>
              </a:ext>
            </a:extLst>
          </p:cNvPr>
          <p:cNvSpPr txBox="1">
            <a:spLocks/>
          </p:cNvSpPr>
          <p:nvPr/>
        </p:nvSpPr>
        <p:spPr>
          <a:xfrm>
            <a:off x="295935" y="857033"/>
            <a:ext cx="8388896" cy="8426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dirty="0"/>
              <a:t>54% of organisations in the south east have enhanced or increased chaplaincy or faith support with a further 10% developing this offer.  The 37% of organisations without this support may well map to organisations types such as CCGs or CSUs but this presents a risk if this is absent in provider Trusts, particularly Acute settings.  27% of organisations express medium concern for this provision during the peak period.</a:t>
            </a:r>
            <a:endParaRPr lang="en-US" sz="1200" dirty="0"/>
          </a:p>
          <a:p>
            <a:pPr marL="0" indent="0">
              <a:lnSpc>
                <a:spcPct val="100000"/>
              </a:lnSpc>
              <a:buFont typeface="Arial" panose="020B0604020202020204" pitchFamily="34" charset="0"/>
              <a:buNone/>
            </a:pPr>
            <a:endParaRPr lang="en-US" sz="12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p:txBody>
      </p:sp>
      <p:pic>
        <p:nvPicPr>
          <p:cNvPr id="2" name="Picture 1">
            <a:extLst>
              <a:ext uri="{FF2B5EF4-FFF2-40B4-BE49-F238E27FC236}">
                <a16:creationId xmlns:a16="http://schemas.microsoft.com/office/drawing/2014/main" id="{7725778F-205E-468C-B54C-F4BFFC124D82}"/>
              </a:ext>
            </a:extLst>
          </p:cNvPr>
          <p:cNvPicPr>
            <a:picLocks noChangeAspect="1"/>
          </p:cNvPicPr>
          <p:nvPr/>
        </p:nvPicPr>
        <p:blipFill>
          <a:blip r:embed="rId2"/>
          <a:stretch>
            <a:fillRect/>
          </a:stretch>
        </p:blipFill>
        <p:spPr>
          <a:xfrm>
            <a:off x="1513001" y="1932808"/>
            <a:ext cx="5458249" cy="3992091"/>
          </a:xfrm>
          <a:prstGeom prst="rect">
            <a:avLst/>
          </a:prstGeom>
        </p:spPr>
      </p:pic>
    </p:spTree>
    <p:extLst>
      <p:ext uri="{BB962C8B-B14F-4D97-AF65-F5344CB8AC3E}">
        <p14:creationId xmlns:p14="http://schemas.microsoft.com/office/powerpoint/2010/main" val="410527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508573" cy="611649"/>
          </a:xfrm>
        </p:spPr>
        <p:txBody>
          <a:bodyPr/>
          <a:lstStyle/>
          <a:p>
            <a:r>
              <a:rPr lang="en-US" sz="2400" dirty="0"/>
              <a:t>2k. Other forms of psychological/emotional support</a:t>
            </a: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dirty="0"/>
              <a:t>SLIDES IN CONFIDENCE</a:t>
            </a:r>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08B50226-EC0F-FF45-84C4-CAEF106B2A4E}"/>
              </a:ext>
            </a:extLst>
          </p:cNvPr>
          <p:cNvSpPr/>
          <p:nvPr/>
        </p:nvSpPr>
        <p:spPr>
          <a:xfrm>
            <a:off x="532734" y="951533"/>
            <a:ext cx="8092529" cy="49116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945A5C0-C2AF-437D-B06C-0E6112FEEEA5}"/>
              </a:ext>
            </a:extLst>
          </p:cNvPr>
          <p:cNvSpPr txBox="1"/>
          <p:nvPr/>
        </p:nvSpPr>
        <p:spPr>
          <a:xfrm>
            <a:off x="690676" y="926949"/>
            <a:ext cx="7762648" cy="5109091"/>
          </a:xfrm>
          <a:prstGeom prst="rect">
            <a:avLst/>
          </a:prstGeom>
          <a:noFill/>
        </p:spPr>
        <p:txBody>
          <a:bodyPr wrap="square" rtlCol="0">
            <a:spAutoFit/>
          </a:bodyPr>
          <a:lstStyle/>
          <a:p>
            <a:pPr algn="ctr"/>
            <a:r>
              <a:rPr lang="en-GB" sz="1400" b="1" u="sng" dirty="0"/>
              <a:t>Examples of other psychological/emotional support offers</a:t>
            </a:r>
          </a:p>
          <a:p>
            <a:pPr algn="ctr"/>
            <a:endParaRPr lang="en-GB" sz="1200" b="1" u="sng" dirty="0"/>
          </a:p>
          <a:p>
            <a:pPr marL="171450" indent="-171450">
              <a:buFont typeface="Arial" panose="020B0604020202020204" pitchFamily="34" charset="0"/>
              <a:buChar char="•"/>
            </a:pPr>
            <a:r>
              <a:rPr lang="en-US" sz="1200" dirty="0"/>
              <a:t>Regular twitter and Facebook posts encouraging interaction, connection with others and sharing ideas and resources.</a:t>
            </a:r>
          </a:p>
          <a:p>
            <a:pPr marL="171450" indent="-171450">
              <a:buFont typeface="Arial" panose="020B0604020202020204" pitchFamily="34" charset="0"/>
              <a:buChar char="•"/>
            </a:pPr>
            <a:r>
              <a:rPr lang="en-US" sz="1200" dirty="0"/>
              <a:t>Workplace 'live' q and a with psychologist and 'special guests' within the pressure points</a:t>
            </a:r>
          </a:p>
          <a:p>
            <a:pPr marL="171450" indent="-171450">
              <a:buFont typeface="Arial" panose="020B0604020202020204" pitchFamily="34" charset="0"/>
              <a:buChar char="•"/>
            </a:pPr>
            <a:r>
              <a:rPr lang="en-US" sz="1200" dirty="0"/>
              <a:t>We have a dedicated one stop shop for staff wellbeing (11 full time staff ) - a fully resourced service providing access to in house mental health practitioners, physiotherapists and a support team who keep an up to date directory of services to signpost staff to</a:t>
            </a:r>
          </a:p>
          <a:p>
            <a:pPr marL="171450" indent="-171450">
              <a:buFont typeface="Arial" panose="020B0604020202020204" pitchFamily="34" charset="0"/>
              <a:buChar char="•"/>
            </a:pPr>
            <a:r>
              <a:rPr lang="en-US" sz="1200" dirty="0"/>
              <a:t>Managers WebEx 2 times a week for psychological support and advice </a:t>
            </a:r>
          </a:p>
          <a:p>
            <a:pPr marL="171450" indent="-171450">
              <a:buFont typeface="Arial" panose="020B0604020202020204" pitchFamily="34" charset="0"/>
              <a:buChar char="•"/>
            </a:pPr>
            <a:r>
              <a:rPr lang="en-US" sz="1200" dirty="0"/>
              <a:t>Adaptation of IAPT front end to enable 3-4 sessions of structured supportive listening for bereaved or otherwise </a:t>
            </a:r>
            <a:r>
              <a:rPr lang="en-US" sz="1200" dirty="0" err="1"/>
              <a:t>traumatised</a:t>
            </a:r>
            <a:r>
              <a:rPr lang="en-US" sz="1200" dirty="0"/>
              <a:t> members of the public (incl. NHS staff)</a:t>
            </a:r>
          </a:p>
          <a:p>
            <a:pPr marL="171450" indent="-171450">
              <a:buFont typeface="Arial" panose="020B0604020202020204" pitchFamily="34" charset="0"/>
              <a:buChar char="•"/>
            </a:pPr>
            <a:r>
              <a:rPr lang="en-US" sz="1200" dirty="0"/>
              <a:t>24-hour chaplaincy helpline. Chaplains visit wards where there has been a death to provide support for staff</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Safe Space social media set up for sharing of support networks/apps wellbeing guides</a:t>
            </a:r>
          </a:p>
          <a:p>
            <a:pPr marL="171450" indent="-171450">
              <a:buFont typeface="Arial" panose="020B0604020202020204" pitchFamily="34" charset="0"/>
              <a:buChar char="•"/>
            </a:pPr>
            <a:r>
              <a:rPr lang="en-US" sz="1200" dirty="0" err="1">
                <a:solidFill>
                  <a:srgbClr val="000000"/>
                </a:solidFill>
                <a:latin typeface="Calibri" panose="020F0502020204030204" pitchFamily="34" charset="0"/>
              </a:rPr>
              <a:t>TRiM</a:t>
            </a:r>
            <a:r>
              <a:rPr lang="en-US" sz="1200" dirty="0">
                <a:solidFill>
                  <a:srgbClr val="000000"/>
                </a:solidFill>
                <a:latin typeface="Calibri" panose="020F0502020204030204" pitchFamily="34" charset="0"/>
              </a:rPr>
              <a:t> process / referral to vetted therapists</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Internal mental health team who also provide resilience training</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‘Back-up-buddy’ app launched providing 24 hours access to support</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Wellbeing boxes</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NLP provision</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‘Time to Talk’ leaflets attached to care packages</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Managers guidance booklet on supporting staff post trauma &amp; self help guide for trauma during and post pandemic</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Access to single incident </a:t>
            </a:r>
            <a:r>
              <a:rPr lang="en-US" sz="1200" dirty="0" err="1">
                <a:solidFill>
                  <a:srgbClr val="000000"/>
                </a:solidFill>
                <a:latin typeface="Calibri" panose="020F0502020204030204" pitchFamily="34" charset="0"/>
              </a:rPr>
              <a:t>defusion</a:t>
            </a:r>
            <a:r>
              <a:rPr lang="en-US" sz="1200" dirty="0">
                <a:solidFill>
                  <a:srgbClr val="000000"/>
                </a:solidFill>
                <a:latin typeface="Calibri" panose="020F0502020204030204" pitchFamily="34" charset="0"/>
              </a:rPr>
              <a:t> package for teams/</a:t>
            </a:r>
            <a:r>
              <a:rPr lang="en-US" sz="1200" dirty="0" err="1">
                <a:solidFill>
                  <a:srgbClr val="000000"/>
                </a:solidFill>
                <a:latin typeface="Calibri" panose="020F0502020204030204" pitchFamily="34" charset="0"/>
              </a:rPr>
              <a:t>individuals,Buddy</a:t>
            </a:r>
            <a:r>
              <a:rPr lang="en-US" sz="1200" dirty="0">
                <a:solidFill>
                  <a:srgbClr val="000000"/>
                </a:solidFill>
                <a:latin typeface="Calibri" panose="020F0502020204030204" pitchFamily="34" charset="0"/>
              </a:rPr>
              <a:t> system for redeployed staff</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Access to specialist advise/support for NHS families and children</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Bite size training for managers via podcast and intranet materials to build and maintain emotional resilience and wellbeing in teams</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Bite sized training (podcasts and materials) online for staff to help them support patients and families with anxiety, bereavement </a:t>
            </a:r>
            <a:r>
              <a:rPr lang="en-US" sz="1200" dirty="0" err="1">
                <a:solidFill>
                  <a:srgbClr val="000000"/>
                </a:solidFill>
                <a:latin typeface="Calibri" panose="020F0502020204030204" pitchFamily="34" charset="0"/>
              </a:rPr>
              <a:t>etc</a:t>
            </a:r>
            <a:endParaRPr lang="en-GB" sz="1200" dirty="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endParaRPr lang="en-GB" sz="1200" dirty="0"/>
          </a:p>
        </p:txBody>
      </p:sp>
    </p:spTree>
    <p:extLst>
      <p:ext uri="{BB962C8B-B14F-4D97-AF65-F5344CB8AC3E}">
        <p14:creationId xmlns:p14="http://schemas.microsoft.com/office/powerpoint/2010/main" val="3003376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508573" cy="611649"/>
          </a:xfrm>
        </p:spPr>
        <p:txBody>
          <a:bodyPr/>
          <a:lstStyle/>
          <a:p>
            <a:r>
              <a:rPr lang="en-US" sz="2400" dirty="0"/>
              <a:t>3. Creating a sense of belonging</a:t>
            </a: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77551" y="729859"/>
            <a:ext cx="8388896" cy="919776"/>
          </a:xfrm>
        </p:spPr>
        <p:txBody>
          <a:bodyPr/>
          <a:lstStyle/>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08B50226-EC0F-FF45-84C4-CAEF106B2A4E}"/>
              </a:ext>
            </a:extLst>
          </p:cNvPr>
          <p:cNvSpPr/>
          <p:nvPr/>
        </p:nvSpPr>
        <p:spPr>
          <a:xfrm>
            <a:off x="525735" y="999947"/>
            <a:ext cx="8092529" cy="428669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945A5C0-C2AF-437D-B06C-0E6112FEEEA5}"/>
              </a:ext>
            </a:extLst>
          </p:cNvPr>
          <p:cNvSpPr txBox="1"/>
          <p:nvPr/>
        </p:nvSpPr>
        <p:spPr>
          <a:xfrm>
            <a:off x="690676" y="997838"/>
            <a:ext cx="7762648" cy="4370427"/>
          </a:xfrm>
          <a:prstGeom prst="rect">
            <a:avLst/>
          </a:prstGeom>
          <a:noFill/>
        </p:spPr>
        <p:txBody>
          <a:bodyPr wrap="square" rtlCol="0">
            <a:spAutoFit/>
          </a:bodyPr>
          <a:lstStyle/>
          <a:p>
            <a:pPr algn="ctr"/>
            <a:r>
              <a:rPr lang="en-GB" sz="1400" b="1" u="sng" dirty="0"/>
              <a:t>Examples of how organisations are creating a sense of belonging</a:t>
            </a:r>
          </a:p>
          <a:p>
            <a:pPr algn="ctr"/>
            <a:endParaRPr lang="en-GB" sz="1200" b="1" u="sng" dirty="0"/>
          </a:p>
          <a:p>
            <a:pPr marL="171450" indent="-171450">
              <a:buFont typeface="Arial" panose="020B0604020202020204" pitchFamily="34" charset="0"/>
              <a:buChar char="•"/>
            </a:pPr>
            <a:r>
              <a:rPr lang="en-US" sz="1200" dirty="0"/>
              <a:t>Facebook pages – virtual communities with stories, thank you, video streams from senior leaders</a:t>
            </a:r>
          </a:p>
          <a:p>
            <a:pPr marL="171450" indent="-171450">
              <a:buFont typeface="Arial" panose="020B0604020202020204" pitchFamily="34" charset="0"/>
              <a:buChar char="•"/>
            </a:pPr>
            <a:r>
              <a:rPr lang="en-US" sz="1200" dirty="0"/>
              <a:t>Dedicated gratitude twitter hashtags</a:t>
            </a:r>
          </a:p>
          <a:p>
            <a:pPr marL="171450" indent="-171450">
              <a:buFont typeface="Arial" panose="020B0604020202020204" pitchFamily="34" charset="0"/>
              <a:buChar char="•"/>
            </a:pPr>
            <a:r>
              <a:rPr lang="en-US" sz="1200" dirty="0"/>
              <a:t>Gifts and thank you packs</a:t>
            </a:r>
          </a:p>
          <a:p>
            <a:pPr marL="171450" indent="-171450">
              <a:buFont typeface="Arial" panose="020B0604020202020204" pitchFamily="34" charset="0"/>
              <a:buChar char="•"/>
            </a:pPr>
            <a:r>
              <a:rPr lang="en-US" sz="1200" dirty="0"/>
              <a:t>Kindness posters, cards of gratitude, social media posts, compassionate leadership, donations of support and goods from the local community</a:t>
            </a:r>
          </a:p>
          <a:p>
            <a:pPr marL="171450" indent="-171450">
              <a:buFont typeface="Arial" panose="020B0604020202020204" pitchFamily="34" charset="0"/>
              <a:buChar char="•"/>
            </a:pPr>
            <a:r>
              <a:rPr lang="en-GB" sz="1200" dirty="0"/>
              <a:t>Regular video from CEO / Exec / reflections for the day</a:t>
            </a:r>
          </a:p>
          <a:p>
            <a:pPr marL="171450" indent="-171450">
              <a:buFont typeface="Arial" panose="020B0604020202020204" pitchFamily="34" charset="0"/>
              <a:buChar char="•"/>
            </a:pPr>
            <a:r>
              <a:rPr lang="en-US" sz="1200" dirty="0"/>
              <a:t>Created a community on social media, Safe space. This offers peer to peer support, psychological support and the sharing of information, support networks, apps, information and wellbeing opportunities </a:t>
            </a:r>
          </a:p>
          <a:p>
            <a:pPr marL="171450" indent="-171450">
              <a:buFont typeface="Arial" panose="020B0604020202020204" pitchFamily="34" charset="0"/>
              <a:buChar char="•"/>
            </a:pPr>
            <a:r>
              <a:rPr lang="en-US" sz="1200" dirty="0"/>
              <a:t>We are about to start a hashtag based on 'holding the hope 2020' to link positive news throughout the crisis. Letters to all staff are planned, sent by CEO and Divisional CDs</a:t>
            </a:r>
          </a:p>
          <a:p>
            <a:pPr marL="171450" indent="-171450">
              <a:buFont typeface="Arial" panose="020B0604020202020204" pitchFamily="34" charset="0"/>
              <a:buChar char="•"/>
            </a:pPr>
            <a:r>
              <a:rPr lang="en-US" sz="1200" dirty="0"/>
              <a:t>We have a 'proud cloud' where people can post thank you messages to other staff</a:t>
            </a:r>
          </a:p>
          <a:p>
            <a:pPr marL="171450" indent="-171450">
              <a:buFont typeface="Arial" panose="020B0604020202020204" pitchFamily="34" charset="0"/>
              <a:buChar char="•"/>
            </a:pPr>
            <a:r>
              <a:rPr lang="en-US" sz="1200" dirty="0"/>
              <a:t>Remote working guides for managers and teams</a:t>
            </a:r>
          </a:p>
          <a:p>
            <a:pPr marL="171450" indent="-171450">
              <a:buFont typeface="Arial" panose="020B0604020202020204" pitchFamily="34" charset="0"/>
              <a:buChar char="•"/>
            </a:pPr>
            <a:r>
              <a:rPr lang="en-US" sz="1200" dirty="0"/>
              <a:t>MHFAs running virtual coffee mornings</a:t>
            </a:r>
          </a:p>
          <a:p>
            <a:pPr marL="171450" indent="-171450">
              <a:buFont typeface="Arial" panose="020B0604020202020204" pitchFamily="34" charset="0"/>
              <a:buChar char="•"/>
            </a:pPr>
            <a:r>
              <a:rPr lang="en-US" sz="1200" dirty="0"/>
              <a:t>Local volunteer group (staff) shopping / connecting with colleagues who are vulnerable</a:t>
            </a:r>
          </a:p>
          <a:p>
            <a:pPr marL="171450" indent="-171450">
              <a:buFont typeface="Arial" panose="020B0604020202020204" pitchFamily="34" charset="0"/>
              <a:buChar char="•"/>
            </a:pPr>
            <a:r>
              <a:rPr lang="en-US" sz="1200" dirty="0"/>
              <a:t>MS Teams regular briefings</a:t>
            </a:r>
          </a:p>
          <a:p>
            <a:pPr marL="171450" indent="-171450">
              <a:buFont typeface="Arial" panose="020B0604020202020204" pitchFamily="34" charset="0"/>
              <a:buChar char="•"/>
            </a:pPr>
            <a:r>
              <a:rPr lang="en-US" sz="1200" dirty="0"/>
              <a:t>HR updates and ‘stay well’ initiative</a:t>
            </a:r>
          </a:p>
          <a:p>
            <a:pPr marL="171450" indent="-171450">
              <a:buFont typeface="Arial" panose="020B0604020202020204" pitchFamily="34" charset="0"/>
              <a:buChar char="•"/>
            </a:pPr>
            <a:r>
              <a:rPr lang="en-US" sz="1200" dirty="0"/>
              <a:t>Team quizzes</a:t>
            </a:r>
          </a:p>
          <a:p>
            <a:pPr marL="171450" indent="-171450">
              <a:buFont typeface="Arial" panose="020B0604020202020204" pitchFamily="34" charset="0"/>
              <a:buChar char="•"/>
            </a:pPr>
            <a:r>
              <a:rPr lang="en-US" sz="1200" dirty="0"/>
              <a:t>Arts and crafts non-work activities to access</a:t>
            </a:r>
          </a:p>
          <a:p>
            <a:pPr marL="171450" indent="-171450">
              <a:buFont typeface="Arial" panose="020B0604020202020204" pitchFamily="34" charset="0"/>
              <a:buChar char="•"/>
            </a:pPr>
            <a:r>
              <a:rPr lang="en-US" sz="1200" dirty="0"/>
              <a:t>Salvation Army providing bacon sandwiches</a:t>
            </a:r>
          </a:p>
          <a:p>
            <a:pPr marL="171450" indent="-171450">
              <a:buFont typeface="Arial" panose="020B0604020202020204" pitchFamily="34" charset="0"/>
              <a:buChar char="•"/>
            </a:pPr>
            <a:r>
              <a:rPr lang="en-US" sz="1200" dirty="0"/>
              <a:t>Letter to all staff from the CEO – thanks / </a:t>
            </a:r>
            <a:r>
              <a:rPr lang="en-US" sz="1200" dirty="0" err="1"/>
              <a:t>recognising</a:t>
            </a:r>
            <a:r>
              <a:rPr lang="en-US" sz="1200" dirty="0"/>
              <a:t> what they are doing</a:t>
            </a:r>
            <a:endParaRPr lang="en-GB" sz="1200" dirty="0"/>
          </a:p>
          <a:p>
            <a:pPr marL="171450" indent="-171450">
              <a:buFont typeface="Arial" panose="020B0604020202020204" pitchFamily="34" charset="0"/>
              <a:buChar char="•"/>
            </a:pPr>
            <a:endParaRPr lang="en-GB" sz="1200" dirty="0"/>
          </a:p>
        </p:txBody>
      </p:sp>
    </p:spTree>
    <p:extLst>
      <p:ext uri="{BB962C8B-B14F-4D97-AF65-F5344CB8AC3E}">
        <p14:creationId xmlns:p14="http://schemas.microsoft.com/office/powerpoint/2010/main" val="1082447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237192"/>
            <a:ext cx="7508573" cy="611649"/>
          </a:xfrm>
        </p:spPr>
        <p:txBody>
          <a:bodyPr/>
          <a:lstStyle/>
          <a:p>
            <a:r>
              <a:rPr lang="en-US" sz="2400" dirty="0"/>
              <a:t>4. Psychological preparation for returning staff – written or online</a:t>
            </a:r>
            <a:br>
              <a:rPr lang="en-US" sz="2400" dirty="0"/>
            </a:b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2" name="Rectangle 41">
            <a:extLst>
              <a:ext uri="{FF2B5EF4-FFF2-40B4-BE49-F238E27FC236}">
                <a16:creationId xmlns:a16="http://schemas.microsoft.com/office/drawing/2014/main" id="{D14D04B3-B37F-304B-9B2B-7E2B2E880BCD}"/>
              </a:ext>
            </a:extLst>
          </p:cNvPr>
          <p:cNvSpPr/>
          <p:nvPr/>
        </p:nvSpPr>
        <p:spPr>
          <a:xfrm>
            <a:off x="525735" y="1776375"/>
            <a:ext cx="8092528" cy="425660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Content Placeholder 1">
            <a:extLst>
              <a:ext uri="{FF2B5EF4-FFF2-40B4-BE49-F238E27FC236}">
                <a16:creationId xmlns:a16="http://schemas.microsoft.com/office/drawing/2014/main" id="{CE96147D-7314-41D2-89AD-07918633B96D}"/>
              </a:ext>
            </a:extLst>
          </p:cNvPr>
          <p:cNvSpPr txBox="1">
            <a:spLocks/>
          </p:cNvSpPr>
          <p:nvPr/>
        </p:nvSpPr>
        <p:spPr>
          <a:xfrm>
            <a:off x="401951" y="963049"/>
            <a:ext cx="8388896" cy="8426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dirty="0"/>
              <a:t>31% of organisations in the south east have developed written materials to support the psychological preparation of returning staff (BBS scheme or similar) with 50% developing this offer.  The 19% of organisations (8) who have not prepared this material pose a concern.  57% of organisations express medium or high concern regarding this during the peak period.</a:t>
            </a:r>
            <a:endParaRPr lang="en-US" sz="1200" dirty="0"/>
          </a:p>
          <a:p>
            <a:pPr marL="0" indent="0">
              <a:lnSpc>
                <a:spcPct val="100000"/>
              </a:lnSpc>
              <a:buFont typeface="Arial" panose="020B0604020202020204" pitchFamily="34" charset="0"/>
              <a:buNone/>
            </a:pPr>
            <a:endParaRPr lang="en-US" sz="12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p:txBody>
      </p:sp>
      <p:pic>
        <p:nvPicPr>
          <p:cNvPr id="2" name="Picture 1">
            <a:extLst>
              <a:ext uri="{FF2B5EF4-FFF2-40B4-BE49-F238E27FC236}">
                <a16:creationId xmlns:a16="http://schemas.microsoft.com/office/drawing/2014/main" id="{A4962758-38F0-4BFE-9564-07E8200DDDB6}"/>
              </a:ext>
            </a:extLst>
          </p:cNvPr>
          <p:cNvPicPr>
            <a:picLocks noChangeAspect="1"/>
          </p:cNvPicPr>
          <p:nvPr/>
        </p:nvPicPr>
        <p:blipFill>
          <a:blip r:embed="rId2"/>
          <a:stretch>
            <a:fillRect/>
          </a:stretch>
        </p:blipFill>
        <p:spPr>
          <a:xfrm>
            <a:off x="1455676" y="1805830"/>
            <a:ext cx="5615400" cy="4089121"/>
          </a:xfrm>
          <a:prstGeom prst="rect">
            <a:avLst/>
          </a:prstGeom>
        </p:spPr>
      </p:pic>
    </p:spTree>
    <p:extLst>
      <p:ext uri="{BB962C8B-B14F-4D97-AF65-F5344CB8AC3E}">
        <p14:creationId xmlns:p14="http://schemas.microsoft.com/office/powerpoint/2010/main" val="201347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276948"/>
            <a:ext cx="7508573" cy="611649"/>
          </a:xfrm>
        </p:spPr>
        <p:txBody>
          <a:bodyPr/>
          <a:lstStyle/>
          <a:p>
            <a:r>
              <a:rPr lang="en-US" sz="2400" dirty="0"/>
              <a:t>4. Clarity of HWB offer in induction process for returning staff (2)</a:t>
            </a:r>
            <a:br>
              <a:rPr lang="en-US" sz="2400" dirty="0"/>
            </a:b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2" name="Rectangle 41">
            <a:extLst>
              <a:ext uri="{FF2B5EF4-FFF2-40B4-BE49-F238E27FC236}">
                <a16:creationId xmlns:a16="http://schemas.microsoft.com/office/drawing/2014/main" id="{D14D04B3-B37F-304B-9B2B-7E2B2E880BCD}"/>
              </a:ext>
            </a:extLst>
          </p:cNvPr>
          <p:cNvSpPr/>
          <p:nvPr/>
        </p:nvSpPr>
        <p:spPr>
          <a:xfrm>
            <a:off x="525736" y="1945301"/>
            <a:ext cx="8092528" cy="4254163"/>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1">
            <a:extLst>
              <a:ext uri="{FF2B5EF4-FFF2-40B4-BE49-F238E27FC236}">
                <a16:creationId xmlns:a16="http://schemas.microsoft.com/office/drawing/2014/main" id="{0A42369F-19CF-4A1F-B146-C951309B90A7}"/>
              </a:ext>
            </a:extLst>
          </p:cNvPr>
          <p:cNvSpPr txBox="1">
            <a:spLocks/>
          </p:cNvSpPr>
          <p:nvPr/>
        </p:nvSpPr>
        <p:spPr>
          <a:xfrm>
            <a:off x="401951" y="1029309"/>
            <a:ext cx="8388896" cy="8426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dirty="0"/>
              <a:t>67% of organisations in the south east have a clear HWB offer included in the induction process for returning staff with 33% developing this currently.  30% of organisations express medium or high concern regarding this during the peak period.</a:t>
            </a:r>
            <a:endParaRPr lang="en-US" sz="1200" dirty="0"/>
          </a:p>
          <a:p>
            <a:pPr marL="0" indent="0">
              <a:lnSpc>
                <a:spcPct val="100000"/>
              </a:lnSpc>
              <a:buFont typeface="Arial" panose="020B0604020202020204" pitchFamily="34" charset="0"/>
              <a:buNone/>
            </a:pPr>
            <a:endParaRPr lang="en-US" sz="12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a:p>
            <a:pPr marL="0" indent="0">
              <a:lnSpc>
                <a:spcPct val="100000"/>
              </a:lnSpc>
              <a:buFont typeface="Arial" panose="020B0604020202020204" pitchFamily="34" charset="0"/>
              <a:buNone/>
            </a:pPr>
            <a:endParaRPr lang="en-US" sz="1100" dirty="0"/>
          </a:p>
        </p:txBody>
      </p:sp>
      <p:pic>
        <p:nvPicPr>
          <p:cNvPr id="2" name="Picture 1">
            <a:extLst>
              <a:ext uri="{FF2B5EF4-FFF2-40B4-BE49-F238E27FC236}">
                <a16:creationId xmlns:a16="http://schemas.microsoft.com/office/drawing/2014/main" id="{305D3743-2EA6-4AB1-8CE3-F54D60198070}"/>
              </a:ext>
            </a:extLst>
          </p:cNvPr>
          <p:cNvPicPr>
            <a:picLocks noChangeAspect="1"/>
          </p:cNvPicPr>
          <p:nvPr/>
        </p:nvPicPr>
        <p:blipFill>
          <a:blip r:embed="rId2"/>
          <a:stretch>
            <a:fillRect/>
          </a:stretch>
        </p:blipFill>
        <p:spPr>
          <a:xfrm>
            <a:off x="1603644" y="1989803"/>
            <a:ext cx="5761890" cy="4202595"/>
          </a:xfrm>
          <a:prstGeom prst="rect">
            <a:avLst/>
          </a:prstGeom>
        </p:spPr>
      </p:pic>
    </p:spTree>
    <p:extLst>
      <p:ext uri="{BB962C8B-B14F-4D97-AF65-F5344CB8AC3E}">
        <p14:creationId xmlns:p14="http://schemas.microsoft.com/office/powerpoint/2010/main" val="171989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5C06AE-385D-0447-9D7B-736617E0E1FE}"/>
              </a:ext>
            </a:extLst>
          </p:cNvPr>
          <p:cNvSpPr>
            <a:spLocks noGrp="1"/>
          </p:cNvSpPr>
          <p:nvPr>
            <p:ph sz="quarter" idx="10"/>
          </p:nvPr>
        </p:nvSpPr>
        <p:spPr>
          <a:xfrm>
            <a:off x="206701" y="708450"/>
            <a:ext cx="8730597" cy="5322395"/>
          </a:xfrm>
        </p:spPr>
        <p:txBody>
          <a:bodyPr/>
          <a:lstStyle/>
          <a:p>
            <a:pPr>
              <a:lnSpc>
                <a:spcPct val="100000"/>
              </a:lnSpc>
            </a:pPr>
            <a:r>
              <a:rPr lang="en-US" dirty="0"/>
              <a:t>In response to COVID 19 we are working in close collaboration with organisations across the NHS to ensure appropriate health &amp; wellbeing (HWB) support is in place and functioning effectively</a:t>
            </a:r>
          </a:p>
          <a:p>
            <a:pPr>
              <a:lnSpc>
                <a:spcPct val="100000"/>
              </a:lnSpc>
            </a:pPr>
            <a:r>
              <a:rPr lang="en-US" dirty="0"/>
              <a:t>To determine the current state of HWB provision we conducted a rapid </a:t>
            </a:r>
            <a:r>
              <a:rPr lang="en-GB" dirty="0"/>
              <a:t>COVID-19 Health &amp; Wellbeing Stocktake from 4-8 April with NHS organisations primarily focusing on Trusts but with some responses from CCGs and others (County Council; Hospice)</a:t>
            </a:r>
          </a:p>
          <a:p>
            <a:pPr>
              <a:lnSpc>
                <a:spcPct val="100000"/>
              </a:lnSpc>
            </a:pPr>
            <a:r>
              <a:rPr lang="en-US" dirty="0"/>
              <a:t>The south east </a:t>
            </a:r>
            <a:r>
              <a:rPr lang="en-US" dirty="0" err="1"/>
              <a:t>organisations</a:t>
            </a:r>
            <a:r>
              <a:rPr lang="en-US" dirty="0"/>
              <a:t> (44) who have participated in this Psychological and Emotional HWB </a:t>
            </a:r>
            <a:r>
              <a:rPr lang="en-US" dirty="0" err="1"/>
              <a:t>stocktake</a:t>
            </a:r>
            <a:r>
              <a:rPr lang="en-US" dirty="0"/>
              <a:t> have provided responses which look at:</a:t>
            </a:r>
          </a:p>
          <a:p>
            <a:pPr marL="800100" lvl="1" indent="-342900">
              <a:buFont typeface="+mj-lt"/>
              <a:buAutoNum type="arabicPeriod"/>
            </a:pPr>
            <a:r>
              <a:rPr lang="en-US" dirty="0"/>
              <a:t>Promotion of the national HWB offers</a:t>
            </a:r>
          </a:p>
          <a:p>
            <a:pPr marL="800100" lvl="1" indent="-342900">
              <a:buFont typeface="+mj-lt"/>
              <a:buAutoNum type="arabicPeriod"/>
            </a:pPr>
            <a:r>
              <a:rPr lang="en-US" dirty="0"/>
              <a:t>Access to local psychological/ emotional support over a range of subcategories</a:t>
            </a:r>
          </a:p>
          <a:p>
            <a:pPr marL="1257300" lvl="2" indent="-342900">
              <a:buAutoNum type="alphaLcPeriod"/>
            </a:pPr>
            <a:r>
              <a:rPr lang="en-US" dirty="0"/>
              <a:t>Local enhancement of the Employee Assistance </a:t>
            </a:r>
            <a:r>
              <a:rPr lang="en-US" dirty="0" err="1"/>
              <a:t>Programme</a:t>
            </a:r>
            <a:r>
              <a:rPr lang="en-US" dirty="0"/>
              <a:t> (EAP)</a:t>
            </a:r>
          </a:p>
          <a:p>
            <a:pPr marL="1257300" lvl="2" indent="-342900">
              <a:buAutoNum type="alphaLcPeriod"/>
            </a:pPr>
            <a:r>
              <a:rPr lang="en-US" dirty="0"/>
              <a:t>Local bereavement support</a:t>
            </a:r>
          </a:p>
          <a:p>
            <a:pPr marL="1257300" lvl="2" indent="-342900">
              <a:buAutoNum type="alphaLcPeriod"/>
            </a:pPr>
            <a:r>
              <a:rPr lang="en-US" dirty="0"/>
              <a:t>Local listening services</a:t>
            </a:r>
          </a:p>
          <a:p>
            <a:pPr marL="1257300" lvl="2" indent="-342900">
              <a:buAutoNum type="alphaLcPeriod"/>
            </a:pPr>
            <a:r>
              <a:rPr lang="en-US" dirty="0"/>
              <a:t>Decompression support</a:t>
            </a:r>
          </a:p>
          <a:p>
            <a:pPr marL="1257300" lvl="2" indent="-342900">
              <a:buAutoNum type="alphaLcPeriod"/>
            </a:pPr>
            <a:r>
              <a:rPr lang="en-US" dirty="0"/>
              <a:t>Health and wellbeing rooms/ spaces</a:t>
            </a:r>
          </a:p>
          <a:p>
            <a:pPr marL="1257300" lvl="2" indent="-342900">
              <a:buAutoNum type="alphaLcPeriod"/>
            </a:pPr>
            <a:r>
              <a:rPr lang="en-US" dirty="0"/>
              <a:t>Local wellbeing apps</a:t>
            </a:r>
          </a:p>
          <a:p>
            <a:pPr marL="1257300" lvl="2" indent="-342900">
              <a:buAutoNum type="alphaLcPeriod"/>
            </a:pPr>
            <a:r>
              <a:rPr lang="en-US" dirty="0"/>
              <a:t>Local intranet site/ HWB portal</a:t>
            </a:r>
          </a:p>
          <a:p>
            <a:pPr marL="1257300" lvl="2" indent="-342900">
              <a:buAutoNum type="alphaLcPeriod"/>
            </a:pPr>
            <a:r>
              <a:rPr lang="en-US" dirty="0"/>
              <a:t>Local resilience coaching</a:t>
            </a:r>
          </a:p>
          <a:p>
            <a:pPr marL="1257300" lvl="2" indent="-342900">
              <a:buAutoNum type="alphaLcPeriod"/>
            </a:pPr>
            <a:r>
              <a:rPr lang="en-US" dirty="0"/>
              <a:t>Access to chaplaincy / faith rooms</a:t>
            </a:r>
          </a:p>
          <a:p>
            <a:pPr marL="1257300" lvl="2" indent="-342900">
              <a:buAutoNum type="alphaLcPeriod"/>
            </a:pPr>
            <a:r>
              <a:rPr lang="en-US" dirty="0"/>
              <a:t>Enhanced chaplaincy / faith support</a:t>
            </a:r>
          </a:p>
          <a:p>
            <a:pPr marL="1257300" lvl="2" indent="-342900">
              <a:buAutoNum type="alphaLcPeriod"/>
            </a:pPr>
            <a:r>
              <a:rPr lang="en-US" dirty="0"/>
              <a:t>Other forms of psychological support </a:t>
            </a:r>
          </a:p>
          <a:p>
            <a:pPr marL="0" indent="0">
              <a:lnSpc>
                <a:spcPct val="100000"/>
              </a:lnSpc>
              <a:buNone/>
            </a:pPr>
            <a:endParaRPr lang="en-US" sz="1200" dirty="0"/>
          </a:p>
        </p:txBody>
      </p:sp>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389593" y="213215"/>
            <a:ext cx="6567055" cy="611649"/>
          </a:xfrm>
        </p:spPr>
        <p:txBody>
          <a:bodyPr/>
          <a:lstStyle/>
          <a:p>
            <a:r>
              <a:rPr lang="en-US" sz="2800" dirty="0"/>
              <a:t>Summary</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3575638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508573" cy="611649"/>
          </a:xfrm>
        </p:spPr>
        <p:txBody>
          <a:bodyPr/>
          <a:lstStyle/>
          <a:p>
            <a:r>
              <a:rPr lang="en-US" sz="2400" dirty="0"/>
              <a:t>5.</a:t>
            </a:r>
            <a:r>
              <a:rPr lang="en-US" sz="2800" dirty="0"/>
              <a:t> Communication of HWB offers</a:t>
            </a:r>
            <a:br>
              <a:rPr lang="en-US" sz="2400" dirty="0"/>
            </a:b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77551" y="841369"/>
            <a:ext cx="8388896" cy="823992"/>
          </a:xfrm>
        </p:spPr>
        <p:txBody>
          <a:bodyPr/>
          <a:lstStyle/>
          <a:p>
            <a:pPr marL="0" indent="0">
              <a:lnSpc>
                <a:spcPct val="100000"/>
              </a:lnSpc>
              <a:buNone/>
            </a:pPr>
            <a:r>
              <a:rPr lang="en-US" sz="1200" dirty="0"/>
              <a:t>A significant majority of </a:t>
            </a:r>
            <a:r>
              <a:rPr lang="en-US" sz="1200" dirty="0" err="1"/>
              <a:t>organisations</a:t>
            </a:r>
            <a:r>
              <a:rPr lang="en-US" sz="1200" dirty="0"/>
              <a:t> in the south east (84%) express confidence (low concern) in communication of HWB offers locally through a dedicated intranet site and via other forms of social media.  65% of organisations have a dedicated twitter feed to promote HWB offers, with 23% of </a:t>
            </a:r>
            <a:r>
              <a:rPr lang="en-US" sz="1200" dirty="0" err="1"/>
              <a:t>organisations</a:t>
            </a:r>
            <a:r>
              <a:rPr lang="en-US" sz="1200" dirty="0"/>
              <a:t> </a:t>
            </a:r>
            <a:r>
              <a:rPr lang="en-GB" sz="1200" dirty="0"/>
              <a:t>expressing medium or high concern regarding this during the peak period.</a:t>
            </a: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5736" y="1945302"/>
            <a:ext cx="8092528" cy="42625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7EDD3944-B3C9-45D3-AAEF-5C5BA770338E}"/>
              </a:ext>
            </a:extLst>
          </p:cNvPr>
          <p:cNvPicPr>
            <a:picLocks noChangeAspect="1"/>
          </p:cNvPicPr>
          <p:nvPr/>
        </p:nvPicPr>
        <p:blipFill>
          <a:blip r:embed="rId2"/>
          <a:stretch>
            <a:fillRect/>
          </a:stretch>
        </p:blipFill>
        <p:spPr>
          <a:xfrm>
            <a:off x="1656359" y="1992590"/>
            <a:ext cx="5222613" cy="4208366"/>
          </a:xfrm>
          <a:prstGeom prst="rect">
            <a:avLst/>
          </a:prstGeom>
        </p:spPr>
      </p:pic>
    </p:spTree>
    <p:extLst>
      <p:ext uri="{BB962C8B-B14F-4D97-AF65-F5344CB8AC3E}">
        <p14:creationId xmlns:p14="http://schemas.microsoft.com/office/powerpoint/2010/main" val="3646651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508573" cy="611649"/>
          </a:xfrm>
        </p:spPr>
        <p:txBody>
          <a:bodyPr/>
          <a:lstStyle/>
          <a:p>
            <a:r>
              <a:rPr lang="en-US" sz="2400" dirty="0"/>
              <a:t>5.</a:t>
            </a:r>
            <a:r>
              <a:rPr lang="en-US" sz="2800" dirty="0"/>
              <a:t> Communication of HWB offers (2)</a:t>
            </a:r>
            <a:br>
              <a:rPr lang="en-US" sz="2400" dirty="0"/>
            </a:b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77551" y="841369"/>
            <a:ext cx="8388896" cy="919776"/>
          </a:xfrm>
        </p:spPr>
        <p:txBody>
          <a:bodyPr/>
          <a:lstStyle/>
          <a:p>
            <a:pPr marL="0" indent="0">
              <a:lnSpc>
                <a:spcPct val="100000"/>
              </a:lnSpc>
              <a:buNone/>
            </a:pPr>
            <a:r>
              <a:rPr lang="en-US" sz="1200" dirty="0"/>
              <a:t>Nearly all </a:t>
            </a:r>
            <a:r>
              <a:rPr lang="en-US" sz="1200" dirty="0" err="1"/>
              <a:t>organisations</a:t>
            </a:r>
            <a:r>
              <a:rPr lang="en-US" sz="1200" dirty="0"/>
              <a:t> in the south east have dedicated senior leader communications regarding COVID 19 and staff HWB.  44% of organisations are either using or developing text alerts to update staff regarding offers, however the other 56% aren’t planning to use or develop this, which could be due to the use of more immediate and less </a:t>
            </a:r>
            <a:r>
              <a:rPr lang="en-US" sz="1200" dirty="0" err="1"/>
              <a:t>labour</a:t>
            </a:r>
            <a:r>
              <a:rPr lang="en-US" sz="1200" dirty="0"/>
              <a:t> intense methods such as social media platforms. </a:t>
            </a:r>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5736" y="1945302"/>
            <a:ext cx="8092528" cy="407133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68365724-B70A-4374-BD6C-9AFF0D5211AF}"/>
              </a:ext>
            </a:extLst>
          </p:cNvPr>
          <p:cNvPicPr>
            <a:picLocks noChangeAspect="1"/>
          </p:cNvPicPr>
          <p:nvPr/>
        </p:nvPicPr>
        <p:blipFill>
          <a:blip r:embed="rId2"/>
          <a:stretch>
            <a:fillRect/>
          </a:stretch>
        </p:blipFill>
        <p:spPr>
          <a:xfrm>
            <a:off x="1596334" y="1982277"/>
            <a:ext cx="4619275" cy="3968190"/>
          </a:xfrm>
          <a:prstGeom prst="rect">
            <a:avLst/>
          </a:prstGeom>
        </p:spPr>
      </p:pic>
    </p:spTree>
    <p:extLst>
      <p:ext uri="{BB962C8B-B14F-4D97-AF65-F5344CB8AC3E}">
        <p14:creationId xmlns:p14="http://schemas.microsoft.com/office/powerpoint/2010/main" val="2030824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508573" cy="611649"/>
          </a:xfrm>
        </p:spPr>
        <p:txBody>
          <a:bodyPr/>
          <a:lstStyle/>
          <a:p>
            <a:r>
              <a:rPr lang="en-US" sz="2400" dirty="0"/>
              <a:t>16. Communication of HWB offers (3)</a:t>
            </a: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77551" y="729859"/>
            <a:ext cx="8388896" cy="919776"/>
          </a:xfrm>
        </p:spPr>
        <p:txBody>
          <a:bodyPr/>
          <a:lstStyle/>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08B50226-EC0F-FF45-84C4-CAEF106B2A4E}"/>
              </a:ext>
            </a:extLst>
          </p:cNvPr>
          <p:cNvSpPr/>
          <p:nvPr/>
        </p:nvSpPr>
        <p:spPr>
          <a:xfrm>
            <a:off x="564540" y="1033096"/>
            <a:ext cx="8092529" cy="28391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945A5C0-C2AF-437D-B06C-0E6112FEEEA5}"/>
              </a:ext>
            </a:extLst>
          </p:cNvPr>
          <p:cNvSpPr txBox="1"/>
          <p:nvPr/>
        </p:nvSpPr>
        <p:spPr>
          <a:xfrm>
            <a:off x="690676" y="1127881"/>
            <a:ext cx="7762648" cy="2677656"/>
          </a:xfrm>
          <a:prstGeom prst="rect">
            <a:avLst/>
          </a:prstGeom>
          <a:noFill/>
        </p:spPr>
        <p:txBody>
          <a:bodyPr wrap="square" rtlCol="0">
            <a:spAutoFit/>
          </a:bodyPr>
          <a:lstStyle/>
          <a:p>
            <a:pPr algn="ctr"/>
            <a:r>
              <a:rPr lang="en-GB" sz="1400" b="1" u="sng" dirty="0"/>
              <a:t>Other methods of communicating HWB offers</a:t>
            </a:r>
          </a:p>
          <a:p>
            <a:pPr marL="171450" indent="-171450">
              <a:buFont typeface="Arial" panose="020B0604020202020204" pitchFamily="34" charset="0"/>
              <a:buChar char="•"/>
            </a:pPr>
            <a:r>
              <a:rPr lang="en-GB" sz="1100" dirty="0"/>
              <a:t>YouTube, video links</a:t>
            </a:r>
          </a:p>
          <a:p>
            <a:pPr marL="171450" indent="-171450">
              <a:buFont typeface="Arial" panose="020B0604020202020204" pitchFamily="34" charset="0"/>
              <a:buChar char="•"/>
            </a:pPr>
            <a:r>
              <a:rPr lang="en-GB" sz="1100" dirty="0"/>
              <a:t>Prolific use of social media (Private FB, </a:t>
            </a:r>
            <a:r>
              <a:rPr lang="en-GB" sz="1100" dirty="0" err="1"/>
              <a:t>Whatsapp</a:t>
            </a:r>
            <a:r>
              <a:rPr lang="en-GB" sz="1100" dirty="0"/>
              <a:t>, Twitter)</a:t>
            </a:r>
          </a:p>
          <a:p>
            <a:pPr marL="171450" indent="-171450">
              <a:buFont typeface="Arial" panose="020B0604020202020204" pitchFamily="34" charset="0"/>
              <a:buChar char="•"/>
            </a:pPr>
            <a:r>
              <a:rPr lang="en-US" sz="1100" dirty="0"/>
              <a:t>Posters/flyers/leaflets being distributed to promote current offer and updates to offers</a:t>
            </a:r>
          </a:p>
          <a:p>
            <a:pPr marL="171450" indent="-171450">
              <a:buFont typeface="Arial" panose="020B0604020202020204" pitchFamily="34" charset="0"/>
              <a:buChar char="•"/>
            </a:pPr>
            <a:r>
              <a:rPr lang="en-US" sz="1100" dirty="0"/>
              <a:t>Using </a:t>
            </a:r>
            <a:r>
              <a:rPr lang="en-US" sz="1100" dirty="0" err="1"/>
              <a:t>Glisser</a:t>
            </a:r>
            <a:r>
              <a:rPr lang="en-US" sz="1100" dirty="0"/>
              <a:t> for all staff briefing by the Chief Exec, live streamed on internal and external website with real-time Q&amp;A</a:t>
            </a:r>
          </a:p>
          <a:p>
            <a:pPr marL="171450" indent="-171450">
              <a:buFont typeface="Arial" panose="020B0604020202020204" pitchFamily="34" charset="0"/>
              <a:buChar char="•"/>
            </a:pPr>
            <a:r>
              <a:rPr lang="en-US" sz="1100" dirty="0"/>
              <a:t>MS Teams, Zoom, Skype</a:t>
            </a:r>
          </a:p>
          <a:p>
            <a:pPr marL="171450" indent="-171450">
              <a:buFont typeface="Arial" panose="020B0604020202020204" pitchFamily="34" charset="0"/>
              <a:buChar char="•"/>
            </a:pPr>
            <a:r>
              <a:rPr lang="en-US" sz="1100" dirty="0"/>
              <a:t>All user emails</a:t>
            </a:r>
          </a:p>
          <a:p>
            <a:pPr marL="171450" indent="-171450">
              <a:buFont typeface="Arial" panose="020B0604020202020204" pitchFamily="34" charset="0"/>
              <a:buChar char="•"/>
            </a:pPr>
            <a:r>
              <a:rPr lang="en-US" sz="1100" dirty="0"/>
              <a:t>Weekly Webinars</a:t>
            </a:r>
          </a:p>
          <a:p>
            <a:pPr marL="171450" indent="-171450">
              <a:buFont typeface="Arial" panose="020B0604020202020204" pitchFamily="34" charset="0"/>
              <a:buChar char="•"/>
            </a:pPr>
            <a:r>
              <a:rPr lang="en-US" sz="1100" dirty="0"/>
              <a:t>Daily staff bulletin</a:t>
            </a:r>
          </a:p>
          <a:p>
            <a:pPr marL="171450" indent="-171450">
              <a:buFont typeface="Arial" panose="020B0604020202020204" pitchFamily="34" charset="0"/>
              <a:buChar char="•"/>
            </a:pPr>
            <a:r>
              <a:rPr lang="en-US" sz="1100" dirty="0"/>
              <a:t>Exec virtual Q&amp;A</a:t>
            </a:r>
          </a:p>
          <a:p>
            <a:pPr marL="171450" indent="-171450">
              <a:buFont typeface="Arial" panose="020B0604020202020204" pitchFamily="34" charset="0"/>
              <a:buChar char="•"/>
            </a:pPr>
            <a:r>
              <a:rPr lang="en-US" sz="1100" dirty="0"/>
              <a:t>Top tips for leaders weekly</a:t>
            </a:r>
          </a:p>
          <a:p>
            <a:pPr marL="171450" indent="-171450">
              <a:buFont typeface="Arial" panose="020B0604020202020204" pitchFamily="34" charset="0"/>
              <a:buChar char="•"/>
            </a:pPr>
            <a:r>
              <a:rPr lang="en-US" sz="1100" dirty="0"/>
              <a:t>Dedicated page on the staff zone</a:t>
            </a:r>
          </a:p>
          <a:p>
            <a:pPr marL="171450" indent="-171450">
              <a:buFont typeface="Arial" panose="020B0604020202020204" pitchFamily="34" charset="0"/>
              <a:buChar char="•"/>
            </a:pPr>
            <a:r>
              <a:rPr lang="en-US" sz="1100" dirty="0"/>
              <a:t>Internal virtual drop-ins</a:t>
            </a:r>
          </a:p>
          <a:p>
            <a:pPr marL="171450" indent="-171450">
              <a:buFont typeface="Arial" panose="020B0604020202020204" pitchFamily="34" charset="0"/>
              <a:buChar char="•"/>
            </a:pPr>
            <a:r>
              <a:rPr lang="en-US" sz="1100" dirty="0"/>
              <a:t>CEO vlog</a:t>
            </a:r>
          </a:p>
          <a:p>
            <a:pPr marL="171450" indent="-171450">
              <a:buFont typeface="Arial" panose="020B0604020202020204" pitchFamily="34" charset="0"/>
              <a:buChar char="•"/>
            </a:pPr>
            <a:r>
              <a:rPr lang="en-US" sz="1100" dirty="0"/>
              <a:t>Screensavers</a:t>
            </a:r>
          </a:p>
        </p:txBody>
      </p:sp>
    </p:spTree>
    <p:extLst>
      <p:ext uri="{BB962C8B-B14F-4D97-AF65-F5344CB8AC3E}">
        <p14:creationId xmlns:p14="http://schemas.microsoft.com/office/powerpoint/2010/main" val="1073358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5C06AE-385D-0447-9D7B-736617E0E1FE}"/>
              </a:ext>
            </a:extLst>
          </p:cNvPr>
          <p:cNvSpPr>
            <a:spLocks noGrp="1"/>
          </p:cNvSpPr>
          <p:nvPr>
            <p:ph sz="quarter" idx="10"/>
          </p:nvPr>
        </p:nvSpPr>
        <p:spPr>
          <a:xfrm>
            <a:off x="305072" y="1144987"/>
            <a:ext cx="8102947" cy="3458818"/>
          </a:xfrm>
        </p:spPr>
        <p:txBody>
          <a:bodyPr/>
          <a:lstStyle/>
          <a:p>
            <a:r>
              <a:rPr lang="en-US" sz="1600" dirty="0"/>
              <a:t>Once the regional and STP/ICS data has been shared, support can be given for the areas where medium / high concern has been highlighted at peak demand, or where there are gaps in the support being offered / provided, with the dedicated national teams working on categories of support to be able to target the support where it is needed the most. </a:t>
            </a:r>
          </a:p>
          <a:p>
            <a:r>
              <a:rPr lang="en-US" sz="1600" dirty="0"/>
              <a:t>We will need to find agile ways to capture the excellent local practice so that ideas can be shared and scaled across the region and wider where applicable</a:t>
            </a:r>
          </a:p>
          <a:p>
            <a:r>
              <a:rPr lang="en-US" sz="1600" dirty="0"/>
              <a:t>Further analysis needs to take place to explore the use of psychological interventions at the different phases of the COVID 19 crisis to ensure </a:t>
            </a:r>
            <a:r>
              <a:rPr lang="en-US" sz="1600" dirty="0" err="1"/>
              <a:t>organisations</a:t>
            </a:r>
            <a:r>
              <a:rPr lang="en-US" sz="1600" dirty="0"/>
              <a:t> are using clinical evidence to support the right intervention at the right time.</a:t>
            </a:r>
          </a:p>
          <a:p>
            <a:r>
              <a:rPr lang="en-US" sz="1600" dirty="0"/>
              <a:t>Continual liaison / relationships with experts in psychological and emotional provision to prepare interventions for the later (recovery) phase.  </a:t>
            </a:r>
          </a:p>
          <a:p>
            <a:endParaRPr lang="en-US" sz="1600" dirty="0"/>
          </a:p>
          <a:p>
            <a:pPr marL="0" indent="0">
              <a:buNone/>
            </a:pPr>
            <a:endParaRPr lang="en-US" sz="1600" dirty="0"/>
          </a:p>
          <a:p>
            <a:pPr marL="0" indent="0">
              <a:buNone/>
            </a:pPr>
            <a:endParaRPr lang="en-US" sz="1600" dirty="0"/>
          </a:p>
          <a:p>
            <a:endParaRPr lang="en-US" sz="1600" dirty="0"/>
          </a:p>
        </p:txBody>
      </p:sp>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457200" y="347918"/>
            <a:ext cx="6567055" cy="611649"/>
          </a:xfrm>
        </p:spPr>
        <p:txBody>
          <a:bodyPr/>
          <a:lstStyle/>
          <a:p>
            <a:r>
              <a:rPr lang="en-US" sz="2800" dirty="0"/>
              <a:t>Next steps</a:t>
            </a:r>
            <a:br>
              <a:rPr lang="en-US" sz="2800" dirty="0"/>
            </a:b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1522339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D9ED2C-E8E7-40DC-A184-450FF0226CBB}"/>
              </a:ext>
            </a:extLst>
          </p:cNvPr>
          <p:cNvSpPr>
            <a:spLocks noGrp="1"/>
          </p:cNvSpPr>
          <p:nvPr>
            <p:ph sz="quarter" idx="10"/>
          </p:nvPr>
        </p:nvSpPr>
        <p:spPr/>
        <p:txBody>
          <a:bodyPr anchor="t"/>
          <a:lstStyle/>
          <a:p>
            <a:pPr>
              <a:spcAft>
                <a:spcPts val="1800"/>
              </a:spcAft>
            </a:pPr>
            <a:r>
              <a:rPr lang="en-GB" sz="1600" dirty="0">
                <a:latin typeface="Arial"/>
                <a:cs typeface="Arial"/>
              </a:rPr>
              <a:t>Bucks, Oxon and Berkshire West: </a:t>
            </a:r>
            <a:r>
              <a:rPr lang="en-GB" sz="1600" dirty="0">
                <a:latin typeface="Arial"/>
                <a:cs typeface="Arial"/>
                <a:hlinkClick r:id="rId2"/>
              </a:rPr>
              <a:t>Alison.Jennings@leadershipacademy.nhs.uk</a:t>
            </a:r>
            <a:r>
              <a:rPr lang="en-GB" sz="1600" dirty="0">
                <a:latin typeface="Arial"/>
                <a:cs typeface="Arial"/>
              </a:rPr>
              <a:t> </a:t>
            </a:r>
            <a:endParaRPr lang="en-GB" sz="1600" dirty="0"/>
          </a:p>
          <a:p>
            <a:pPr>
              <a:spcAft>
                <a:spcPts val="1800"/>
              </a:spcAft>
            </a:pPr>
            <a:r>
              <a:rPr lang="en-GB" sz="1600" dirty="0">
                <a:latin typeface="Arial"/>
                <a:cs typeface="Arial"/>
              </a:rPr>
              <a:t>Frimley: </a:t>
            </a:r>
            <a:r>
              <a:rPr lang="en-GB" sz="1600" dirty="0">
                <a:latin typeface="Arial"/>
                <a:cs typeface="Arial"/>
                <a:hlinkClick r:id="rId2"/>
              </a:rPr>
              <a:t>Alison.Jennings@leadershipacademy.nhs.uk</a:t>
            </a:r>
            <a:r>
              <a:rPr lang="en-GB" sz="1600" dirty="0">
                <a:latin typeface="Arial"/>
                <a:cs typeface="Arial"/>
              </a:rPr>
              <a:t> </a:t>
            </a:r>
            <a:endParaRPr lang="en-GB" sz="1600" dirty="0"/>
          </a:p>
          <a:p>
            <a:pPr>
              <a:spcAft>
                <a:spcPts val="1800"/>
              </a:spcAft>
            </a:pPr>
            <a:r>
              <a:rPr lang="en-GB" sz="1600" dirty="0">
                <a:latin typeface="Arial"/>
                <a:cs typeface="Arial"/>
              </a:rPr>
              <a:t>Hampshire and the Isle of Wight: </a:t>
            </a:r>
            <a:r>
              <a:rPr lang="en-GB" sz="1600" dirty="0">
                <a:latin typeface="Arial"/>
                <a:cs typeface="Arial"/>
                <a:hlinkClick r:id="rId3"/>
              </a:rPr>
              <a:t>Jayne.Beresford@leadershipacademy.nhs.uk</a:t>
            </a:r>
            <a:r>
              <a:rPr lang="en-GB" sz="1600" dirty="0">
                <a:latin typeface="Arial"/>
                <a:cs typeface="Arial"/>
              </a:rPr>
              <a:t> </a:t>
            </a:r>
            <a:endParaRPr lang="en-GB" sz="1600" dirty="0"/>
          </a:p>
          <a:p>
            <a:pPr>
              <a:spcAft>
                <a:spcPts val="1800"/>
              </a:spcAft>
            </a:pPr>
            <a:r>
              <a:rPr lang="en-GB" sz="1600" dirty="0">
                <a:latin typeface="Arial"/>
                <a:cs typeface="Arial"/>
              </a:rPr>
              <a:t>Kent and Medway: </a:t>
            </a:r>
            <a:r>
              <a:rPr lang="en-GB" sz="1600" dirty="0">
                <a:latin typeface="Arial"/>
                <a:cs typeface="Arial"/>
                <a:hlinkClick r:id="rId4"/>
              </a:rPr>
              <a:t>Helen.Edmunds@leadershipacademy.nhs.uk</a:t>
            </a:r>
            <a:r>
              <a:rPr lang="en-GB" sz="1600" dirty="0">
                <a:latin typeface="Arial"/>
                <a:cs typeface="Arial"/>
              </a:rPr>
              <a:t> </a:t>
            </a:r>
            <a:endParaRPr lang="en-GB" sz="1600" dirty="0"/>
          </a:p>
          <a:p>
            <a:pPr>
              <a:spcAft>
                <a:spcPts val="1800"/>
              </a:spcAft>
            </a:pPr>
            <a:r>
              <a:rPr lang="en-GB" sz="1600" dirty="0">
                <a:latin typeface="Arial"/>
                <a:cs typeface="Arial"/>
              </a:rPr>
              <a:t>Surrey Heartlands: </a:t>
            </a:r>
            <a:r>
              <a:rPr lang="en-GB" sz="1600" dirty="0">
                <a:latin typeface="Arial"/>
                <a:cs typeface="Arial"/>
                <a:hlinkClick r:id="rId4"/>
              </a:rPr>
              <a:t>Helen.Edmunds@leadershipacademy.nhs.uk</a:t>
            </a:r>
            <a:r>
              <a:rPr lang="en-GB" sz="1600" dirty="0">
                <a:latin typeface="Arial"/>
                <a:cs typeface="Arial"/>
              </a:rPr>
              <a:t> </a:t>
            </a:r>
          </a:p>
          <a:p>
            <a:pPr>
              <a:spcAft>
                <a:spcPts val="1800"/>
              </a:spcAft>
            </a:pPr>
            <a:r>
              <a:rPr lang="en-GB" sz="1600" dirty="0">
                <a:latin typeface="Arial"/>
                <a:cs typeface="Arial"/>
              </a:rPr>
              <a:t>Sussex and East Surrey: </a:t>
            </a:r>
            <a:r>
              <a:rPr lang="en-GB" sz="1600" dirty="0">
                <a:latin typeface="Arial"/>
                <a:cs typeface="Arial"/>
                <a:hlinkClick r:id="rId5"/>
              </a:rPr>
              <a:t>Kerry.Moody@leadershipacademy.nhs.uk</a:t>
            </a:r>
            <a:r>
              <a:rPr lang="en-GB" sz="1600" dirty="0">
                <a:latin typeface="Arial"/>
                <a:cs typeface="Arial"/>
              </a:rPr>
              <a:t> </a:t>
            </a:r>
            <a:endParaRPr lang="en-GB" sz="1600"/>
          </a:p>
        </p:txBody>
      </p:sp>
      <p:sp>
        <p:nvSpPr>
          <p:cNvPr id="3" name="Title 2">
            <a:extLst>
              <a:ext uri="{FF2B5EF4-FFF2-40B4-BE49-F238E27FC236}">
                <a16:creationId xmlns:a16="http://schemas.microsoft.com/office/drawing/2014/main" id="{BBFA2FB4-F7FA-4999-B1DD-0147B9FDFCEA}"/>
              </a:ext>
            </a:extLst>
          </p:cNvPr>
          <p:cNvSpPr>
            <a:spLocks noGrp="1"/>
          </p:cNvSpPr>
          <p:nvPr>
            <p:ph type="title"/>
          </p:nvPr>
        </p:nvSpPr>
        <p:spPr/>
        <p:txBody>
          <a:bodyPr anchor="t"/>
          <a:lstStyle/>
          <a:p>
            <a:r>
              <a:rPr lang="en-GB" dirty="0">
                <a:latin typeface="Arial"/>
                <a:cs typeface="Arial"/>
              </a:rPr>
              <a:t>Contacts for your STP/ICS</a:t>
            </a:r>
            <a:endParaRPr lang="en-GB" dirty="0"/>
          </a:p>
        </p:txBody>
      </p:sp>
      <p:sp>
        <p:nvSpPr>
          <p:cNvPr id="4" name="Footer Placeholder 3">
            <a:extLst>
              <a:ext uri="{FF2B5EF4-FFF2-40B4-BE49-F238E27FC236}">
                <a16:creationId xmlns:a16="http://schemas.microsoft.com/office/drawing/2014/main" id="{C59E489E-E635-4F6B-AC51-AFA75880B26C}"/>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636761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E9DC-9616-404B-9A97-99DC31CCEFFB}"/>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85694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5C06AE-385D-0447-9D7B-736617E0E1FE}"/>
              </a:ext>
            </a:extLst>
          </p:cNvPr>
          <p:cNvSpPr>
            <a:spLocks noGrp="1"/>
          </p:cNvSpPr>
          <p:nvPr>
            <p:ph sz="quarter" idx="10"/>
          </p:nvPr>
        </p:nvSpPr>
        <p:spPr>
          <a:xfrm>
            <a:off x="206701" y="708450"/>
            <a:ext cx="8730597" cy="5322395"/>
          </a:xfrm>
        </p:spPr>
        <p:txBody>
          <a:bodyPr/>
          <a:lstStyle/>
          <a:p>
            <a:pPr marL="457200" lvl="1" indent="0">
              <a:lnSpc>
                <a:spcPct val="100000"/>
              </a:lnSpc>
              <a:buNone/>
            </a:pPr>
            <a:r>
              <a:rPr lang="en-US" dirty="0"/>
              <a:t>3. Creating a sense of belonging</a:t>
            </a:r>
          </a:p>
          <a:p>
            <a:pPr marL="457200" lvl="1" indent="0">
              <a:lnSpc>
                <a:spcPct val="100000"/>
              </a:lnSpc>
              <a:buNone/>
            </a:pPr>
            <a:r>
              <a:rPr lang="en-US" dirty="0"/>
              <a:t>4. Psychological preparation for returning staff and integration of this into induction</a:t>
            </a:r>
          </a:p>
          <a:p>
            <a:pPr marL="457200" lvl="1" indent="0">
              <a:lnSpc>
                <a:spcPct val="100000"/>
              </a:lnSpc>
              <a:buNone/>
            </a:pPr>
            <a:r>
              <a:rPr lang="en-US" dirty="0"/>
              <a:t>5. Communication of offers</a:t>
            </a:r>
          </a:p>
          <a:p>
            <a:pPr>
              <a:lnSpc>
                <a:spcPct val="100000"/>
              </a:lnSpc>
            </a:pPr>
            <a:r>
              <a:rPr lang="en-US" dirty="0"/>
              <a:t>The </a:t>
            </a:r>
            <a:r>
              <a:rPr lang="en-US" dirty="0" err="1"/>
              <a:t>stocktake</a:t>
            </a:r>
            <a:r>
              <a:rPr lang="en-US" dirty="0"/>
              <a:t> will remain open and the South East regional HWB lead will work with outstanding </a:t>
            </a:r>
            <a:r>
              <a:rPr lang="en-US" dirty="0" err="1"/>
              <a:t>organisations</a:t>
            </a:r>
            <a:r>
              <a:rPr lang="en-US" dirty="0"/>
              <a:t> to respond so that we reach 100% completion in the region. </a:t>
            </a:r>
          </a:p>
          <a:p>
            <a:pPr>
              <a:lnSpc>
                <a:spcPct val="100000"/>
              </a:lnSpc>
            </a:pPr>
            <a:r>
              <a:rPr lang="en-US" dirty="0"/>
              <a:t>The analysis of the data by region and STP/ICS will channel national and regional support to the areas of greatest need</a:t>
            </a:r>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p:txBody>
      </p:sp>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389593" y="213215"/>
            <a:ext cx="6567055" cy="611649"/>
          </a:xfrm>
        </p:spPr>
        <p:txBody>
          <a:bodyPr/>
          <a:lstStyle/>
          <a:p>
            <a:r>
              <a:rPr lang="en-US" sz="2800" dirty="0"/>
              <a:t>Summary (2)</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149861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1. Promotion of the national HWB offers </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42802" y="816688"/>
            <a:ext cx="8388896" cy="842630"/>
          </a:xfrm>
        </p:spPr>
        <p:txBody>
          <a:bodyPr/>
          <a:lstStyle/>
          <a:p>
            <a:pPr marL="0" indent="0">
              <a:lnSpc>
                <a:spcPct val="100000"/>
              </a:lnSpc>
              <a:buNone/>
            </a:pPr>
            <a:r>
              <a:rPr lang="en-GB" sz="1200" dirty="0"/>
              <a:t>All of the organisations in the south east are promoting or have plans in development to promote the national HWB offer and a significant majority are confident this will be satisfactory during the peak period. 4 organisations (acute trusts) in the south east have highlighted a high concern in their confidence level at promoting the national HWB offers at peak demand, which is where support from their respective HWB / workforce cell in their STP / ICS could provide support. </a:t>
            </a:r>
            <a:endParaRPr lang="en-US" sz="1200" dirty="0"/>
          </a:p>
          <a:p>
            <a:pPr marL="0" indent="0">
              <a:lnSpc>
                <a:spcPct val="100000"/>
              </a:lnSpc>
              <a:buNone/>
            </a:pPr>
            <a:endParaRPr lang="en-US" sz="12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456071" y="1839302"/>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8CE7507-60F5-4F47-AE6C-06AD9F2021CF}"/>
              </a:ext>
            </a:extLst>
          </p:cNvPr>
          <p:cNvPicPr>
            <a:picLocks noChangeAspect="1"/>
          </p:cNvPicPr>
          <p:nvPr/>
        </p:nvPicPr>
        <p:blipFill>
          <a:blip r:embed="rId2"/>
          <a:stretch>
            <a:fillRect/>
          </a:stretch>
        </p:blipFill>
        <p:spPr>
          <a:xfrm>
            <a:off x="1853763" y="1953037"/>
            <a:ext cx="4661352" cy="3600122"/>
          </a:xfrm>
          <a:prstGeom prst="rect">
            <a:avLst/>
          </a:prstGeom>
        </p:spPr>
      </p:pic>
    </p:spTree>
    <p:extLst>
      <p:ext uri="{BB962C8B-B14F-4D97-AF65-F5344CB8AC3E}">
        <p14:creationId xmlns:p14="http://schemas.microsoft.com/office/powerpoint/2010/main" val="151224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2a. Local enhancement/ upscaling of EAP</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56070" y="848329"/>
            <a:ext cx="8388896" cy="989090"/>
          </a:xfrm>
        </p:spPr>
        <p:txBody>
          <a:bodyPr/>
          <a:lstStyle/>
          <a:p>
            <a:pPr marL="0" indent="0">
              <a:lnSpc>
                <a:spcPct val="100000"/>
              </a:lnSpc>
              <a:buNone/>
            </a:pPr>
            <a:r>
              <a:rPr lang="en-GB" sz="1200" dirty="0"/>
              <a:t>91% of organisations in the south east have either enhanced or are planning to enhance the provision of EAP services to local staff.  The few organisations where this is absent are either CCGs, CSUs or other organisations where current service levels will be appropriate.  30% of organisations  in the south east express medium concern that this enhancement may not meet needs during the peak period with 14% of organisations (6 ) expressing high concern.</a:t>
            </a:r>
            <a:endParaRPr lang="en-US" sz="1200" dirty="0"/>
          </a:p>
          <a:p>
            <a:pPr marL="0" indent="0">
              <a:lnSpc>
                <a:spcPct val="100000"/>
              </a:lnSpc>
              <a:buNone/>
            </a:pPr>
            <a:endParaRPr lang="en-US" sz="12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456070" y="2026838"/>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83AA242-DD3D-4FFD-8FF8-DEBD39A32894}"/>
              </a:ext>
            </a:extLst>
          </p:cNvPr>
          <p:cNvPicPr>
            <a:picLocks noChangeAspect="1"/>
          </p:cNvPicPr>
          <p:nvPr/>
        </p:nvPicPr>
        <p:blipFill>
          <a:blip r:embed="rId2"/>
          <a:stretch>
            <a:fillRect/>
          </a:stretch>
        </p:blipFill>
        <p:spPr>
          <a:xfrm>
            <a:off x="1837189" y="2125055"/>
            <a:ext cx="4988954" cy="3781253"/>
          </a:xfrm>
          <a:prstGeom prst="rect">
            <a:avLst/>
          </a:prstGeom>
        </p:spPr>
      </p:pic>
    </p:spTree>
    <p:extLst>
      <p:ext uri="{BB962C8B-B14F-4D97-AF65-F5344CB8AC3E}">
        <p14:creationId xmlns:p14="http://schemas.microsoft.com/office/powerpoint/2010/main" val="229417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2b. Access to local bereavement support</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dirty="0"/>
              <a:t>SLIDES IN CONFIDENCE</a:t>
            </a:r>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56070" y="951692"/>
            <a:ext cx="8388896" cy="842630"/>
          </a:xfrm>
        </p:spPr>
        <p:txBody>
          <a:bodyPr/>
          <a:lstStyle/>
          <a:p>
            <a:pPr marL="0" indent="0">
              <a:lnSpc>
                <a:spcPct val="100000"/>
              </a:lnSpc>
              <a:buNone/>
            </a:pPr>
            <a:r>
              <a:rPr lang="en-GB" sz="1200" dirty="0"/>
              <a:t>65% of organisations in the south east have local bereavement support in place with a further 26% organisations with this in development for staff.  However, 37% express medium concern and 12% (5 organisations) express high concern for this level of local support during the peak period. Access levels are also a concern for 28% of organisations currently.</a:t>
            </a:r>
            <a:endParaRPr lang="en-US" sz="1200" dirty="0"/>
          </a:p>
          <a:p>
            <a:pPr marL="0" indent="0">
              <a:lnSpc>
                <a:spcPct val="100000"/>
              </a:lnSpc>
              <a:buNone/>
            </a:pPr>
            <a:endParaRPr lang="en-US" sz="12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456070" y="1882861"/>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CDE1B3D-4DD8-46E7-8EAD-C08B828D3B43}"/>
              </a:ext>
            </a:extLst>
          </p:cNvPr>
          <p:cNvPicPr>
            <a:picLocks noChangeAspect="1"/>
          </p:cNvPicPr>
          <p:nvPr/>
        </p:nvPicPr>
        <p:blipFill>
          <a:blip r:embed="rId2"/>
          <a:stretch>
            <a:fillRect/>
          </a:stretch>
        </p:blipFill>
        <p:spPr>
          <a:xfrm>
            <a:off x="1488236" y="1954182"/>
            <a:ext cx="5248124" cy="3823742"/>
          </a:xfrm>
          <a:prstGeom prst="rect">
            <a:avLst/>
          </a:prstGeom>
        </p:spPr>
      </p:pic>
    </p:spTree>
    <p:extLst>
      <p:ext uri="{BB962C8B-B14F-4D97-AF65-F5344CB8AC3E}">
        <p14:creationId xmlns:p14="http://schemas.microsoft.com/office/powerpoint/2010/main" val="1060719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2c. Access to local listening services</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42818" y="951692"/>
            <a:ext cx="8388896" cy="842630"/>
          </a:xfrm>
        </p:spPr>
        <p:txBody>
          <a:bodyPr/>
          <a:lstStyle/>
          <a:p>
            <a:pPr marL="0" indent="0">
              <a:lnSpc>
                <a:spcPct val="100000"/>
              </a:lnSpc>
              <a:buNone/>
            </a:pPr>
            <a:r>
              <a:rPr lang="en-GB" sz="1200" dirty="0"/>
              <a:t>68% of organisations in the south east have access to local listening services (not counselling) with a further 27% or organisations with this support in development.  However, 45% of organisations express concern (medium and high) that this will not be sufficient during the peak period.  34% or organisations are concerned currently that local access is not sufficient.</a:t>
            </a:r>
            <a:endParaRPr lang="en-US" sz="1200" dirty="0"/>
          </a:p>
          <a:p>
            <a:pPr marL="0" indent="0">
              <a:lnSpc>
                <a:spcPct val="100000"/>
              </a:lnSpc>
              <a:buNone/>
            </a:pPr>
            <a:endParaRPr lang="en-US" sz="12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3543" y="1847239"/>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678880B-EB0C-4794-BD4B-031A68626716}"/>
              </a:ext>
            </a:extLst>
          </p:cNvPr>
          <p:cNvPicPr>
            <a:picLocks noChangeAspect="1"/>
          </p:cNvPicPr>
          <p:nvPr/>
        </p:nvPicPr>
        <p:blipFill>
          <a:blip r:embed="rId2"/>
          <a:stretch>
            <a:fillRect/>
          </a:stretch>
        </p:blipFill>
        <p:spPr>
          <a:xfrm>
            <a:off x="1725294" y="1954635"/>
            <a:ext cx="5522794" cy="3811929"/>
          </a:xfrm>
          <a:prstGeom prst="rect">
            <a:avLst/>
          </a:prstGeom>
        </p:spPr>
      </p:pic>
    </p:spTree>
    <p:extLst>
      <p:ext uri="{BB962C8B-B14F-4D97-AF65-F5344CB8AC3E}">
        <p14:creationId xmlns:p14="http://schemas.microsoft.com/office/powerpoint/2010/main" val="91243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2d.  Decompression support for staff </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77552" y="820769"/>
            <a:ext cx="8388896" cy="842630"/>
          </a:xfrm>
        </p:spPr>
        <p:txBody>
          <a:bodyPr/>
          <a:lstStyle/>
          <a:p>
            <a:pPr marL="0" indent="0">
              <a:lnSpc>
                <a:spcPct val="100000"/>
              </a:lnSpc>
              <a:buNone/>
            </a:pPr>
            <a:r>
              <a:rPr lang="en-GB" sz="1200" dirty="0"/>
              <a:t>45% of organisations in the south east have decompression support in place for staff with a further 36% developing this offer.  The 19% of organisations without this support may well map to organisations types such as CCGs or CSUs but this presents a risk to the people in these organisations for their longer-term wellbeing.  69% of organisations express medium or high concern for this support during the peak period.</a:t>
            </a:r>
            <a:endParaRPr lang="en-US" sz="1200" dirty="0"/>
          </a:p>
          <a:p>
            <a:pPr marL="0" indent="0">
              <a:lnSpc>
                <a:spcPct val="100000"/>
              </a:lnSpc>
              <a:buNone/>
            </a:pPr>
            <a:endParaRPr lang="en-US" sz="12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456071" y="1830070"/>
            <a:ext cx="8096914" cy="39655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FC8C923-AC35-4CD6-BC66-AE92DC040458}"/>
              </a:ext>
            </a:extLst>
          </p:cNvPr>
          <p:cNvPicPr>
            <a:picLocks noChangeAspect="1"/>
          </p:cNvPicPr>
          <p:nvPr/>
        </p:nvPicPr>
        <p:blipFill>
          <a:blip r:embed="rId2"/>
          <a:stretch>
            <a:fillRect/>
          </a:stretch>
        </p:blipFill>
        <p:spPr>
          <a:xfrm>
            <a:off x="1678589" y="1903031"/>
            <a:ext cx="5259105" cy="3829668"/>
          </a:xfrm>
          <a:prstGeom prst="rect">
            <a:avLst/>
          </a:prstGeom>
        </p:spPr>
      </p:pic>
    </p:spTree>
    <p:extLst>
      <p:ext uri="{BB962C8B-B14F-4D97-AF65-F5344CB8AC3E}">
        <p14:creationId xmlns:p14="http://schemas.microsoft.com/office/powerpoint/2010/main" val="412451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5" y="259749"/>
            <a:ext cx="7597746" cy="611649"/>
          </a:xfrm>
        </p:spPr>
        <p:txBody>
          <a:bodyPr/>
          <a:lstStyle/>
          <a:p>
            <a:r>
              <a:rPr lang="en-US" sz="2400" dirty="0"/>
              <a:t>2d. Decompression support for staff (2)</a:t>
            </a: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08B50226-EC0F-FF45-84C4-CAEF106B2A4E}"/>
              </a:ext>
            </a:extLst>
          </p:cNvPr>
          <p:cNvSpPr/>
          <p:nvPr/>
        </p:nvSpPr>
        <p:spPr>
          <a:xfrm>
            <a:off x="453225" y="948825"/>
            <a:ext cx="8165040" cy="432204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945A5C0-C2AF-437D-B06C-0E6112FEEEA5}"/>
              </a:ext>
            </a:extLst>
          </p:cNvPr>
          <p:cNvSpPr txBox="1"/>
          <p:nvPr/>
        </p:nvSpPr>
        <p:spPr>
          <a:xfrm>
            <a:off x="690676" y="951500"/>
            <a:ext cx="7762648" cy="3631763"/>
          </a:xfrm>
          <a:prstGeom prst="rect">
            <a:avLst/>
          </a:prstGeom>
          <a:noFill/>
        </p:spPr>
        <p:txBody>
          <a:bodyPr wrap="square" rtlCol="0">
            <a:spAutoFit/>
          </a:bodyPr>
          <a:lstStyle/>
          <a:p>
            <a:pPr algn="ctr"/>
            <a:r>
              <a:rPr lang="en-GB" sz="1400" b="1" u="sng" dirty="0"/>
              <a:t>Examples of common local decompression support in place</a:t>
            </a:r>
          </a:p>
          <a:p>
            <a:pPr algn="ctr"/>
            <a:endParaRPr lang="en-GB" sz="1200" b="1" u="sng" dirty="0"/>
          </a:p>
          <a:p>
            <a:pPr marL="171450" indent="-171450">
              <a:buFont typeface="Arial" panose="020B0604020202020204" pitchFamily="34" charset="0"/>
              <a:buChar char="•"/>
            </a:pPr>
            <a:r>
              <a:rPr lang="en-GB" sz="1200" dirty="0"/>
              <a:t>Spaces: wobble rooms/ unwind rooms/ wellbeing hubs/ care cafes/ sanctuary spaces</a:t>
            </a:r>
          </a:p>
          <a:p>
            <a:pPr marL="171450" indent="-171450">
              <a:buFont typeface="Arial" panose="020B0604020202020204" pitchFamily="34" charset="0"/>
              <a:buChar char="•"/>
            </a:pPr>
            <a:r>
              <a:rPr lang="en-GB" sz="1200" dirty="0"/>
              <a:t>Virtual spaces which provide similar chat/ peer support and listening services</a:t>
            </a:r>
          </a:p>
          <a:p>
            <a:pPr marL="171450" indent="-171450">
              <a:buFont typeface="Arial" panose="020B0604020202020204" pitchFamily="34" charset="0"/>
              <a:buChar char="•"/>
            </a:pPr>
            <a:r>
              <a:rPr lang="en-GB" sz="1200" dirty="0"/>
              <a:t>Huddles and debriefs pre shift and post shift – many using structured processes and trained dedicated staff</a:t>
            </a:r>
          </a:p>
          <a:p>
            <a:pPr marL="171450" indent="-171450">
              <a:buFont typeface="Arial" panose="020B0604020202020204" pitchFamily="34" charset="0"/>
              <a:buChar char="•"/>
            </a:pPr>
            <a:r>
              <a:rPr lang="en-GB" sz="1200" dirty="0"/>
              <a:t>Upskilling of line managers and shift supervisors to provide decompression support</a:t>
            </a:r>
          </a:p>
          <a:p>
            <a:pPr marL="171450" indent="-171450">
              <a:buFont typeface="Arial" panose="020B0604020202020204" pitchFamily="34" charset="0"/>
              <a:buChar char="•"/>
            </a:pPr>
            <a:r>
              <a:rPr lang="en-GB" sz="1200" dirty="0"/>
              <a:t>Peer support networks / buddying</a:t>
            </a:r>
          </a:p>
          <a:p>
            <a:pPr marL="171450" indent="-171450">
              <a:buFont typeface="Arial" panose="020B0604020202020204" pitchFamily="34" charset="0"/>
              <a:buChar char="•"/>
            </a:pPr>
            <a:r>
              <a:rPr lang="en-GB" sz="1200" dirty="0"/>
              <a:t>TRIM processes (Trauma Risk Management) or Critical Stress Management (CISM) practitioners</a:t>
            </a:r>
          </a:p>
          <a:p>
            <a:pPr marL="171450" indent="-171450">
              <a:buFont typeface="Arial" panose="020B0604020202020204" pitchFamily="34" charset="0"/>
              <a:buChar char="•"/>
            </a:pPr>
            <a:r>
              <a:rPr lang="en-GB" sz="1200" dirty="0"/>
              <a:t>Restorative clinical supervision/ virtual supervision</a:t>
            </a:r>
          </a:p>
          <a:p>
            <a:pPr marL="171450" indent="-171450">
              <a:buFont typeface="Arial" panose="020B0604020202020204" pitchFamily="34" charset="0"/>
              <a:buChar char="•"/>
            </a:pPr>
            <a:r>
              <a:rPr lang="en-GB" sz="1200" dirty="0"/>
              <a:t>Virtual Schwartz rounds</a:t>
            </a:r>
          </a:p>
          <a:p>
            <a:pPr marL="171450" indent="-171450">
              <a:buFont typeface="Arial" panose="020B0604020202020204" pitchFamily="34" charset="0"/>
              <a:buChar char="•"/>
            </a:pPr>
            <a:r>
              <a:rPr lang="en-GB" sz="1200" dirty="0"/>
              <a:t>On-site wellbeing Chaplain / hospital chapel / multi-faith rooms</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Manage your Mind - weekly online sessions</a:t>
            </a:r>
            <a:endParaRPr lang="en-GB" sz="1200" dirty="0"/>
          </a:p>
          <a:p>
            <a:pPr marL="171450" indent="-171450">
              <a:buFont typeface="Arial" panose="020B0604020202020204" pitchFamily="34" charset="0"/>
              <a:buChar char="•"/>
            </a:pPr>
            <a:r>
              <a:rPr lang="en-GB" sz="1200" dirty="0"/>
              <a:t>Use of Mental Health First Aiders</a:t>
            </a:r>
          </a:p>
          <a:p>
            <a:pPr marL="171450" indent="-171450">
              <a:buFont typeface="Arial" panose="020B0604020202020204" pitchFamily="34" charset="0"/>
              <a:buChar char="•"/>
            </a:pPr>
            <a:r>
              <a:rPr lang="en-GB" sz="1200" dirty="0"/>
              <a:t>Trained ‘debriefers’ who have a dedicated role on shift</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OH support, line manager support, psychological therapies support, HR advice and guidance</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Deep listening events, coaching and mentoring, virtual tea breaks, virtual leaving/birthdays dos, virtual team chats</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Mindfulness and resilience - online access and presentations during inductions for Junior doctors and upskilling training</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Team Psychological Support session co-facilitated by a psychological therapist and a compassion champion</a:t>
            </a:r>
            <a:endParaRPr lang="en-GB" sz="1200" dirty="0"/>
          </a:p>
          <a:p>
            <a:pPr marL="171450" indent="-171450">
              <a:buFont typeface="Arial" panose="020B0604020202020204" pitchFamily="34" charset="0"/>
              <a:buChar char="•"/>
            </a:pPr>
            <a:endParaRPr lang="en-GB" sz="1200" dirty="0"/>
          </a:p>
        </p:txBody>
      </p:sp>
    </p:spTree>
    <p:extLst>
      <p:ext uri="{BB962C8B-B14F-4D97-AF65-F5344CB8AC3E}">
        <p14:creationId xmlns:p14="http://schemas.microsoft.com/office/powerpoint/2010/main" val="740596424"/>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lyer xmlns="46d6e5f1-7e6e-4cba-a032-65a58aedb88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E6A901C0515E40B4E0DAFC45F6E9F1" ma:contentTypeVersion="13" ma:contentTypeDescription="Create a new document." ma:contentTypeScope="" ma:versionID="3961e543246097b78b05b1fe01524450">
  <xsd:schema xmlns:xsd="http://www.w3.org/2001/XMLSchema" xmlns:xs="http://www.w3.org/2001/XMLSchema" xmlns:p="http://schemas.microsoft.com/office/2006/metadata/properties" xmlns:ns2="46d6e5f1-7e6e-4cba-a032-65a58aedb888" targetNamespace="http://schemas.microsoft.com/office/2006/metadata/properties" ma:root="true" ma:fieldsID="401892d9059b0c5a266a6ec6cf657e28" ns2:_="">
    <xsd:import namespace="46d6e5f1-7e6e-4cba-a032-65a58aedb88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Flyer"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d6e5f1-7e6e-4cba-a032-65a58aedb888"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MediaServiceDateTaken" ma:index="7" nillable="true" ma:displayName="MediaServiceDateTaken" ma:hidden="true" ma:internalName="MediaServiceDateTaken" ma:readOnly="true">
      <xsd:simpleType>
        <xsd:restriction base="dms:Text"/>
      </xsd:simpleType>
    </xsd:element>
    <xsd:element name="MediaServiceAutoTags" ma:index="8" nillable="true" ma:displayName="Tags" ma:internalName="MediaServiceAutoTags" ma:readOnly="true">
      <xsd:simpleType>
        <xsd:restriction base="dms:Text"/>
      </xsd:simpleType>
    </xsd:element>
    <xsd:element name="Flyer" ma:index="9" nillable="true" ma:displayName="Type of Doc" ma:internalName="Flyer" ma:readOnly="false">
      <xsd:simpleType>
        <xsd:restriction base="dms:Text">
          <xsd:maxLength value="255"/>
        </xsd:restriction>
      </xsd:simpleType>
    </xsd:element>
    <xsd:element name="MediaServiceLocation" ma:index="10" nillable="true" ma:displayName="Location" ma:internalName="MediaServiceLocatio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http://schemas.microsoft.com/office/2006/metadata/properties"/>
    <ds:schemaRef ds:uri="http://schemas.microsoft.com/office/infopath/2007/PartnerControls"/>
    <ds:schemaRef ds:uri="c2c4dd49-ffd8-4d82-96f4-3cbafdb76bd3"/>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2665FCD1-0E81-4A89-A053-B699B21A3976}"/>
</file>

<file path=docProps/app.xml><?xml version="1.0" encoding="utf-8"?>
<Properties xmlns="http://schemas.openxmlformats.org/officeDocument/2006/extended-properties" xmlns:vt="http://schemas.openxmlformats.org/officeDocument/2006/docPropsVTypes">
  <Template>blank</Template>
  <TotalTime>8164</TotalTime>
  <Words>2534</Words>
  <Application>Microsoft Office PowerPoint</Application>
  <PresentationFormat>On-screen Show (4:3)</PresentationFormat>
  <Paragraphs>232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HWB Stocktake Update Psychological and Emotional HWB Provision: South East Region   14 April 2020  Alison Jennings / Helen Edmunds        </vt:lpstr>
      <vt:lpstr>Summary</vt:lpstr>
      <vt:lpstr>Summary (2)</vt:lpstr>
      <vt:lpstr>1. Promotion of the national HWB offers  </vt:lpstr>
      <vt:lpstr>2a. Local enhancement/ upscaling of EAP </vt:lpstr>
      <vt:lpstr>2b. Access to local bereavement support </vt:lpstr>
      <vt:lpstr>2c. Access to local listening services </vt:lpstr>
      <vt:lpstr>2d.  Decompression support for staff  </vt:lpstr>
      <vt:lpstr>2d. Decompression support for staff (2) </vt:lpstr>
      <vt:lpstr>2e. Access to HWB rooms/ spaces </vt:lpstr>
      <vt:lpstr>2f. Provision of local wellbeing apps</vt:lpstr>
      <vt:lpstr>2g. Local HWB intranet </vt:lpstr>
      <vt:lpstr>2h. Access to resilience coaching </vt:lpstr>
      <vt:lpstr>2i. 24-hour 7 day a week access to Faith rooms </vt:lpstr>
      <vt:lpstr>2j. Enhanced or increased chaplaincy or faith support </vt:lpstr>
      <vt:lpstr>2k. Other forms of psychological/emotional support </vt:lpstr>
      <vt:lpstr>3. Creating a sense of belonging </vt:lpstr>
      <vt:lpstr>4. Psychological preparation for returning staff – written or online  </vt:lpstr>
      <vt:lpstr>4. Clarity of HWB offer in induction process for returning staff (2)  </vt:lpstr>
      <vt:lpstr>5. Communication of HWB offers  </vt:lpstr>
      <vt:lpstr>5. Communication of HWB offers (2)  </vt:lpstr>
      <vt:lpstr>16. Communication of HWB offers (3) </vt:lpstr>
      <vt:lpstr>Next steps  </vt:lpstr>
      <vt:lpstr>Contacts for your STP/ICS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 Burford</dc:creator>
  <cp:lastModifiedBy>Helen Edmunds</cp:lastModifiedBy>
  <cp:revision>241</cp:revision>
  <cp:lastPrinted>2020-01-18T15:34:32Z</cp:lastPrinted>
  <dcterms:created xsi:type="dcterms:W3CDTF">2019-09-12T10:16:10Z</dcterms:created>
  <dcterms:modified xsi:type="dcterms:W3CDTF">2020-04-15T10:17:07Z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0x010100AAE6A901C0515E40B4E0DAFC45F6E9F1</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Order">
    <vt:r8>16848900</vt:r8>
  </property>
</Properties>
</file>