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9"/>
  </p:notesMasterIdLst>
  <p:handoutMasterIdLst>
    <p:handoutMasterId r:id="rId20"/>
  </p:handoutMasterIdLst>
  <p:sldIdLst>
    <p:sldId id="263" r:id="rId5"/>
    <p:sldId id="283" r:id="rId6"/>
    <p:sldId id="284" r:id="rId7"/>
    <p:sldId id="291" r:id="rId8"/>
    <p:sldId id="298" r:id="rId9"/>
    <p:sldId id="299" r:id="rId10"/>
    <p:sldId id="300" r:id="rId11"/>
    <p:sldId id="301" r:id="rId12"/>
    <p:sldId id="302" r:id="rId13"/>
    <p:sldId id="303" r:id="rId14"/>
    <p:sldId id="304" r:id="rId15"/>
    <p:sldId id="288" r:id="rId16"/>
    <p:sldId id="305" r:id="rId17"/>
    <p:sldId id="297" r:id="rId18"/>
  </p:sldIdLst>
  <p:sldSz cx="9144000" cy="6858000" type="screen4x3"/>
  <p:notesSz cx="6669088"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36" userDrawn="1">
          <p15:clr>
            <a:srgbClr val="A4A3A4"/>
          </p15:clr>
        </p15:guide>
        <p15:guide id="2" pos="3039" userDrawn="1">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0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ema Marzouq" initials="DM" lastIdx="1" clrIdx="0"/>
  <p:cmAuthor id="2" name="Brad Jennings" initials="BJ" lastIdx="2" clrIdx="1">
    <p:extLst>
      <p:ext uri="{19B8F6BF-5375-455C-9EA6-DF929625EA0E}">
        <p15:presenceInfo xmlns:p15="http://schemas.microsoft.com/office/powerpoint/2012/main" userId="S::brad.jennings@newtoneurope.com::1bf230d1-9959-4954-a259-7d1f14412eb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4F78C8"/>
    <a:srgbClr val="ACC5EF"/>
    <a:srgbClr val="005EB7"/>
    <a:srgbClr val="CBD2E5"/>
    <a:srgbClr val="0063B8"/>
    <a:srgbClr val="E8E9F3"/>
    <a:srgbClr val="E8EAF3"/>
    <a:srgbClr val="005EB8"/>
    <a:srgbClr val="0264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0A0E30-460A-5202-0908-975AC633FA12}" v="19" dt="2020-04-15T10:15:37.354"/>
    <p1510:client id="{F4F1D44C-8AE0-49CA-94BC-9CB83C0ACFFB}" v="23" dt="2020-04-14T16:21:21.9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73" autoAdjust="0"/>
    <p:restoredTop sz="96327" autoAdjust="0"/>
  </p:normalViewPr>
  <p:slideViewPr>
    <p:cSldViewPr snapToGrid="0" snapToObjects="1">
      <p:cViewPr varScale="1">
        <p:scale>
          <a:sx n="80" d="100"/>
          <a:sy n="80" d="100"/>
        </p:scale>
        <p:origin x="1212" y="44"/>
      </p:cViewPr>
      <p:guideLst>
        <p:guide orient="horz" pos="2636"/>
        <p:guide pos="3039"/>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88" d="100"/>
          <a:sy n="88" d="100"/>
        </p:scale>
        <p:origin x="-3870" y="-108"/>
      </p:cViewPr>
      <p:guideLst>
        <p:guide orient="horz" pos="3110"/>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iona Rodden" userId="S::fiona.rodden@hee.nhs.uk::8e3c537e-d74e-42bd-9971-434bc971de90" providerId="AD" clId="Web-{C70A0E30-460A-5202-0908-975AC633FA12}"/>
    <pc:docChg chg="addSld modSld">
      <pc:chgData name="Fiona Rodden" userId="S::fiona.rodden@hee.nhs.uk::8e3c537e-d74e-42bd-9971-434bc971de90" providerId="AD" clId="Web-{C70A0E30-460A-5202-0908-975AC633FA12}" dt="2020-04-15T10:15:37.354" v="18" actId="20577"/>
      <pc:docMkLst>
        <pc:docMk/>
      </pc:docMkLst>
      <pc:sldChg chg="modSp new">
        <pc:chgData name="Fiona Rodden" userId="S::fiona.rodden@hee.nhs.uk::8e3c537e-d74e-42bd-9971-434bc971de90" providerId="AD" clId="Web-{C70A0E30-460A-5202-0908-975AC633FA12}" dt="2020-04-15T10:15:37.354" v="18" actId="20577"/>
        <pc:sldMkLst>
          <pc:docMk/>
          <pc:sldMk cId="1094847150" sldId="305"/>
        </pc:sldMkLst>
        <pc:spChg chg="mod">
          <ac:chgData name="Fiona Rodden" userId="S::fiona.rodden@hee.nhs.uk::8e3c537e-d74e-42bd-9971-434bc971de90" providerId="AD" clId="Web-{C70A0E30-460A-5202-0908-975AC633FA12}" dt="2020-04-15T10:15:37.354" v="18" actId="20577"/>
          <ac:spMkLst>
            <pc:docMk/>
            <pc:sldMk cId="1094847150" sldId="305"/>
            <ac:spMk id="2" creationId="{B13BB49D-4426-4F7A-A10E-96A9072176F8}"/>
          </ac:spMkLst>
        </pc:spChg>
        <pc:spChg chg="mod">
          <ac:chgData name="Fiona Rodden" userId="S::fiona.rodden@hee.nhs.uk::8e3c537e-d74e-42bd-9971-434bc971de90" providerId="AD" clId="Web-{C70A0E30-460A-5202-0908-975AC633FA12}" dt="2020-04-15T10:14:32.432" v="9" actId="20577"/>
          <ac:spMkLst>
            <pc:docMk/>
            <pc:sldMk cId="1094847150" sldId="305"/>
            <ac:spMk id="3" creationId="{47E48F21-7A8A-40ED-97AF-C19B30400D6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889938" cy="493633"/>
          </a:xfrm>
          <a:prstGeom prst="rect">
            <a:avLst/>
          </a:prstGeom>
        </p:spPr>
        <p:txBody>
          <a:bodyPr vert="horz" lIns="90297" tIns="45149" rIns="90297" bIns="45149" rtlCol="0"/>
          <a:lstStyle>
            <a:lvl1pPr algn="l">
              <a:defRPr sz="1200"/>
            </a:lvl1pPr>
          </a:lstStyle>
          <a:p>
            <a:endParaRPr lang="en-GB" dirty="0"/>
          </a:p>
        </p:txBody>
      </p:sp>
      <p:sp>
        <p:nvSpPr>
          <p:cNvPr id="3" name="Date Placeholder 2"/>
          <p:cNvSpPr>
            <a:spLocks noGrp="1"/>
          </p:cNvSpPr>
          <p:nvPr>
            <p:ph type="dt" sz="quarter" idx="1"/>
          </p:nvPr>
        </p:nvSpPr>
        <p:spPr>
          <a:xfrm>
            <a:off x="3777607" y="0"/>
            <a:ext cx="2889938" cy="493633"/>
          </a:xfrm>
          <a:prstGeom prst="rect">
            <a:avLst/>
          </a:prstGeom>
        </p:spPr>
        <p:txBody>
          <a:bodyPr vert="horz" lIns="90297" tIns="45149" rIns="90297" bIns="45149" rtlCol="0"/>
          <a:lstStyle>
            <a:lvl1pPr algn="r">
              <a:defRPr sz="1200"/>
            </a:lvl1pPr>
          </a:lstStyle>
          <a:p>
            <a:fld id="{1790A331-7ADD-4391-8CA5-606C9BFD26F5}" type="datetimeFigureOut">
              <a:rPr lang="en-GB" smtClean="0"/>
              <a:t>15/04/2020</a:t>
            </a:fld>
            <a:endParaRPr lang="en-GB" dirty="0"/>
          </a:p>
        </p:txBody>
      </p:sp>
      <p:sp>
        <p:nvSpPr>
          <p:cNvPr id="4" name="Footer Placeholder 3"/>
          <p:cNvSpPr>
            <a:spLocks noGrp="1"/>
          </p:cNvSpPr>
          <p:nvPr>
            <p:ph type="ftr" sz="quarter" idx="2"/>
          </p:nvPr>
        </p:nvSpPr>
        <p:spPr>
          <a:xfrm>
            <a:off x="1" y="9377317"/>
            <a:ext cx="2889938" cy="493633"/>
          </a:xfrm>
          <a:prstGeom prst="rect">
            <a:avLst/>
          </a:prstGeom>
        </p:spPr>
        <p:txBody>
          <a:bodyPr vert="horz" lIns="90297" tIns="45149" rIns="90297" bIns="45149" rtlCol="0" anchor="b"/>
          <a:lstStyle>
            <a:lvl1pPr algn="l">
              <a:defRPr sz="1200"/>
            </a:lvl1pPr>
          </a:lstStyle>
          <a:p>
            <a:r>
              <a:rPr lang="en-GB" dirty="0"/>
              <a:t>NHS Improvement</a:t>
            </a:r>
          </a:p>
        </p:txBody>
      </p:sp>
      <p:sp>
        <p:nvSpPr>
          <p:cNvPr id="5" name="Slide Number Placeholder 4"/>
          <p:cNvSpPr>
            <a:spLocks noGrp="1"/>
          </p:cNvSpPr>
          <p:nvPr>
            <p:ph type="sldNum" sz="quarter" idx="3"/>
          </p:nvPr>
        </p:nvSpPr>
        <p:spPr>
          <a:xfrm>
            <a:off x="3777607" y="9377317"/>
            <a:ext cx="2889938" cy="493633"/>
          </a:xfrm>
          <a:prstGeom prst="rect">
            <a:avLst/>
          </a:prstGeom>
        </p:spPr>
        <p:txBody>
          <a:bodyPr vert="horz" lIns="90297" tIns="45149" rIns="90297" bIns="45149" rtlCol="0" anchor="b"/>
          <a:lstStyle>
            <a:lvl1pPr algn="r">
              <a:defRPr sz="1200"/>
            </a:lvl1pPr>
          </a:lstStyle>
          <a:p>
            <a:fld id="{0EAE16CE-1862-465F-9912-D0001C1A0F9A}" type="slidenum">
              <a:rPr lang="en-GB" smtClean="0"/>
              <a:t>‹#›</a:t>
            </a:fld>
            <a:endParaRPr lang="en-GB" dirty="0"/>
          </a:p>
        </p:txBody>
      </p:sp>
    </p:spTree>
    <p:extLst>
      <p:ext uri="{BB962C8B-B14F-4D97-AF65-F5344CB8AC3E}">
        <p14:creationId xmlns:p14="http://schemas.microsoft.com/office/powerpoint/2010/main" val="855067482"/>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889938" cy="493633"/>
          </a:xfrm>
          <a:prstGeom prst="rect">
            <a:avLst/>
          </a:prstGeom>
        </p:spPr>
        <p:txBody>
          <a:bodyPr vert="horz" lIns="90297" tIns="45149" rIns="90297" bIns="45149" rtlCol="0"/>
          <a:lstStyle>
            <a:lvl1pPr algn="l">
              <a:defRPr sz="1200"/>
            </a:lvl1pPr>
          </a:lstStyle>
          <a:p>
            <a:endParaRPr lang="en-GB" dirty="0"/>
          </a:p>
        </p:txBody>
      </p:sp>
      <p:sp>
        <p:nvSpPr>
          <p:cNvPr id="3" name="Date Placeholder 2"/>
          <p:cNvSpPr>
            <a:spLocks noGrp="1"/>
          </p:cNvSpPr>
          <p:nvPr>
            <p:ph type="dt" idx="1"/>
          </p:nvPr>
        </p:nvSpPr>
        <p:spPr>
          <a:xfrm>
            <a:off x="3777607" y="0"/>
            <a:ext cx="2889938" cy="493633"/>
          </a:xfrm>
          <a:prstGeom prst="rect">
            <a:avLst/>
          </a:prstGeom>
        </p:spPr>
        <p:txBody>
          <a:bodyPr vert="horz" lIns="90297" tIns="45149" rIns="90297" bIns="45149" rtlCol="0"/>
          <a:lstStyle>
            <a:lvl1pPr algn="r">
              <a:defRPr sz="1200"/>
            </a:lvl1pPr>
          </a:lstStyle>
          <a:p>
            <a:fld id="{002AE991-F138-4FD8-982E-957F3CA6A0F6}" type="datetimeFigureOut">
              <a:rPr lang="en-GB" smtClean="0"/>
              <a:t>15/04/2020</a:t>
            </a:fld>
            <a:endParaRPr lang="en-GB" dirty="0"/>
          </a:p>
        </p:txBody>
      </p:sp>
      <p:sp>
        <p:nvSpPr>
          <p:cNvPr id="4" name="Slide Image Placeholder 3"/>
          <p:cNvSpPr>
            <a:spLocks noGrp="1" noRot="1" noChangeAspect="1"/>
          </p:cNvSpPr>
          <p:nvPr>
            <p:ph type="sldImg" idx="2"/>
          </p:nvPr>
        </p:nvSpPr>
        <p:spPr>
          <a:xfrm>
            <a:off x="866775" y="741363"/>
            <a:ext cx="4935538" cy="3702050"/>
          </a:xfrm>
          <a:prstGeom prst="rect">
            <a:avLst/>
          </a:prstGeom>
          <a:noFill/>
          <a:ln w="12700">
            <a:solidFill>
              <a:prstClr val="black"/>
            </a:solidFill>
          </a:ln>
        </p:spPr>
        <p:txBody>
          <a:bodyPr vert="horz" lIns="90297" tIns="45149" rIns="90297" bIns="45149" rtlCol="0" anchor="ctr"/>
          <a:lstStyle/>
          <a:p>
            <a:endParaRPr lang="en-GB" dirty="0"/>
          </a:p>
        </p:txBody>
      </p:sp>
      <p:sp>
        <p:nvSpPr>
          <p:cNvPr id="5" name="Notes Placeholder 4"/>
          <p:cNvSpPr>
            <a:spLocks noGrp="1"/>
          </p:cNvSpPr>
          <p:nvPr>
            <p:ph type="body" sz="quarter" idx="3"/>
          </p:nvPr>
        </p:nvSpPr>
        <p:spPr>
          <a:xfrm>
            <a:off x="666909" y="4689516"/>
            <a:ext cx="5335270" cy="4442698"/>
          </a:xfrm>
          <a:prstGeom prst="rect">
            <a:avLst/>
          </a:prstGeom>
        </p:spPr>
        <p:txBody>
          <a:bodyPr vert="horz" lIns="90297" tIns="45149" rIns="90297" bIns="4514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377317"/>
            <a:ext cx="2889938" cy="493633"/>
          </a:xfrm>
          <a:prstGeom prst="rect">
            <a:avLst/>
          </a:prstGeom>
        </p:spPr>
        <p:txBody>
          <a:bodyPr vert="horz" lIns="90297" tIns="45149" rIns="90297" bIns="45149" rtlCol="0" anchor="b"/>
          <a:lstStyle>
            <a:lvl1pPr algn="l">
              <a:defRPr sz="1200"/>
            </a:lvl1pPr>
          </a:lstStyle>
          <a:p>
            <a:r>
              <a:rPr lang="en-GB" dirty="0"/>
              <a:t>NHS Improvement</a:t>
            </a:r>
          </a:p>
        </p:txBody>
      </p:sp>
      <p:sp>
        <p:nvSpPr>
          <p:cNvPr id="7" name="Slide Number Placeholder 6"/>
          <p:cNvSpPr>
            <a:spLocks noGrp="1"/>
          </p:cNvSpPr>
          <p:nvPr>
            <p:ph type="sldNum" sz="quarter" idx="5"/>
          </p:nvPr>
        </p:nvSpPr>
        <p:spPr>
          <a:xfrm>
            <a:off x="3777607" y="9377317"/>
            <a:ext cx="2889938" cy="493633"/>
          </a:xfrm>
          <a:prstGeom prst="rect">
            <a:avLst/>
          </a:prstGeom>
        </p:spPr>
        <p:txBody>
          <a:bodyPr vert="horz" lIns="90297" tIns="45149" rIns="90297" bIns="45149" rtlCol="0" anchor="b"/>
          <a:lstStyle>
            <a:lvl1pPr algn="r">
              <a:defRPr sz="1200"/>
            </a:lvl1pPr>
          </a:lstStyle>
          <a:p>
            <a:fld id="{7890AB7D-FC04-41BF-88F7-E47891A06283}" type="slidenum">
              <a:rPr lang="en-GB" smtClean="0"/>
              <a:t>‹#›</a:t>
            </a:fld>
            <a:endParaRPr lang="en-GB" dirty="0"/>
          </a:p>
        </p:txBody>
      </p:sp>
    </p:spTree>
    <p:extLst>
      <p:ext uri="{BB962C8B-B14F-4D97-AF65-F5344CB8AC3E}">
        <p14:creationId xmlns:p14="http://schemas.microsoft.com/office/powerpoint/2010/main" val="1189011056"/>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Title 9"/>
          <p:cNvSpPr>
            <a:spLocks noGrp="1"/>
          </p:cNvSpPr>
          <p:nvPr>
            <p:ph type="title" hasCustomPrompt="1"/>
          </p:nvPr>
        </p:nvSpPr>
        <p:spPr>
          <a:xfrm>
            <a:off x="449539" y="3660487"/>
            <a:ext cx="7886700" cy="689541"/>
          </a:xfrm>
          <a:prstGeom prst="rect">
            <a:avLst/>
          </a:prstGeom>
        </p:spPr>
        <p:txBody>
          <a:bodyPr/>
          <a:lstStyle>
            <a:lvl1pPr>
              <a:defRPr sz="3600" baseline="0">
                <a:solidFill>
                  <a:srgbClr val="005EB8"/>
                </a:solidFill>
                <a:latin typeface="Arial" panose="020B0604020202020204" pitchFamily="34" charset="0"/>
                <a:cs typeface="Arial" panose="020B0604020202020204" pitchFamily="34" charset="0"/>
              </a:defRPr>
            </a:lvl1pPr>
          </a:lstStyle>
          <a:p>
            <a:r>
              <a:rPr lang="en-US" dirty="0"/>
              <a:t>Presentation title</a:t>
            </a:r>
          </a:p>
        </p:txBody>
      </p:sp>
      <p:sp>
        <p:nvSpPr>
          <p:cNvPr id="11" name="Subtitle 2"/>
          <p:cNvSpPr>
            <a:spLocks noGrp="1"/>
          </p:cNvSpPr>
          <p:nvPr>
            <p:ph type="subTitle" idx="1" hasCustomPrompt="1"/>
          </p:nvPr>
        </p:nvSpPr>
        <p:spPr>
          <a:xfrm>
            <a:off x="463726" y="4364955"/>
            <a:ext cx="6858000" cy="473244"/>
          </a:xfrm>
          <a:prstGeom prst="rect">
            <a:avLst/>
          </a:prstGeom>
        </p:spPr>
        <p:txBody>
          <a:bodyPr/>
          <a:lstStyle>
            <a:lvl1pPr marL="0" indent="0" algn="l">
              <a:buNone/>
              <a:defRPr sz="1800" b="0" i="0" baseline="0">
                <a:solidFill>
                  <a:srgbClr val="005EB8"/>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Date</a:t>
            </a:r>
          </a:p>
        </p:txBody>
      </p:sp>
      <p:pic>
        <p:nvPicPr>
          <p:cNvPr id="9" name="Picture 8" descr="A picture containing clipart&#10;&#10;Description generated with very high confidence">
            <a:extLst>
              <a:ext uri="{FF2B5EF4-FFF2-40B4-BE49-F238E27FC236}">
                <a16:creationId xmlns:a16="http://schemas.microsoft.com/office/drawing/2014/main" id="{97959884-1B4F-43C5-92F7-E44DF373C9BF}"/>
              </a:ext>
            </a:extLst>
          </p:cNvPr>
          <p:cNvPicPr>
            <a:picLocks noChangeAspect="1"/>
          </p:cNvPicPr>
          <p:nvPr userDrawn="1"/>
        </p:nvPicPr>
        <p:blipFill>
          <a:blip r:embed="rId2"/>
          <a:stretch>
            <a:fillRect/>
          </a:stretch>
        </p:blipFill>
        <p:spPr>
          <a:xfrm>
            <a:off x="7696159" y="293024"/>
            <a:ext cx="1080655" cy="43641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461190" y="1343804"/>
            <a:ext cx="7737674"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Title 10"/>
          <p:cNvSpPr>
            <a:spLocks noGrp="1"/>
          </p:cNvSpPr>
          <p:nvPr>
            <p:ph type="title"/>
          </p:nvPr>
        </p:nvSpPr>
        <p:spPr>
          <a:xfrm>
            <a:off x="457200" y="548640"/>
            <a:ext cx="6567055"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dirty="0">
              <a:solidFill>
                <a:srgbClr val="005EB8"/>
              </a:solidFill>
              <a:latin typeface="Arial" charset="0"/>
              <a:ea typeface="Arial" charset="0"/>
              <a:cs typeface="Arial" charset="0"/>
            </a:endParaRPr>
          </a:p>
        </p:txBody>
      </p:sp>
      <p:sp>
        <p:nvSpPr>
          <p:cNvPr id="8" name="TextBox 7"/>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chemeClr val="accent3"/>
              </a:solidFill>
              <a:latin typeface="Arial" panose="020B0604020202020204" pitchFamily="34" charset="0"/>
              <a:cs typeface="Arial" panose="020B0604020202020204" pitchFamily="34" charset="0"/>
            </a:endParaRPr>
          </a:p>
        </p:txBody>
      </p:sp>
      <p:sp>
        <p:nvSpPr>
          <p:cNvPr id="9" name="Footer Placeholder 2"/>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a:t>SLIDES IN CONFIDENCE</a:t>
            </a:r>
            <a:endParaRPr lang="en-US" dirty="0"/>
          </a:p>
        </p:txBody>
      </p:sp>
      <p:pic>
        <p:nvPicPr>
          <p:cNvPr id="12" name="Picture 11" descr="A picture containing clipart&#10;&#10;Description generated with very high confidence">
            <a:extLst>
              <a:ext uri="{FF2B5EF4-FFF2-40B4-BE49-F238E27FC236}">
                <a16:creationId xmlns:a16="http://schemas.microsoft.com/office/drawing/2014/main" id="{7ADC841C-5A22-4563-A975-9750BB6F94B4}"/>
              </a:ext>
            </a:extLst>
          </p:cNvPr>
          <p:cNvPicPr>
            <a:picLocks noChangeAspect="1"/>
          </p:cNvPicPr>
          <p:nvPr userDrawn="1"/>
        </p:nvPicPr>
        <p:blipFill>
          <a:blip r:embed="rId2"/>
          <a:stretch>
            <a:fillRect/>
          </a:stretch>
        </p:blipFill>
        <p:spPr>
          <a:xfrm>
            <a:off x="7696159" y="293024"/>
            <a:ext cx="1080655" cy="436418"/>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 |</a:t>
            </a:r>
          </a:p>
        </p:txBody>
      </p:sp>
      <p:sp>
        <p:nvSpPr>
          <p:cNvPr id="10" name="Footer Placeholder 2"/>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a:t>SLIDES IN CONFIDENCE</a:t>
            </a:r>
            <a:endParaRPr lang="en-US" dirty="0"/>
          </a:p>
        </p:txBody>
      </p:sp>
    </p:spTree>
    <p:extLst>
      <p:ext uri="{BB962C8B-B14F-4D97-AF65-F5344CB8AC3E}">
        <p14:creationId xmlns:p14="http://schemas.microsoft.com/office/powerpoint/2010/main" val="266261087"/>
      </p:ext>
    </p:extLst>
  </p:cSld>
  <p:clrMap bg1="lt1" tx1="dk1" bg2="lt2" tx2="dk2" accent1="accent1" accent2="accent2" accent3="accent3" accent4="accent4" accent5="accent5" accent6="accent6" hlink="hlink" folHlink="folHlink"/>
  <p:sldLayoutIdLst>
    <p:sldLayoutId id="2147483661" r:id="rId1"/>
    <p:sldLayoutId id="2147483662" r:id="rId2"/>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5" Type="http://schemas.openxmlformats.org/officeDocument/2006/relationships/image" Target="../media/image22.png"/><Relationship Id="rId4" Type="http://schemas.openxmlformats.org/officeDocument/2006/relationships/image" Target="../media/image21.png"/></Relationships>
</file>

<file path=ppt/slides/_rels/slide1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Jayne.Beresford@leadershipacademy.nhs.uk" TargetMode="External"/><Relationship Id="rId2" Type="http://schemas.openxmlformats.org/officeDocument/2006/relationships/hyperlink" Target="mailto:Alison.Jennings@leadershipacademy.nhs.uk" TargetMode="External"/><Relationship Id="rId1" Type="http://schemas.openxmlformats.org/officeDocument/2006/relationships/slideLayout" Target="../slideLayouts/slideLayout2.xml"/><Relationship Id="rId5" Type="http://schemas.openxmlformats.org/officeDocument/2006/relationships/hyperlink" Target="mailto:Kerry.Moody@leadershipacademy.nhs.uk" TargetMode="External"/><Relationship Id="rId4" Type="http://schemas.openxmlformats.org/officeDocument/2006/relationships/hyperlink" Target="mailto:Helen.Edmunds@leadershipacademy.nhs.uk"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539" y="2011680"/>
            <a:ext cx="7886700" cy="2218414"/>
          </a:xfrm>
        </p:spPr>
        <p:txBody>
          <a:bodyPr/>
          <a:lstStyle/>
          <a:p>
            <a:pPr>
              <a:lnSpc>
                <a:spcPct val="100000"/>
              </a:lnSpc>
            </a:pPr>
            <a:r>
              <a:rPr lang="en-GB" sz="3200" b="1" dirty="0"/>
              <a:t>HWB Stocktake Update</a:t>
            </a:r>
            <a:br>
              <a:rPr lang="en-GB" sz="3200" b="1" dirty="0"/>
            </a:br>
            <a:r>
              <a:rPr lang="en-GB" sz="3200" b="1" dirty="0"/>
              <a:t>Physical Health &amp; Wellbeing </a:t>
            </a:r>
            <a:br>
              <a:rPr lang="en-GB" sz="3200" b="1" dirty="0"/>
            </a:br>
            <a:r>
              <a:rPr lang="en-GB" sz="3200" b="1" dirty="0"/>
              <a:t>South East Region</a:t>
            </a:r>
            <a:br>
              <a:rPr lang="en-GB" sz="3200" b="1" dirty="0"/>
            </a:br>
            <a:br>
              <a:rPr lang="en-GB" sz="2000" dirty="0"/>
            </a:br>
            <a:r>
              <a:rPr lang="en-GB" sz="2000" dirty="0"/>
              <a:t>10 April 2020</a:t>
            </a:r>
            <a:br>
              <a:rPr lang="en-GB" sz="2000" dirty="0"/>
            </a:br>
            <a:br>
              <a:rPr lang="en-GB" sz="2000" dirty="0"/>
            </a:br>
            <a:r>
              <a:rPr lang="en-GB" sz="2000" dirty="0"/>
              <a:t>Alison Jennings / Helen Edmunds</a:t>
            </a:r>
            <a:br>
              <a:rPr lang="en-GB" sz="2000" dirty="0"/>
            </a:br>
            <a:br>
              <a:rPr lang="en-GB" sz="2000" dirty="0"/>
            </a:br>
            <a:br>
              <a:rPr lang="en-GB" sz="2000" dirty="0"/>
            </a:br>
            <a:br>
              <a:rPr lang="en-GB" sz="2000" dirty="0"/>
            </a:br>
            <a:br>
              <a:rPr lang="en-GB" sz="2800" dirty="0"/>
            </a:br>
            <a:br>
              <a:rPr lang="en-GB" sz="2800" dirty="0"/>
            </a:br>
            <a:br>
              <a:rPr lang="en-GB" sz="2800" b="1" dirty="0"/>
            </a:br>
            <a:r>
              <a:rPr lang="en-GB" sz="2800" b="1" dirty="0"/>
              <a:t> </a:t>
            </a:r>
          </a:p>
        </p:txBody>
      </p:sp>
    </p:spTree>
    <p:extLst>
      <p:ext uri="{BB962C8B-B14F-4D97-AF65-F5344CB8AC3E}">
        <p14:creationId xmlns:p14="http://schemas.microsoft.com/office/powerpoint/2010/main" val="3144119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3D06337-094D-7A4F-BB66-FCEC617A082B}"/>
              </a:ext>
            </a:extLst>
          </p:cNvPr>
          <p:cNvSpPr>
            <a:spLocks noGrp="1"/>
          </p:cNvSpPr>
          <p:nvPr>
            <p:ph type="title"/>
          </p:nvPr>
        </p:nvSpPr>
        <p:spPr>
          <a:xfrm>
            <a:off x="274978" y="303452"/>
            <a:ext cx="6567055" cy="611649"/>
          </a:xfrm>
        </p:spPr>
        <p:txBody>
          <a:bodyPr/>
          <a:lstStyle/>
          <a:p>
            <a:r>
              <a:rPr lang="en-US" sz="2800" dirty="0"/>
              <a:t>4. Childcare </a:t>
            </a:r>
          </a:p>
        </p:txBody>
      </p:sp>
      <p:sp>
        <p:nvSpPr>
          <p:cNvPr id="4" name="Footer Placeholder 3">
            <a:extLst>
              <a:ext uri="{FF2B5EF4-FFF2-40B4-BE49-F238E27FC236}">
                <a16:creationId xmlns:a16="http://schemas.microsoft.com/office/drawing/2014/main" id="{2BE6EA0D-C77D-0844-A4F8-531EE89B1552}"/>
              </a:ext>
            </a:extLst>
          </p:cNvPr>
          <p:cNvSpPr>
            <a:spLocks noGrp="1"/>
          </p:cNvSpPr>
          <p:nvPr>
            <p:ph type="ftr" sz="quarter" idx="3"/>
          </p:nvPr>
        </p:nvSpPr>
        <p:spPr/>
        <p:txBody>
          <a:bodyPr/>
          <a:lstStyle/>
          <a:p>
            <a:r>
              <a:rPr lang="en-US"/>
              <a:t>SLIDES IN CONFIDENCE</a:t>
            </a:r>
            <a:endParaRPr lang="en-US" dirty="0"/>
          </a:p>
        </p:txBody>
      </p:sp>
      <p:sp>
        <p:nvSpPr>
          <p:cNvPr id="35" name="Content Placeholder 1">
            <a:extLst>
              <a:ext uri="{FF2B5EF4-FFF2-40B4-BE49-F238E27FC236}">
                <a16:creationId xmlns:a16="http://schemas.microsoft.com/office/drawing/2014/main" id="{BA217F72-2523-104B-97E0-A1D3586A0B28}"/>
              </a:ext>
            </a:extLst>
          </p:cNvPr>
          <p:cNvSpPr>
            <a:spLocks noGrp="1"/>
          </p:cNvSpPr>
          <p:nvPr>
            <p:ph sz="quarter" idx="10"/>
          </p:nvPr>
        </p:nvSpPr>
        <p:spPr>
          <a:xfrm>
            <a:off x="400315" y="715970"/>
            <a:ext cx="8388896" cy="941328"/>
          </a:xfrm>
        </p:spPr>
        <p:txBody>
          <a:bodyPr/>
          <a:lstStyle/>
          <a:p>
            <a:pPr marL="0" indent="0">
              <a:lnSpc>
                <a:spcPct val="100000"/>
              </a:lnSpc>
              <a:buNone/>
            </a:pPr>
            <a:r>
              <a:rPr lang="en-US" sz="1100" dirty="0"/>
              <a:t>This section of the questionnaire will show variation in response as just over half (53%) of </a:t>
            </a:r>
            <a:r>
              <a:rPr lang="en-US" sz="1100" dirty="0" err="1"/>
              <a:t>organisations</a:t>
            </a:r>
            <a:r>
              <a:rPr lang="en-US" sz="1100" dirty="0"/>
              <a:t> responding in the SE have on-site nursery / creche facilities. </a:t>
            </a:r>
            <a:r>
              <a:rPr lang="en-US" sz="1100" dirty="0" err="1"/>
              <a:t>Organisations</a:t>
            </a:r>
            <a:r>
              <a:rPr lang="en-US" sz="1100" dirty="0"/>
              <a:t> are working closely with their Local Authorities and if they have on-site facilities, a large proportion have extended their capacity and hours and 57% are now offering weekend / holiday cover and a further 22% are developing this.  Some organisations acknowledge that staff are not taking up the opportunity for more childcare due to cost or other reasons which may contribute to workforce pressure during the peak.  Funding to support additional costs would be welcomed. </a:t>
            </a:r>
          </a:p>
          <a:p>
            <a:pPr>
              <a:lnSpc>
                <a:spcPct val="100000"/>
              </a:lnSpc>
            </a:pPr>
            <a:endParaRPr lang="en-US" sz="1100" dirty="0"/>
          </a:p>
          <a:p>
            <a:pPr marL="0" indent="0">
              <a:lnSpc>
                <a:spcPct val="100000"/>
              </a:lnSpc>
              <a:buNone/>
            </a:pPr>
            <a:endParaRPr lang="en-US" sz="1100" dirty="0"/>
          </a:p>
          <a:p>
            <a:pPr marL="0" indent="0">
              <a:lnSpc>
                <a:spcPct val="100000"/>
              </a:lnSpc>
              <a:buNone/>
            </a:pPr>
            <a:endParaRPr lang="en-US" sz="1100" dirty="0"/>
          </a:p>
          <a:p>
            <a:pPr marL="0" indent="0">
              <a:lnSpc>
                <a:spcPct val="100000"/>
              </a:lnSpc>
              <a:buNone/>
            </a:pPr>
            <a:endParaRPr lang="en-US" sz="1100" dirty="0"/>
          </a:p>
          <a:p>
            <a:pPr marL="0" indent="0">
              <a:lnSpc>
                <a:spcPct val="100000"/>
              </a:lnSpc>
              <a:buNone/>
            </a:pPr>
            <a:endParaRPr lang="en-US" sz="1100" dirty="0"/>
          </a:p>
          <a:p>
            <a:pPr marL="0" indent="0">
              <a:lnSpc>
                <a:spcPct val="100000"/>
              </a:lnSpc>
              <a:buNone/>
            </a:pPr>
            <a:endParaRPr lang="en-US" sz="1100" dirty="0"/>
          </a:p>
          <a:p>
            <a:pPr marL="0" indent="0">
              <a:lnSpc>
                <a:spcPct val="100000"/>
              </a:lnSpc>
              <a:buNone/>
            </a:pPr>
            <a:endParaRPr lang="en-US" sz="1100" dirty="0"/>
          </a:p>
        </p:txBody>
      </p:sp>
      <p:sp>
        <p:nvSpPr>
          <p:cNvPr id="42" name="Rectangle 41">
            <a:extLst>
              <a:ext uri="{FF2B5EF4-FFF2-40B4-BE49-F238E27FC236}">
                <a16:creationId xmlns:a16="http://schemas.microsoft.com/office/drawing/2014/main" id="{D14D04B3-B37F-304B-9B2B-7E2B2E880BCD}"/>
              </a:ext>
            </a:extLst>
          </p:cNvPr>
          <p:cNvSpPr/>
          <p:nvPr/>
        </p:nvSpPr>
        <p:spPr>
          <a:xfrm>
            <a:off x="527365" y="1728439"/>
            <a:ext cx="4008124" cy="2209651"/>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45D3EA42-C29E-F841-A24F-78D3401988A8}"/>
              </a:ext>
            </a:extLst>
          </p:cNvPr>
          <p:cNvSpPr/>
          <p:nvPr/>
        </p:nvSpPr>
        <p:spPr>
          <a:xfrm>
            <a:off x="1427393" y="1992590"/>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C5E450E9-3C39-5947-A9E2-B135859EC395}"/>
              </a:ext>
            </a:extLst>
          </p:cNvPr>
          <p:cNvSpPr/>
          <p:nvPr/>
        </p:nvSpPr>
        <p:spPr>
          <a:xfrm>
            <a:off x="1427393" y="293201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3E10C762-40C0-8844-9865-D40C5D36F30B}"/>
              </a:ext>
            </a:extLst>
          </p:cNvPr>
          <p:cNvSpPr/>
          <p:nvPr/>
        </p:nvSpPr>
        <p:spPr>
          <a:xfrm>
            <a:off x="4837972" y="1728439"/>
            <a:ext cx="4008124" cy="2209651"/>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08B50226-EC0F-FF45-84C4-CAEF106B2A4E}"/>
              </a:ext>
            </a:extLst>
          </p:cNvPr>
          <p:cNvSpPr/>
          <p:nvPr/>
        </p:nvSpPr>
        <p:spPr>
          <a:xfrm>
            <a:off x="527364" y="4184650"/>
            <a:ext cx="4002145" cy="2124710"/>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EE3CEEC1-D92F-F448-B220-0BDB8EA53236}"/>
              </a:ext>
            </a:extLst>
          </p:cNvPr>
          <p:cNvSpPr/>
          <p:nvPr/>
        </p:nvSpPr>
        <p:spPr>
          <a:xfrm>
            <a:off x="4837971" y="4184649"/>
            <a:ext cx="4008124" cy="2148789"/>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2F5473C7-E435-9A43-96B4-51D79D0EE736}"/>
              </a:ext>
            </a:extLst>
          </p:cNvPr>
          <p:cNvSpPr/>
          <p:nvPr/>
        </p:nvSpPr>
        <p:spPr>
          <a:xfrm>
            <a:off x="4893745" y="1992590"/>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A19B66DB-1C54-204C-A0E9-315997109EA2}"/>
              </a:ext>
            </a:extLst>
          </p:cNvPr>
          <p:cNvSpPr/>
          <p:nvPr/>
        </p:nvSpPr>
        <p:spPr>
          <a:xfrm>
            <a:off x="4893745" y="293201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43DBEA68-E78A-1A41-AAFB-406D32DD18F7}"/>
              </a:ext>
            </a:extLst>
          </p:cNvPr>
          <p:cNvSpPr/>
          <p:nvPr/>
        </p:nvSpPr>
        <p:spPr>
          <a:xfrm>
            <a:off x="1427393" y="421789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E244BFB0-C39D-0A48-B86A-244F3C25DA19}"/>
              </a:ext>
            </a:extLst>
          </p:cNvPr>
          <p:cNvSpPr/>
          <p:nvPr/>
        </p:nvSpPr>
        <p:spPr>
          <a:xfrm>
            <a:off x="1427393" y="5157319"/>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DD880D61-0BEF-8340-AECD-B806E6A95B83}"/>
              </a:ext>
            </a:extLst>
          </p:cNvPr>
          <p:cNvSpPr/>
          <p:nvPr/>
        </p:nvSpPr>
        <p:spPr>
          <a:xfrm>
            <a:off x="4893745" y="4217897"/>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4D752C24-1D19-804B-AB9B-9B3807B356C4}"/>
              </a:ext>
            </a:extLst>
          </p:cNvPr>
          <p:cNvSpPr/>
          <p:nvPr/>
        </p:nvSpPr>
        <p:spPr>
          <a:xfrm>
            <a:off x="4893745" y="515731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E860BA48-A2A1-4042-817A-4D13A5BA7BCE}"/>
              </a:ext>
            </a:extLst>
          </p:cNvPr>
          <p:cNvSpPr/>
          <p:nvPr/>
        </p:nvSpPr>
        <p:spPr>
          <a:xfrm>
            <a:off x="1389934" y="1989804"/>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5E00FF03-8FFF-F74A-B884-C50885BC7B00}"/>
              </a:ext>
            </a:extLst>
          </p:cNvPr>
          <p:cNvSpPr/>
          <p:nvPr/>
        </p:nvSpPr>
        <p:spPr>
          <a:xfrm>
            <a:off x="1389934" y="2919735"/>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32F2A569-AB25-0440-933C-197FB4A8EC59}"/>
              </a:ext>
            </a:extLst>
          </p:cNvPr>
          <p:cNvSpPr/>
          <p:nvPr/>
        </p:nvSpPr>
        <p:spPr>
          <a:xfrm>
            <a:off x="1416571" y="4243160"/>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B4190632-66A1-874C-91F3-A68700498C55}"/>
              </a:ext>
            </a:extLst>
          </p:cNvPr>
          <p:cNvSpPr/>
          <p:nvPr/>
        </p:nvSpPr>
        <p:spPr>
          <a:xfrm>
            <a:off x="1416571" y="517309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99581B2A-7D46-594E-B780-EB08B263F3A1}"/>
              </a:ext>
            </a:extLst>
          </p:cNvPr>
          <p:cNvSpPr/>
          <p:nvPr/>
        </p:nvSpPr>
        <p:spPr>
          <a:xfrm>
            <a:off x="4871719" y="1945302"/>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A9FE640E-EDAA-D84E-9F82-8B9019FC3079}"/>
              </a:ext>
            </a:extLst>
          </p:cNvPr>
          <p:cNvSpPr/>
          <p:nvPr/>
        </p:nvSpPr>
        <p:spPr>
          <a:xfrm>
            <a:off x="4871719" y="2875233"/>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6938C1D9-EA8C-844C-A0F5-A19C426ACCC1}"/>
              </a:ext>
            </a:extLst>
          </p:cNvPr>
          <p:cNvSpPr/>
          <p:nvPr/>
        </p:nvSpPr>
        <p:spPr>
          <a:xfrm>
            <a:off x="4908792" y="4232464"/>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1F2853DB-5B24-E647-90CC-C2A5D8466D4F}"/>
              </a:ext>
            </a:extLst>
          </p:cNvPr>
          <p:cNvSpPr/>
          <p:nvPr/>
        </p:nvSpPr>
        <p:spPr>
          <a:xfrm>
            <a:off x="4908792" y="5162395"/>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BB74BC44-53F5-45E7-A101-94578019223C}"/>
              </a:ext>
            </a:extLst>
          </p:cNvPr>
          <p:cNvPicPr>
            <a:picLocks noChangeAspect="1"/>
          </p:cNvPicPr>
          <p:nvPr/>
        </p:nvPicPr>
        <p:blipFill>
          <a:blip r:embed="rId2"/>
          <a:stretch>
            <a:fillRect/>
          </a:stretch>
        </p:blipFill>
        <p:spPr>
          <a:xfrm>
            <a:off x="669086" y="1817179"/>
            <a:ext cx="2904624" cy="2082641"/>
          </a:xfrm>
          <a:prstGeom prst="rect">
            <a:avLst/>
          </a:prstGeom>
        </p:spPr>
      </p:pic>
      <p:pic>
        <p:nvPicPr>
          <p:cNvPr id="6" name="Picture 5">
            <a:extLst>
              <a:ext uri="{FF2B5EF4-FFF2-40B4-BE49-F238E27FC236}">
                <a16:creationId xmlns:a16="http://schemas.microsoft.com/office/drawing/2014/main" id="{FB1D5814-C5E9-4311-8213-82D0791D8BCA}"/>
              </a:ext>
            </a:extLst>
          </p:cNvPr>
          <p:cNvPicPr>
            <a:picLocks noChangeAspect="1"/>
          </p:cNvPicPr>
          <p:nvPr/>
        </p:nvPicPr>
        <p:blipFill>
          <a:blip r:embed="rId3"/>
          <a:stretch>
            <a:fillRect/>
          </a:stretch>
        </p:blipFill>
        <p:spPr>
          <a:xfrm>
            <a:off x="669086" y="4212217"/>
            <a:ext cx="2939802" cy="2091287"/>
          </a:xfrm>
          <a:prstGeom prst="rect">
            <a:avLst/>
          </a:prstGeom>
        </p:spPr>
      </p:pic>
      <p:pic>
        <p:nvPicPr>
          <p:cNvPr id="8" name="Picture 7">
            <a:extLst>
              <a:ext uri="{FF2B5EF4-FFF2-40B4-BE49-F238E27FC236}">
                <a16:creationId xmlns:a16="http://schemas.microsoft.com/office/drawing/2014/main" id="{278409A4-3070-419F-BB44-A8C5825F0F25}"/>
              </a:ext>
            </a:extLst>
          </p:cNvPr>
          <p:cNvPicPr>
            <a:picLocks noChangeAspect="1"/>
          </p:cNvPicPr>
          <p:nvPr/>
        </p:nvPicPr>
        <p:blipFill>
          <a:blip r:embed="rId4"/>
          <a:stretch>
            <a:fillRect/>
          </a:stretch>
        </p:blipFill>
        <p:spPr>
          <a:xfrm>
            <a:off x="4959485" y="1817004"/>
            <a:ext cx="2942943" cy="2085483"/>
          </a:xfrm>
          <a:prstGeom prst="rect">
            <a:avLst/>
          </a:prstGeom>
        </p:spPr>
      </p:pic>
      <p:pic>
        <p:nvPicPr>
          <p:cNvPr id="10" name="Picture 9">
            <a:extLst>
              <a:ext uri="{FF2B5EF4-FFF2-40B4-BE49-F238E27FC236}">
                <a16:creationId xmlns:a16="http://schemas.microsoft.com/office/drawing/2014/main" id="{5A8224F0-62BB-42CE-9ABB-EA3874BE58F9}"/>
              </a:ext>
            </a:extLst>
          </p:cNvPr>
          <p:cNvPicPr>
            <a:picLocks noChangeAspect="1"/>
          </p:cNvPicPr>
          <p:nvPr/>
        </p:nvPicPr>
        <p:blipFill>
          <a:blip r:embed="rId5"/>
          <a:stretch>
            <a:fillRect/>
          </a:stretch>
        </p:blipFill>
        <p:spPr>
          <a:xfrm>
            <a:off x="4959485" y="4271850"/>
            <a:ext cx="2826349" cy="2008195"/>
          </a:xfrm>
          <a:prstGeom prst="rect">
            <a:avLst/>
          </a:prstGeom>
        </p:spPr>
      </p:pic>
    </p:spTree>
    <p:extLst>
      <p:ext uri="{BB962C8B-B14F-4D97-AF65-F5344CB8AC3E}">
        <p14:creationId xmlns:p14="http://schemas.microsoft.com/office/powerpoint/2010/main" val="3924642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3D06337-094D-7A4F-BB66-FCEC617A082B}"/>
              </a:ext>
            </a:extLst>
          </p:cNvPr>
          <p:cNvSpPr>
            <a:spLocks noGrp="1"/>
          </p:cNvSpPr>
          <p:nvPr>
            <p:ph type="title"/>
          </p:nvPr>
        </p:nvSpPr>
        <p:spPr>
          <a:xfrm>
            <a:off x="274978" y="303452"/>
            <a:ext cx="6567055" cy="611649"/>
          </a:xfrm>
        </p:spPr>
        <p:txBody>
          <a:bodyPr/>
          <a:lstStyle/>
          <a:p>
            <a:r>
              <a:rPr lang="en-US" sz="2800" dirty="0"/>
              <a:t>4. Childcare (2)</a:t>
            </a:r>
          </a:p>
        </p:txBody>
      </p:sp>
      <p:sp>
        <p:nvSpPr>
          <p:cNvPr id="4" name="Footer Placeholder 3">
            <a:extLst>
              <a:ext uri="{FF2B5EF4-FFF2-40B4-BE49-F238E27FC236}">
                <a16:creationId xmlns:a16="http://schemas.microsoft.com/office/drawing/2014/main" id="{2BE6EA0D-C77D-0844-A4F8-531EE89B1552}"/>
              </a:ext>
            </a:extLst>
          </p:cNvPr>
          <p:cNvSpPr>
            <a:spLocks noGrp="1"/>
          </p:cNvSpPr>
          <p:nvPr>
            <p:ph type="ftr" sz="quarter" idx="3"/>
          </p:nvPr>
        </p:nvSpPr>
        <p:spPr/>
        <p:txBody>
          <a:bodyPr/>
          <a:lstStyle/>
          <a:p>
            <a:r>
              <a:rPr lang="en-US" dirty="0"/>
              <a:t>SLIDES IN CONFIDENCE</a:t>
            </a:r>
          </a:p>
        </p:txBody>
      </p:sp>
      <p:sp>
        <p:nvSpPr>
          <p:cNvPr id="42" name="Rectangle 41">
            <a:extLst>
              <a:ext uri="{FF2B5EF4-FFF2-40B4-BE49-F238E27FC236}">
                <a16:creationId xmlns:a16="http://schemas.microsoft.com/office/drawing/2014/main" id="{D14D04B3-B37F-304B-9B2B-7E2B2E880BCD}"/>
              </a:ext>
            </a:extLst>
          </p:cNvPr>
          <p:cNvSpPr/>
          <p:nvPr/>
        </p:nvSpPr>
        <p:spPr>
          <a:xfrm>
            <a:off x="431312" y="1505044"/>
            <a:ext cx="4008124" cy="2209651"/>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45D3EA42-C29E-F841-A24F-78D3401988A8}"/>
              </a:ext>
            </a:extLst>
          </p:cNvPr>
          <p:cNvSpPr/>
          <p:nvPr/>
        </p:nvSpPr>
        <p:spPr>
          <a:xfrm>
            <a:off x="1427393" y="1992590"/>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C5E450E9-3C39-5947-A9E2-B135859EC395}"/>
              </a:ext>
            </a:extLst>
          </p:cNvPr>
          <p:cNvSpPr/>
          <p:nvPr/>
        </p:nvSpPr>
        <p:spPr>
          <a:xfrm>
            <a:off x="1427393" y="293201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3E10C762-40C0-8844-9865-D40C5D36F30B}"/>
              </a:ext>
            </a:extLst>
          </p:cNvPr>
          <p:cNvSpPr/>
          <p:nvPr/>
        </p:nvSpPr>
        <p:spPr>
          <a:xfrm>
            <a:off x="4758651" y="1470344"/>
            <a:ext cx="4008124" cy="2209651"/>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2F5473C7-E435-9A43-96B4-51D79D0EE736}"/>
              </a:ext>
            </a:extLst>
          </p:cNvPr>
          <p:cNvSpPr/>
          <p:nvPr/>
        </p:nvSpPr>
        <p:spPr>
          <a:xfrm>
            <a:off x="4893745" y="1992590"/>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A19B66DB-1C54-204C-A0E9-315997109EA2}"/>
              </a:ext>
            </a:extLst>
          </p:cNvPr>
          <p:cNvSpPr/>
          <p:nvPr/>
        </p:nvSpPr>
        <p:spPr>
          <a:xfrm>
            <a:off x="4893745" y="293201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43DBEA68-E78A-1A41-AAFB-406D32DD18F7}"/>
              </a:ext>
            </a:extLst>
          </p:cNvPr>
          <p:cNvSpPr/>
          <p:nvPr/>
        </p:nvSpPr>
        <p:spPr>
          <a:xfrm>
            <a:off x="1427393" y="421789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E244BFB0-C39D-0A48-B86A-244F3C25DA19}"/>
              </a:ext>
            </a:extLst>
          </p:cNvPr>
          <p:cNvSpPr/>
          <p:nvPr/>
        </p:nvSpPr>
        <p:spPr>
          <a:xfrm>
            <a:off x="1427393" y="5157319"/>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DD880D61-0BEF-8340-AECD-B806E6A95B83}"/>
              </a:ext>
            </a:extLst>
          </p:cNvPr>
          <p:cNvSpPr/>
          <p:nvPr/>
        </p:nvSpPr>
        <p:spPr>
          <a:xfrm>
            <a:off x="4893745" y="4217897"/>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4D752C24-1D19-804B-AB9B-9B3807B356C4}"/>
              </a:ext>
            </a:extLst>
          </p:cNvPr>
          <p:cNvSpPr/>
          <p:nvPr/>
        </p:nvSpPr>
        <p:spPr>
          <a:xfrm>
            <a:off x="4893745" y="515731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E860BA48-A2A1-4042-817A-4D13A5BA7BCE}"/>
              </a:ext>
            </a:extLst>
          </p:cNvPr>
          <p:cNvSpPr/>
          <p:nvPr/>
        </p:nvSpPr>
        <p:spPr>
          <a:xfrm>
            <a:off x="1389934" y="1989804"/>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5E00FF03-8FFF-F74A-B884-C50885BC7B00}"/>
              </a:ext>
            </a:extLst>
          </p:cNvPr>
          <p:cNvSpPr/>
          <p:nvPr/>
        </p:nvSpPr>
        <p:spPr>
          <a:xfrm>
            <a:off x="1389934" y="2919735"/>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32F2A569-AB25-0440-933C-197FB4A8EC59}"/>
              </a:ext>
            </a:extLst>
          </p:cNvPr>
          <p:cNvSpPr/>
          <p:nvPr/>
        </p:nvSpPr>
        <p:spPr>
          <a:xfrm>
            <a:off x="1416571" y="4243160"/>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B4190632-66A1-874C-91F3-A68700498C55}"/>
              </a:ext>
            </a:extLst>
          </p:cNvPr>
          <p:cNvSpPr/>
          <p:nvPr/>
        </p:nvSpPr>
        <p:spPr>
          <a:xfrm>
            <a:off x="1416571" y="517309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99581B2A-7D46-594E-B780-EB08B263F3A1}"/>
              </a:ext>
            </a:extLst>
          </p:cNvPr>
          <p:cNvSpPr/>
          <p:nvPr/>
        </p:nvSpPr>
        <p:spPr>
          <a:xfrm>
            <a:off x="4871719" y="1945302"/>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A9FE640E-EDAA-D84E-9F82-8B9019FC3079}"/>
              </a:ext>
            </a:extLst>
          </p:cNvPr>
          <p:cNvSpPr/>
          <p:nvPr/>
        </p:nvSpPr>
        <p:spPr>
          <a:xfrm>
            <a:off x="4871719" y="2875233"/>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6938C1D9-EA8C-844C-A0F5-A19C426ACCC1}"/>
              </a:ext>
            </a:extLst>
          </p:cNvPr>
          <p:cNvSpPr/>
          <p:nvPr/>
        </p:nvSpPr>
        <p:spPr>
          <a:xfrm>
            <a:off x="4908792" y="4232464"/>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1F2853DB-5B24-E647-90CC-C2A5D8466D4F}"/>
              </a:ext>
            </a:extLst>
          </p:cNvPr>
          <p:cNvSpPr/>
          <p:nvPr/>
        </p:nvSpPr>
        <p:spPr>
          <a:xfrm>
            <a:off x="4908792" y="5162395"/>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5CF5CD95-D809-4EA9-B5D0-C439EE8C665F}"/>
              </a:ext>
            </a:extLst>
          </p:cNvPr>
          <p:cNvSpPr/>
          <p:nvPr/>
        </p:nvSpPr>
        <p:spPr>
          <a:xfrm>
            <a:off x="431312" y="3803262"/>
            <a:ext cx="4008124" cy="2593785"/>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endParaRPr lang="en-US"/>
          </a:p>
        </p:txBody>
      </p:sp>
      <p:sp>
        <p:nvSpPr>
          <p:cNvPr id="38" name="Rectangle 37">
            <a:extLst>
              <a:ext uri="{FF2B5EF4-FFF2-40B4-BE49-F238E27FC236}">
                <a16:creationId xmlns:a16="http://schemas.microsoft.com/office/drawing/2014/main" id="{3B503D1C-CE77-474E-B263-5D8FADC03932}"/>
              </a:ext>
            </a:extLst>
          </p:cNvPr>
          <p:cNvSpPr/>
          <p:nvPr/>
        </p:nvSpPr>
        <p:spPr>
          <a:xfrm>
            <a:off x="4758651" y="3803262"/>
            <a:ext cx="4008124" cy="2593785"/>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endParaRPr lang="en-US"/>
          </a:p>
        </p:txBody>
      </p:sp>
      <p:sp>
        <p:nvSpPr>
          <p:cNvPr id="39" name="TextBox 38">
            <a:extLst>
              <a:ext uri="{FF2B5EF4-FFF2-40B4-BE49-F238E27FC236}">
                <a16:creationId xmlns:a16="http://schemas.microsoft.com/office/drawing/2014/main" id="{19DE8E77-7540-4FE3-9D60-4FCAF2F1828C}"/>
              </a:ext>
            </a:extLst>
          </p:cNvPr>
          <p:cNvSpPr txBox="1"/>
          <p:nvPr/>
        </p:nvSpPr>
        <p:spPr>
          <a:xfrm>
            <a:off x="437101" y="3803262"/>
            <a:ext cx="3945263" cy="1646605"/>
          </a:xfrm>
          <a:prstGeom prst="rect">
            <a:avLst/>
          </a:prstGeom>
          <a:noFill/>
        </p:spPr>
        <p:txBody>
          <a:bodyPr wrap="square" rtlCol="0">
            <a:spAutoFit/>
          </a:bodyPr>
          <a:lstStyle/>
          <a:p>
            <a:r>
              <a:rPr lang="en-GB" sz="1200" dirty="0"/>
              <a:t> </a:t>
            </a:r>
            <a:r>
              <a:rPr lang="en-GB" sz="1200" b="1" u="sng" dirty="0"/>
              <a:t>Innovative ideas to share</a:t>
            </a:r>
          </a:p>
          <a:p>
            <a:endParaRPr lang="en-GB" sz="1200" b="1" u="sng" dirty="0"/>
          </a:p>
          <a:p>
            <a:pPr marL="171450" indent="-171450">
              <a:buFont typeface="Arial" panose="020B0604020202020204" pitchFamily="34" charset="0"/>
              <a:buChar char="•"/>
            </a:pPr>
            <a:r>
              <a:rPr lang="en-GB" sz="1100" dirty="0"/>
              <a:t>Use play therapy staff to increase provision</a:t>
            </a:r>
          </a:p>
          <a:p>
            <a:pPr marL="171450" indent="-171450">
              <a:buFont typeface="Arial" panose="020B0604020202020204" pitchFamily="34" charset="0"/>
              <a:buChar char="•"/>
            </a:pPr>
            <a:r>
              <a:rPr lang="en-GB" sz="1100" dirty="0"/>
              <a:t>Liaising with local children's’ holiday club provider to extend their services</a:t>
            </a:r>
          </a:p>
          <a:p>
            <a:pPr marL="171450" indent="-171450">
              <a:buFont typeface="Arial" panose="020B0604020202020204" pitchFamily="34" charset="0"/>
              <a:buChar char="•"/>
            </a:pPr>
            <a:r>
              <a:rPr lang="en-GB" sz="1100" dirty="0"/>
              <a:t>Offer of reduced rates / spreading payment for childcare</a:t>
            </a:r>
          </a:p>
          <a:p>
            <a:pPr marL="171450" indent="-171450">
              <a:buFont typeface="Arial" panose="020B0604020202020204" pitchFamily="34" charset="0"/>
              <a:buChar char="•"/>
            </a:pPr>
            <a:r>
              <a:rPr lang="en-GB" sz="1100" dirty="0"/>
              <a:t>Use of a local nursery to extend capacity covering 7 days a week </a:t>
            </a:r>
          </a:p>
          <a:p>
            <a:pPr marL="171450" indent="-171450">
              <a:buFont typeface="Arial" panose="020B0604020202020204" pitchFamily="34" charset="0"/>
              <a:buChar char="•"/>
            </a:pPr>
            <a:endParaRPr lang="en-US" sz="1100" dirty="0"/>
          </a:p>
        </p:txBody>
      </p:sp>
      <p:sp>
        <p:nvSpPr>
          <p:cNvPr id="40" name="TextBox 39">
            <a:extLst>
              <a:ext uri="{FF2B5EF4-FFF2-40B4-BE49-F238E27FC236}">
                <a16:creationId xmlns:a16="http://schemas.microsoft.com/office/drawing/2014/main" id="{7D431299-ED9D-455C-9DB0-1D58B4DAF569}"/>
              </a:ext>
            </a:extLst>
          </p:cNvPr>
          <p:cNvSpPr txBox="1"/>
          <p:nvPr/>
        </p:nvSpPr>
        <p:spPr>
          <a:xfrm>
            <a:off x="4830735" y="3798185"/>
            <a:ext cx="3789158" cy="1815882"/>
          </a:xfrm>
          <a:prstGeom prst="rect">
            <a:avLst/>
          </a:prstGeom>
          <a:noFill/>
        </p:spPr>
        <p:txBody>
          <a:bodyPr wrap="square" rtlCol="0">
            <a:spAutoFit/>
          </a:bodyPr>
          <a:lstStyle/>
          <a:p>
            <a:r>
              <a:rPr lang="en-GB" sz="1200" b="1" u="sng" dirty="0"/>
              <a:t>Request help/ support to deliver</a:t>
            </a:r>
          </a:p>
          <a:p>
            <a:endParaRPr lang="en-GB" sz="1200" b="1" u="sng" dirty="0"/>
          </a:p>
          <a:p>
            <a:pPr marL="171450" indent="-171450">
              <a:buFont typeface="Arial" panose="020B0604020202020204" pitchFamily="34" charset="0"/>
              <a:buChar char="•"/>
            </a:pPr>
            <a:r>
              <a:rPr lang="en-US" sz="1100" dirty="0"/>
              <a:t>Concern on low levels of uptake of extended hours – what messages do we need to share with staff to encourage uptake</a:t>
            </a:r>
          </a:p>
          <a:p>
            <a:pPr marL="171450" indent="-171450">
              <a:buFont typeface="Arial" panose="020B0604020202020204" pitchFamily="34" charset="0"/>
              <a:buChar char="•"/>
            </a:pPr>
            <a:r>
              <a:rPr lang="en-US" sz="1100" dirty="0"/>
              <a:t>Reduced childcare opening hours due to illness or self-isolating</a:t>
            </a:r>
          </a:p>
          <a:p>
            <a:pPr marL="171450" indent="-171450">
              <a:buFont typeface="Arial" panose="020B0604020202020204" pitchFamily="34" charset="0"/>
              <a:buChar char="•"/>
            </a:pPr>
            <a:r>
              <a:rPr lang="en-US" sz="1100" dirty="0"/>
              <a:t>Creation of a hardship or welfare fund for staff in financial difficulty</a:t>
            </a:r>
          </a:p>
          <a:p>
            <a:pPr marL="171450" indent="-171450">
              <a:buFont typeface="Arial" panose="020B0604020202020204" pitchFamily="34" charset="0"/>
              <a:buChar char="•"/>
            </a:pPr>
            <a:r>
              <a:rPr lang="en-US" sz="1100" dirty="0"/>
              <a:t>How to support families who access free school meals</a:t>
            </a:r>
          </a:p>
        </p:txBody>
      </p:sp>
      <p:sp>
        <p:nvSpPr>
          <p:cNvPr id="41" name="Content Placeholder 1">
            <a:extLst>
              <a:ext uri="{FF2B5EF4-FFF2-40B4-BE49-F238E27FC236}">
                <a16:creationId xmlns:a16="http://schemas.microsoft.com/office/drawing/2014/main" id="{5E66BC2E-E884-4281-9DB1-B1762F1635BE}"/>
              </a:ext>
            </a:extLst>
          </p:cNvPr>
          <p:cNvSpPr>
            <a:spLocks noGrp="1"/>
          </p:cNvSpPr>
          <p:nvPr>
            <p:ph sz="quarter" idx="10"/>
          </p:nvPr>
        </p:nvSpPr>
        <p:spPr>
          <a:xfrm>
            <a:off x="431312" y="693897"/>
            <a:ext cx="8388896" cy="762032"/>
          </a:xfrm>
        </p:spPr>
        <p:txBody>
          <a:bodyPr/>
          <a:lstStyle/>
          <a:p>
            <a:pPr marL="0" indent="0">
              <a:lnSpc>
                <a:spcPct val="100000"/>
              </a:lnSpc>
              <a:buNone/>
            </a:pPr>
            <a:r>
              <a:rPr lang="en-US" sz="1100" dirty="0"/>
              <a:t>4 </a:t>
            </a:r>
            <a:r>
              <a:rPr lang="en-US" sz="1100" dirty="0" err="1"/>
              <a:t>organisations</a:t>
            </a:r>
            <a:r>
              <a:rPr lang="en-US" sz="1100" dirty="0"/>
              <a:t> in the SE have highlighted high concern at peak demand in their provision of on-site childcare, with 2 of these </a:t>
            </a:r>
            <a:r>
              <a:rPr lang="en-US" sz="1100" dirty="0" err="1"/>
              <a:t>organisations</a:t>
            </a:r>
            <a:r>
              <a:rPr lang="en-US" sz="1100" dirty="0"/>
              <a:t> also expressing high concern at their ability to extend provision. This could add to the staffing pressure should this provision be unavailable to frontline staff.  60% of </a:t>
            </a:r>
            <a:r>
              <a:rPr lang="en-US" sz="1100" dirty="0" err="1"/>
              <a:t>organisations</a:t>
            </a:r>
            <a:r>
              <a:rPr lang="en-US" sz="1100" dirty="0"/>
              <a:t> completing the </a:t>
            </a:r>
            <a:r>
              <a:rPr lang="en-US" sz="1100" dirty="0" err="1"/>
              <a:t>stocktake</a:t>
            </a:r>
            <a:r>
              <a:rPr lang="en-US" sz="1100" dirty="0"/>
              <a:t> have guidance in place or are developing guidance on accessing childcare / funding </a:t>
            </a:r>
            <a:r>
              <a:rPr lang="en-US" sz="1100" dirty="0" err="1"/>
              <a:t>suport</a:t>
            </a:r>
            <a:r>
              <a:rPr lang="en-US" sz="1100" dirty="0"/>
              <a:t> locally, sharing these across the region could support others to provide guidance. </a:t>
            </a:r>
          </a:p>
        </p:txBody>
      </p:sp>
      <p:pic>
        <p:nvPicPr>
          <p:cNvPr id="2" name="Picture 1">
            <a:extLst>
              <a:ext uri="{FF2B5EF4-FFF2-40B4-BE49-F238E27FC236}">
                <a16:creationId xmlns:a16="http://schemas.microsoft.com/office/drawing/2014/main" id="{DAB02FA3-9EE9-4B62-A3CD-8423CC674150}"/>
              </a:ext>
            </a:extLst>
          </p:cNvPr>
          <p:cNvPicPr>
            <a:picLocks noChangeAspect="1"/>
          </p:cNvPicPr>
          <p:nvPr/>
        </p:nvPicPr>
        <p:blipFill>
          <a:blip r:embed="rId2"/>
          <a:stretch>
            <a:fillRect/>
          </a:stretch>
        </p:blipFill>
        <p:spPr>
          <a:xfrm>
            <a:off x="535053" y="1569190"/>
            <a:ext cx="2635985" cy="2117242"/>
          </a:xfrm>
          <a:prstGeom prst="rect">
            <a:avLst/>
          </a:prstGeom>
        </p:spPr>
      </p:pic>
      <p:pic>
        <p:nvPicPr>
          <p:cNvPr id="6" name="Picture 5">
            <a:extLst>
              <a:ext uri="{FF2B5EF4-FFF2-40B4-BE49-F238E27FC236}">
                <a16:creationId xmlns:a16="http://schemas.microsoft.com/office/drawing/2014/main" id="{3BAE3AAE-FFD5-47FE-B1DF-4C39DC0DD459}"/>
              </a:ext>
            </a:extLst>
          </p:cNvPr>
          <p:cNvPicPr>
            <a:picLocks noChangeAspect="1"/>
          </p:cNvPicPr>
          <p:nvPr/>
        </p:nvPicPr>
        <p:blipFill>
          <a:blip r:embed="rId3"/>
          <a:stretch>
            <a:fillRect/>
          </a:stretch>
        </p:blipFill>
        <p:spPr>
          <a:xfrm>
            <a:off x="4884058" y="1549553"/>
            <a:ext cx="3664324" cy="1400903"/>
          </a:xfrm>
          <a:prstGeom prst="rect">
            <a:avLst/>
          </a:prstGeom>
        </p:spPr>
      </p:pic>
    </p:spTree>
    <p:extLst>
      <p:ext uri="{BB962C8B-B14F-4D97-AF65-F5344CB8AC3E}">
        <p14:creationId xmlns:p14="http://schemas.microsoft.com/office/powerpoint/2010/main" val="2165765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B5C06AE-385D-0447-9D7B-736617E0E1FE}"/>
              </a:ext>
            </a:extLst>
          </p:cNvPr>
          <p:cNvSpPr>
            <a:spLocks noGrp="1"/>
          </p:cNvSpPr>
          <p:nvPr>
            <p:ph sz="quarter" idx="10"/>
          </p:nvPr>
        </p:nvSpPr>
        <p:spPr>
          <a:xfrm>
            <a:off x="457200" y="949075"/>
            <a:ext cx="8102947" cy="2244128"/>
          </a:xfrm>
        </p:spPr>
        <p:txBody>
          <a:bodyPr/>
          <a:lstStyle/>
          <a:p>
            <a:r>
              <a:rPr lang="en-US" sz="1600" dirty="0"/>
              <a:t>Once the regional and STP/ICS data has been shared, support can be given for the areas where high concern has been highlighted at peak demand, or where there are gaps in the support being offered / provided</a:t>
            </a:r>
          </a:p>
          <a:p>
            <a:r>
              <a:rPr lang="en-US" sz="1600" dirty="0"/>
              <a:t>We will need to find agile ways to capture the innovative practice so that ideas can be shared across the region and wider where applicable</a:t>
            </a:r>
          </a:p>
          <a:p>
            <a:r>
              <a:rPr lang="en-US" sz="1600" dirty="0"/>
              <a:t>Ongoing work / liaison with the national HWB team to promote national contracts to support staff</a:t>
            </a:r>
          </a:p>
          <a:p>
            <a:pPr marL="0" indent="0">
              <a:buNone/>
            </a:pPr>
            <a:endParaRPr lang="en-US" sz="1600" dirty="0"/>
          </a:p>
          <a:p>
            <a:endParaRPr lang="en-US" sz="1600" dirty="0"/>
          </a:p>
          <a:p>
            <a:endParaRPr lang="en-US" sz="1600" dirty="0"/>
          </a:p>
        </p:txBody>
      </p:sp>
      <p:sp>
        <p:nvSpPr>
          <p:cNvPr id="3" name="Title 2">
            <a:extLst>
              <a:ext uri="{FF2B5EF4-FFF2-40B4-BE49-F238E27FC236}">
                <a16:creationId xmlns:a16="http://schemas.microsoft.com/office/drawing/2014/main" id="{C3D06337-094D-7A4F-BB66-FCEC617A082B}"/>
              </a:ext>
            </a:extLst>
          </p:cNvPr>
          <p:cNvSpPr>
            <a:spLocks noGrp="1"/>
          </p:cNvSpPr>
          <p:nvPr>
            <p:ph type="title"/>
          </p:nvPr>
        </p:nvSpPr>
        <p:spPr>
          <a:xfrm>
            <a:off x="457200" y="347918"/>
            <a:ext cx="6567055" cy="611649"/>
          </a:xfrm>
        </p:spPr>
        <p:txBody>
          <a:bodyPr/>
          <a:lstStyle/>
          <a:p>
            <a:r>
              <a:rPr lang="en-US" sz="2800" dirty="0"/>
              <a:t>Next steps</a:t>
            </a:r>
          </a:p>
        </p:txBody>
      </p:sp>
      <p:sp>
        <p:nvSpPr>
          <p:cNvPr id="4" name="Footer Placeholder 3">
            <a:extLst>
              <a:ext uri="{FF2B5EF4-FFF2-40B4-BE49-F238E27FC236}">
                <a16:creationId xmlns:a16="http://schemas.microsoft.com/office/drawing/2014/main" id="{2BE6EA0D-C77D-0844-A4F8-531EE89B1552}"/>
              </a:ext>
            </a:extLst>
          </p:cNvPr>
          <p:cNvSpPr>
            <a:spLocks noGrp="1"/>
          </p:cNvSpPr>
          <p:nvPr>
            <p:ph type="ftr" sz="quarter" idx="3"/>
          </p:nvPr>
        </p:nvSpPr>
        <p:spPr/>
        <p:txBody>
          <a:bodyPr/>
          <a:lstStyle/>
          <a:p>
            <a:r>
              <a:rPr lang="en-US"/>
              <a:t>SLIDES IN CONFIDENCE</a:t>
            </a:r>
            <a:endParaRPr lang="en-US" dirty="0"/>
          </a:p>
        </p:txBody>
      </p:sp>
    </p:spTree>
    <p:extLst>
      <p:ext uri="{BB962C8B-B14F-4D97-AF65-F5344CB8AC3E}">
        <p14:creationId xmlns:p14="http://schemas.microsoft.com/office/powerpoint/2010/main" val="15223399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13BB49D-4426-4F7A-A10E-96A9072176F8}"/>
              </a:ext>
            </a:extLst>
          </p:cNvPr>
          <p:cNvSpPr>
            <a:spLocks noGrp="1"/>
          </p:cNvSpPr>
          <p:nvPr>
            <p:ph sz="quarter" idx="10"/>
          </p:nvPr>
        </p:nvSpPr>
        <p:spPr>
          <a:xfrm>
            <a:off x="461190" y="1343804"/>
            <a:ext cx="8325240" cy="4135356"/>
          </a:xfrm>
        </p:spPr>
        <p:txBody>
          <a:bodyPr anchor="t"/>
          <a:lstStyle/>
          <a:p>
            <a:pPr>
              <a:spcAft>
                <a:spcPts val="1800"/>
              </a:spcAft>
            </a:pPr>
            <a:r>
              <a:rPr lang="en-GB" sz="1600" dirty="0">
                <a:latin typeface="Arial"/>
                <a:cs typeface="Arial"/>
              </a:rPr>
              <a:t>Bucks, Oxon and Berkshire West: </a:t>
            </a:r>
            <a:r>
              <a:rPr lang="en-GB" sz="1600" dirty="0">
                <a:latin typeface="Arial"/>
                <a:cs typeface="Arial"/>
                <a:hlinkClick r:id="rId2"/>
              </a:rPr>
              <a:t>Alison.Jennings@leadershipacademy.nhs.uk</a:t>
            </a:r>
            <a:r>
              <a:rPr lang="en-GB" sz="1600" dirty="0">
                <a:latin typeface="Arial"/>
                <a:cs typeface="Arial"/>
              </a:rPr>
              <a:t> </a:t>
            </a:r>
            <a:endParaRPr lang="en-GB" sz="1600"/>
          </a:p>
          <a:p>
            <a:pPr>
              <a:spcAft>
                <a:spcPts val="1800"/>
              </a:spcAft>
            </a:pPr>
            <a:r>
              <a:rPr lang="en-GB" sz="1600" dirty="0">
                <a:latin typeface="Arial"/>
                <a:cs typeface="Arial"/>
              </a:rPr>
              <a:t>Frimley: </a:t>
            </a:r>
            <a:r>
              <a:rPr lang="en-GB" sz="1600" dirty="0">
                <a:latin typeface="Arial"/>
                <a:cs typeface="Arial"/>
                <a:hlinkClick r:id="rId2"/>
              </a:rPr>
              <a:t>Alison.Jennings@leadershipacademy.nhs.uk</a:t>
            </a:r>
            <a:r>
              <a:rPr lang="en-GB" sz="1600" dirty="0">
                <a:latin typeface="Arial"/>
                <a:cs typeface="Arial"/>
              </a:rPr>
              <a:t> </a:t>
            </a:r>
            <a:endParaRPr lang="en-GB" sz="1600"/>
          </a:p>
          <a:p>
            <a:pPr>
              <a:spcAft>
                <a:spcPts val="1800"/>
              </a:spcAft>
            </a:pPr>
            <a:r>
              <a:rPr lang="en-GB" sz="1600" dirty="0">
                <a:latin typeface="Arial"/>
                <a:cs typeface="Arial"/>
              </a:rPr>
              <a:t>Hampshire and the Isle of Wight: </a:t>
            </a:r>
            <a:r>
              <a:rPr lang="en-GB" sz="1600" dirty="0">
                <a:latin typeface="Arial"/>
                <a:cs typeface="Arial"/>
                <a:hlinkClick r:id="rId3"/>
              </a:rPr>
              <a:t>Jayne.Beresford@leadershipacademy.nhs.uk</a:t>
            </a:r>
            <a:r>
              <a:rPr lang="en-GB" sz="1600" dirty="0">
                <a:latin typeface="Arial"/>
                <a:cs typeface="Arial"/>
              </a:rPr>
              <a:t> </a:t>
            </a:r>
            <a:endParaRPr lang="en-GB" sz="1600"/>
          </a:p>
          <a:p>
            <a:pPr>
              <a:spcAft>
                <a:spcPts val="1800"/>
              </a:spcAft>
            </a:pPr>
            <a:r>
              <a:rPr lang="en-GB" sz="1600" dirty="0">
                <a:latin typeface="Arial"/>
                <a:cs typeface="Arial"/>
              </a:rPr>
              <a:t>Kent and Medway: </a:t>
            </a:r>
            <a:r>
              <a:rPr lang="en-GB" sz="1600" dirty="0">
                <a:latin typeface="Arial"/>
                <a:cs typeface="Arial"/>
                <a:hlinkClick r:id="rId4"/>
              </a:rPr>
              <a:t>Helen.Edmunds@leadershipacademy.nhs.uk</a:t>
            </a:r>
            <a:r>
              <a:rPr lang="en-GB" sz="1600" dirty="0">
                <a:latin typeface="Arial"/>
                <a:cs typeface="Arial"/>
              </a:rPr>
              <a:t> </a:t>
            </a:r>
            <a:endParaRPr lang="en-GB" sz="1600"/>
          </a:p>
          <a:p>
            <a:pPr>
              <a:spcAft>
                <a:spcPts val="1800"/>
              </a:spcAft>
            </a:pPr>
            <a:r>
              <a:rPr lang="en-GB" sz="1600" dirty="0">
                <a:latin typeface="Arial"/>
                <a:cs typeface="Arial"/>
              </a:rPr>
              <a:t>Surrey Heartlands: </a:t>
            </a:r>
            <a:r>
              <a:rPr lang="en-GB" sz="1600" dirty="0">
                <a:latin typeface="Arial"/>
                <a:cs typeface="Arial"/>
                <a:hlinkClick r:id="rId4"/>
              </a:rPr>
              <a:t>Helen.Edmunds@leadershipacademy.nhs.uk</a:t>
            </a:r>
            <a:r>
              <a:rPr lang="en-GB" sz="1600" dirty="0">
                <a:latin typeface="Arial"/>
                <a:cs typeface="Arial"/>
              </a:rPr>
              <a:t> </a:t>
            </a:r>
            <a:endParaRPr lang="en-GB" sz="1600"/>
          </a:p>
          <a:p>
            <a:pPr>
              <a:spcAft>
                <a:spcPts val="1800"/>
              </a:spcAft>
            </a:pPr>
            <a:r>
              <a:rPr lang="en-GB" sz="1600" dirty="0">
                <a:latin typeface="Arial"/>
                <a:cs typeface="Arial"/>
              </a:rPr>
              <a:t>Sussex and East Surrey: </a:t>
            </a:r>
            <a:r>
              <a:rPr lang="en-GB" sz="1600" dirty="0">
                <a:latin typeface="Arial"/>
                <a:cs typeface="Arial"/>
                <a:hlinkClick r:id="rId5"/>
              </a:rPr>
              <a:t>Kerry.Moody@leadershipacademy.nhs.uk</a:t>
            </a:r>
            <a:r>
              <a:rPr lang="en-GB" sz="1600" dirty="0">
                <a:latin typeface="Arial"/>
                <a:cs typeface="Arial"/>
              </a:rPr>
              <a:t> </a:t>
            </a:r>
            <a:endParaRPr lang="en-GB" sz="1600"/>
          </a:p>
        </p:txBody>
      </p:sp>
      <p:sp>
        <p:nvSpPr>
          <p:cNvPr id="3" name="Title 2">
            <a:extLst>
              <a:ext uri="{FF2B5EF4-FFF2-40B4-BE49-F238E27FC236}">
                <a16:creationId xmlns:a16="http://schemas.microsoft.com/office/drawing/2014/main" id="{47E48F21-7A8A-40ED-97AF-C19B30400D6A}"/>
              </a:ext>
            </a:extLst>
          </p:cNvPr>
          <p:cNvSpPr>
            <a:spLocks noGrp="1"/>
          </p:cNvSpPr>
          <p:nvPr>
            <p:ph type="title"/>
          </p:nvPr>
        </p:nvSpPr>
        <p:spPr/>
        <p:txBody>
          <a:bodyPr anchor="t"/>
          <a:lstStyle/>
          <a:p>
            <a:r>
              <a:rPr lang="en-GB" dirty="0">
                <a:latin typeface="Arial"/>
                <a:cs typeface="Arial"/>
              </a:rPr>
              <a:t>Contacts for your STP/ICS</a:t>
            </a:r>
            <a:endParaRPr lang="en-GB" dirty="0"/>
          </a:p>
        </p:txBody>
      </p:sp>
      <p:sp>
        <p:nvSpPr>
          <p:cNvPr id="4" name="Footer Placeholder 3">
            <a:extLst>
              <a:ext uri="{FF2B5EF4-FFF2-40B4-BE49-F238E27FC236}">
                <a16:creationId xmlns:a16="http://schemas.microsoft.com/office/drawing/2014/main" id="{9F1B35A9-FB04-4ACA-87D1-4CE11189708A}"/>
              </a:ext>
            </a:extLst>
          </p:cNvPr>
          <p:cNvSpPr>
            <a:spLocks noGrp="1"/>
          </p:cNvSpPr>
          <p:nvPr>
            <p:ph type="ftr" sz="quarter" idx="3"/>
          </p:nvPr>
        </p:nvSpPr>
        <p:spPr/>
        <p:txBody>
          <a:bodyPr/>
          <a:lstStyle/>
          <a:p>
            <a:r>
              <a:rPr lang="en-US"/>
              <a:t>SLIDES IN CONFIDENCE</a:t>
            </a:r>
            <a:endParaRPr lang="en-US" dirty="0"/>
          </a:p>
        </p:txBody>
      </p:sp>
    </p:spTree>
    <p:extLst>
      <p:ext uri="{BB962C8B-B14F-4D97-AF65-F5344CB8AC3E}">
        <p14:creationId xmlns:p14="http://schemas.microsoft.com/office/powerpoint/2010/main" val="10948471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3E9DC-9616-404B-9A97-99DC31CCEFFB}"/>
              </a:ext>
            </a:extLst>
          </p:cNvPr>
          <p:cNvSpPr>
            <a:spLocks noGrp="1"/>
          </p:cNvSpPr>
          <p:nvPr>
            <p:ph type="title"/>
          </p:nvPr>
        </p:nvSpPr>
        <p:spPr/>
        <p:txBody>
          <a:bodyPr/>
          <a:lstStyle/>
          <a:p>
            <a:r>
              <a:rPr lang="en-US" dirty="0"/>
              <a:t>Thank you.</a:t>
            </a:r>
          </a:p>
        </p:txBody>
      </p:sp>
    </p:spTree>
    <p:extLst>
      <p:ext uri="{BB962C8B-B14F-4D97-AF65-F5344CB8AC3E}">
        <p14:creationId xmlns:p14="http://schemas.microsoft.com/office/powerpoint/2010/main" val="856946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B5C06AE-385D-0447-9D7B-736617E0E1FE}"/>
              </a:ext>
            </a:extLst>
          </p:cNvPr>
          <p:cNvSpPr>
            <a:spLocks noGrp="1"/>
          </p:cNvSpPr>
          <p:nvPr>
            <p:ph sz="quarter" idx="10"/>
          </p:nvPr>
        </p:nvSpPr>
        <p:spPr>
          <a:xfrm>
            <a:off x="267629" y="937318"/>
            <a:ext cx="8388896" cy="5322395"/>
          </a:xfrm>
        </p:spPr>
        <p:txBody>
          <a:bodyPr/>
          <a:lstStyle/>
          <a:p>
            <a:pPr>
              <a:lnSpc>
                <a:spcPct val="100000"/>
              </a:lnSpc>
            </a:pPr>
            <a:r>
              <a:rPr lang="en-US" sz="1600" dirty="0"/>
              <a:t>In response to COVID 19 we are working in close collaboration with organisations across the NHS to ensure appropriate health &amp; wellbeing (HWB) support is in place and functioning effectively</a:t>
            </a:r>
          </a:p>
          <a:p>
            <a:pPr>
              <a:lnSpc>
                <a:spcPct val="100000"/>
              </a:lnSpc>
            </a:pPr>
            <a:r>
              <a:rPr lang="en-US" sz="1600" dirty="0"/>
              <a:t>To determine the current state of HWB provision we conducted a rapid </a:t>
            </a:r>
            <a:r>
              <a:rPr lang="en-GB" sz="1600" dirty="0"/>
              <a:t>COVID-19 Health &amp; Wellbeing Stocktake from 4-8 April with NHS organisations primarily focusing on Trusts but with some responses from CCGs and others (County Council; Hospice)</a:t>
            </a:r>
          </a:p>
          <a:p>
            <a:pPr>
              <a:lnSpc>
                <a:spcPct val="100000"/>
              </a:lnSpc>
            </a:pPr>
            <a:r>
              <a:rPr lang="en-US" sz="1600" dirty="0"/>
              <a:t>To date 178 organisations have participated nationally, of </a:t>
            </a:r>
            <a:r>
              <a:rPr lang="en-US" sz="1600"/>
              <a:t>which 41 </a:t>
            </a:r>
            <a:r>
              <a:rPr lang="en-US" sz="1600" dirty="0"/>
              <a:t>of these have responded for the SE, in this Physical HWB </a:t>
            </a:r>
            <a:r>
              <a:rPr lang="en-US" sz="1600" dirty="0" err="1"/>
              <a:t>stocktake</a:t>
            </a:r>
            <a:r>
              <a:rPr lang="en-US" sz="1600" dirty="0"/>
              <a:t> and provided responses to four categories of support which have a series of questions designed to explore provision for staff in the following areas (some questions weren’t applicable to every </a:t>
            </a:r>
            <a:r>
              <a:rPr lang="en-US" sz="1600" dirty="0" err="1"/>
              <a:t>organisation</a:t>
            </a:r>
            <a:r>
              <a:rPr lang="en-US" sz="1600" dirty="0"/>
              <a:t>):</a:t>
            </a:r>
          </a:p>
          <a:p>
            <a:pPr marL="800100" lvl="1" indent="-342900">
              <a:buFont typeface="+mj-lt"/>
              <a:buAutoNum type="arabicPeriod"/>
            </a:pPr>
            <a:r>
              <a:rPr lang="en-US" sz="1600" dirty="0"/>
              <a:t>Transport </a:t>
            </a:r>
          </a:p>
          <a:p>
            <a:pPr marL="800100" lvl="1" indent="-342900">
              <a:buFont typeface="+mj-lt"/>
              <a:buAutoNum type="arabicPeriod"/>
            </a:pPr>
            <a:r>
              <a:rPr lang="en-US" sz="1600" dirty="0"/>
              <a:t>Accommodation</a:t>
            </a:r>
          </a:p>
          <a:p>
            <a:pPr marL="800100" lvl="1" indent="-342900">
              <a:buFont typeface="+mj-lt"/>
              <a:buAutoNum type="arabicPeriod"/>
            </a:pPr>
            <a:r>
              <a:rPr lang="en-US" sz="1600" dirty="0"/>
              <a:t>Food</a:t>
            </a:r>
          </a:p>
          <a:p>
            <a:pPr marL="800100" lvl="1" indent="-342900">
              <a:buFont typeface="+mj-lt"/>
              <a:buAutoNum type="arabicPeriod"/>
            </a:pPr>
            <a:r>
              <a:rPr lang="en-US" sz="1600" dirty="0"/>
              <a:t>Childcare </a:t>
            </a:r>
          </a:p>
          <a:p>
            <a:pPr>
              <a:lnSpc>
                <a:spcPct val="100000"/>
              </a:lnSpc>
            </a:pPr>
            <a:r>
              <a:rPr lang="en-US" sz="1600" dirty="0"/>
              <a:t>The </a:t>
            </a:r>
            <a:r>
              <a:rPr lang="en-US" sz="1600" dirty="0" err="1"/>
              <a:t>stocktake</a:t>
            </a:r>
            <a:r>
              <a:rPr lang="en-US" sz="1600" dirty="0"/>
              <a:t> will remain open and the regional HWB Lead will work with Trusts yet to respond.</a:t>
            </a:r>
          </a:p>
          <a:p>
            <a:pPr>
              <a:lnSpc>
                <a:spcPct val="100000"/>
              </a:lnSpc>
            </a:pPr>
            <a:r>
              <a:rPr lang="en-US" sz="1600" dirty="0"/>
              <a:t>The data will be further analysed by STP/ICS and will channel support to the areas of greatest need / where </a:t>
            </a:r>
            <a:r>
              <a:rPr lang="en-US" sz="1600" dirty="0" err="1"/>
              <a:t>organisations</a:t>
            </a:r>
            <a:r>
              <a:rPr lang="en-US" sz="1600" dirty="0"/>
              <a:t> have highlighted areas of ‘high concern’. </a:t>
            </a:r>
          </a:p>
          <a:p>
            <a:pPr marL="0" indent="0">
              <a:lnSpc>
                <a:spcPct val="100000"/>
              </a:lnSpc>
              <a:buNone/>
            </a:pPr>
            <a:endParaRPr lang="en-US" dirty="0"/>
          </a:p>
          <a:p>
            <a:pPr marL="0" indent="0">
              <a:lnSpc>
                <a:spcPct val="100000"/>
              </a:lnSpc>
              <a:buNone/>
            </a:pPr>
            <a:endParaRPr lang="en-US" dirty="0"/>
          </a:p>
          <a:p>
            <a:pPr marL="0" indent="0">
              <a:lnSpc>
                <a:spcPct val="100000"/>
              </a:lnSpc>
              <a:buNone/>
            </a:pPr>
            <a:endParaRPr lang="en-US" dirty="0"/>
          </a:p>
          <a:p>
            <a:pPr marL="0" indent="0">
              <a:lnSpc>
                <a:spcPct val="100000"/>
              </a:lnSpc>
              <a:buNone/>
            </a:pPr>
            <a:endParaRPr lang="en-US" dirty="0"/>
          </a:p>
          <a:p>
            <a:pPr marL="0" indent="0">
              <a:lnSpc>
                <a:spcPct val="100000"/>
              </a:lnSpc>
              <a:buNone/>
            </a:pPr>
            <a:endParaRPr lang="en-US" dirty="0"/>
          </a:p>
          <a:p>
            <a:pPr marL="0" indent="0">
              <a:lnSpc>
                <a:spcPct val="100000"/>
              </a:lnSpc>
              <a:buNone/>
            </a:pPr>
            <a:endParaRPr lang="en-US" dirty="0"/>
          </a:p>
        </p:txBody>
      </p:sp>
      <p:sp>
        <p:nvSpPr>
          <p:cNvPr id="3" name="Title 2">
            <a:extLst>
              <a:ext uri="{FF2B5EF4-FFF2-40B4-BE49-F238E27FC236}">
                <a16:creationId xmlns:a16="http://schemas.microsoft.com/office/drawing/2014/main" id="{C3D06337-094D-7A4F-BB66-FCEC617A082B}"/>
              </a:ext>
            </a:extLst>
          </p:cNvPr>
          <p:cNvSpPr>
            <a:spLocks noGrp="1"/>
          </p:cNvSpPr>
          <p:nvPr>
            <p:ph type="title"/>
          </p:nvPr>
        </p:nvSpPr>
        <p:spPr>
          <a:xfrm>
            <a:off x="389593" y="331164"/>
            <a:ext cx="6567055" cy="611649"/>
          </a:xfrm>
        </p:spPr>
        <p:txBody>
          <a:bodyPr/>
          <a:lstStyle/>
          <a:p>
            <a:r>
              <a:rPr lang="en-US" sz="2800" dirty="0"/>
              <a:t>Summary</a:t>
            </a:r>
          </a:p>
        </p:txBody>
      </p:sp>
      <p:sp>
        <p:nvSpPr>
          <p:cNvPr id="4" name="Footer Placeholder 3">
            <a:extLst>
              <a:ext uri="{FF2B5EF4-FFF2-40B4-BE49-F238E27FC236}">
                <a16:creationId xmlns:a16="http://schemas.microsoft.com/office/drawing/2014/main" id="{2BE6EA0D-C77D-0844-A4F8-531EE89B1552}"/>
              </a:ext>
            </a:extLst>
          </p:cNvPr>
          <p:cNvSpPr>
            <a:spLocks noGrp="1"/>
          </p:cNvSpPr>
          <p:nvPr>
            <p:ph type="ftr" sz="quarter" idx="3"/>
          </p:nvPr>
        </p:nvSpPr>
        <p:spPr/>
        <p:txBody>
          <a:bodyPr/>
          <a:lstStyle/>
          <a:p>
            <a:r>
              <a:rPr lang="en-US"/>
              <a:t>SLIDES IN CONFIDENCE</a:t>
            </a:r>
            <a:endParaRPr lang="en-US" dirty="0"/>
          </a:p>
        </p:txBody>
      </p:sp>
    </p:spTree>
    <p:extLst>
      <p:ext uri="{BB962C8B-B14F-4D97-AF65-F5344CB8AC3E}">
        <p14:creationId xmlns:p14="http://schemas.microsoft.com/office/powerpoint/2010/main" val="3575638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3D06337-094D-7A4F-BB66-FCEC617A082B}"/>
              </a:ext>
            </a:extLst>
          </p:cNvPr>
          <p:cNvSpPr>
            <a:spLocks noGrp="1"/>
          </p:cNvSpPr>
          <p:nvPr>
            <p:ph type="title"/>
          </p:nvPr>
        </p:nvSpPr>
        <p:spPr>
          <a:xfrm>
            <a:off x="274978" y="303452"/>
            <a:ext cx="6567055" cy="611649"/>
          </a:xfrm>
        </p:spPr>
        <p:txBody>
          <a:bodyPr/>
          <a:lstStyle/>
          <a:p>
            <a:r>
              <a:rPr lang="en-US" sz="2800" dirty="0"/>
              <a:t>1. Transport</a:t>
            </a:r>
          </a:p>
        </p:txBody>
      </p:sp>
      <p:sp>
        <p:nvSpPr>
          <p:cNvPr id="4" name="Footer Placeholder 3">
            <a:extLst>
              <a:ext uri="{FF2B5EF4-FFF2-40B4-BE49-F238E27FC236}">
                <a16:creationId xmlns:a16="http://schemas.microsoft.com/office/drawing/2014/main" id="{2BE6EA0D-C77D-0844-A4F8-531EE89B1552}"/>
              </a:ext>
            </a:extLst>
          </p:cNvPr>
          <p:cNvSpPr>
            <a:spLocks noGrp="1"/>
          </p:cNvSpPr>
          <p:nvPr>
            <p:ph type="ftr" sz="quarter" idx="3"/>
          </p:nvPr>
        </p:nvSpPr>
        <p:spPr/>
        <p:txBody>
          <a:bodyPr/>
          <a:lstStyle/>
          <a:p>
            <a:r>
              <a:rPr lang="en-US"/>
              <a:t>SLIDES IN CONFIDENCE</a:t>
            </a:r>
            <a:endParaRPr lang="en-US" dirty="0"/>
          </a:p>
        </p:txBody>
      </p:sp>
      <p:sp>
        <p:nvSpPr>
          <p:cNvPr id="35" name="Content Placeholder 1">
            <a:extLst>
              <a:ext uri="{FF2B5EF4-FFF2-40B4-BE49-F238E27FC236}">
                <a16:creationId xmlns:a16="http://schemas.microsoft.com/office/drawing/2014/main" id="{BA217F72-2523-104B-97E0-A1D3586A0B28}"/>
              </a:ext>
            </a:extLst>
          </p:cNvPr>
          <p:cNvSpPr>
            <a:spLocks noGrp="1"/>
          </p:cNvSpPr>
          <p:nvPr>
            <p:ph sz="quarter" idx="10"/>
          </p:nvPr>
        </p:nvSpPr>
        <p:spPr>
          <a:xfrm>
            <a:off x="424265" y="733618"/>
            <a:ext cx="8505049" cy="963417"/>
          </a:xfrm>
        </p:spPr>
        <p:txBody>
          <a:bodyPr/>
          <a:lstStyle/>
          <a:p>
            <a:pPr marL="0" indent="0">
              <a:lnSpc>
                <a:spcPct val="100000"/>
              </a:lnSpc>
              <a:buNone/>
            </a:pPr>
            <a:r>
              <a:rPr lang="en-GB" sz="1100" dirty="0"/>
              <a:t>Transport to work appears to be of mainly low concern across all subcategory questions.  Free parking, local public transport,  dedicated taxi contracts for provider Trusts and clear local guidance on transport suggests that the majority of organisations have confidence staff have suitable travel to work currently and during any peak. There are 2 organisations who have a high concern relating to sufficient local public transport at peak demand, with one of these also reporting high concern at there being clear travel to work guidance in relation to CV19. There is 1 other Trust highlighting high concern in relation to free bike use at peak demand. </a:t>
            </a:r>
            <a:endParaRPr lang="en-US" sz="1100" dirty="0"/>
          </a:p>
          <a:p>
            <a:pPr>
              <a:lnSpc>
                <a:spcPct val="100000"/>
              </a:lnSpc>
            </a:pPr>
            <a:endParaRPr lang="en-US" sz="1100" dirty="0"/>
          </a:p>
          <a:p>
            <a:pPr>
              <a:lnSpc>
                <a:spcPct val="100000"/>
              </a:lnSpc>
            </a:pPr>
            <a:endParaRPr lang="en-US" sz="1100" dirty="0"/>
          </a:p>
          <a:p>
            <a:pPr marL="0" indent="0">
              <a:lnSpc>
                <a:spcPct val="100000"/>
              </a:lnSpc>
              <a:buNone/>
            </a:pPr>
            <a:endParaRPr lang="en-US" sz="1100" dirty="0"/>
          </a:p>
          <a:p>
            <a:pPr marL="0" indent="0">
              <a:lnSpc>
                <a:spcPct val="100000"/>
              </a:lnSpc>
              <a:buNone/>
            </a:pPr>
            <a:endParaRPr lang="en-US" sz="1100" dirty="0"/>
          </a:p>
          <a:p>
            <a:pPr marL="0" indent="0">
              <a:lnSpc>
                <a:spcPct val="100000"/>
              </a:lnSpc>
              <a:buNone/>
            </a:pPr>
            <a:endParaRPr lang="en-US" sz="1100" dirty="0"/>
          </a:p>
          <a:p>
            <a:pPr marL="0" indent="0">
              <a:lnSpc>
                <a:spcPct val="100000"/>
              </a:lnSpc>
              <a:buNone/>
            </a:pPr>
            <a:endParaRPr lang="en-US" sz="1100" dirty="0"/>
          </a:p>
          <a:p>
            <a:pPr marL="0" indent="0">
              <a:lnSpc>
                <a:spcPct val="100000"/>
              </a:lnSpc>
              <a:buNone/>
            </a:pPr>
            <a:endParaRPr lang="en-US" sz="1100" dirty="0"/>
          </a:p>
          <a:p>
            <a:pPr marL="0" indent="0">
              <a:lnSpc>
                <a:spcPct val="100000"/>
              </a:lnSpc>
              <a:buNone/>
            </a:pPr>
            <a:endParaRPr lang="en-US" sz="1100" dirty="0"/>
          </a:p>
        </p:txBody>
      </p:sp>
      <p:sp>
        <p:nvSpPr>
          <p:cNvPr id="42" name="Rectangle 41">
            <a:extLst>
              <a:ext uri="{FF2B5EF4-FFF2-40B4-BE49-F238E27FC236}">
                <a16:creationId xmlns:a16="http://schemas.microsoft.com/office/drawing/2014/main" id="{D14D04B3-B37F-304B-9B2B-7E2B2E880BCD}"/>
              </a:ext>
            </a:extLst>
          </p:cNvPr>
          <p:cNvSpPr/>
          <p:nvPr/>
        </p:nvSpPr>
        <p:spPr>
          <a:xfrm>
            <a:off x="498080" y="1746563"/>
            <a:ext cx="4008124" cy="2209651"/>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45D3EA42-C29E-F841-A24F-78D3401988A8}"/>
              </a:ext>
            </a:extLst>
          </p:cNvPr>
          <p:cNvSpPr/>
          <p:nvPr/>
        </p:nvSpPr>
        <p:spPr>
          <a:xfrm>
            <a:off x="1427393" y="1992590"/>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C5E450E9-3C39-5947-A9E2-B135859EC395}"/>
              </a:ext>
            </a:extLst>
          </p:cNvPr>
          <p:cNvSpPr/>
          <p:nvPr/>
        </p:nvSpPr>
        <p:spPr>
          <a:xfrm>
            <a:off x="1427393" y="293201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3E10C762-40C0-8844-9865-D40C5D36F30B}"/>
              </a:ext>
            </a:extLst>
          </p:cNvPr>
          <p:cNvSpPr/>
          <p:nvPr/>
        </p:nvSpPr>
        <p:spPr>
          <a:xfrm>
            <a:off x="4837972" y="1711603"/>
            <a:ext cx="4008124" cy="2209651"/>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08B50226-EC0F-FF45-84C4-CAEF106B2A4E}"/>
              </a:ext>
            </a:extLst>
          </p:cNvPr>
          <p:cNvSpPr/>
          <p:nvPr/>
        </p:nvSpPr>
        <p:spPr>
          <a:xfrm>
            <a:off x="527364" y="4184650"/>
            <a:ext cx="4002145" cy="2124710"/>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EE3CEEC1-D92F-F448-B220-0BDB8EA53236}"/>
              </a:ext>
            </a:extLst>
          </p:cNvPr>
          <p:cNvSpPr/>
          <p:nvPr/>
        </p:nvSpPr>
        <p:spPr>
          <a:xfrm>
            <a:off x="4837971" y="4184649"/>
            <a:ext cx="4008124" cy="2148789"/>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2F5473C7-E435-9A43-96B4-51D79D0EE736}"/>
              </a:ext>
            </a:extLst>
          </p:cNvPr>
          <p:cNvSpPr/>
          <p:nvPr/>
        </p:nvSpPr>
        <p:spPr>
          <a:xfrm>
            <a:off x="4893745" y="1992590"/>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A19B66DB-1C54-204C-A0E9-315997109EA2}"/>
              </a:ext>
            </a:extLst>
          </p:cNvPr>
          <p:cNvSpPr/>
          <p:nvPr/>
        </p:nvSpPr>
        <p:spPr>
          <a:xfrm>
            <a:off x="4893745" y="293201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43DBEA68-E78A-1A41-AAFB-406D32DD18F7}"/>
              </a:ext>
            </a:extLst>
          </p:cNvPr>
          <p:cNvSpPr/>
          <p:nvPr/>
        </p:nvSpPr>
        <p:spPr>
          <a:xfrm>
            <a:off x="1427393" y="421789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E244BFB0-C39D-0A48-B86A-244F3C25DA19}"/>
              </a:ext>
            </a:extLst>
          </p:cNvPr>
          <p:cNvSpPr/>
          <p:nvPr/>
        </p:nvSpPr>
        <p:spPr>
          <a:xfrm>
            <a:off x="1427393" y="5157319"/>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DD880D61-0BEF-8340-AECD-B806E6A95B83}"/>
              </a:ext>
            </a:extLst>
          </p:cNvPr>
          <p:cNvSpPr/>
          <p:nvPr/>
        </p:nvSpPr>
        <p:spPr>
          <a:xfrm>
            <a:off x="4893745" y="4217897"/>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4D752C24-1D19-804B-AB9B-9B3807B356C4}"/>
              </a:ext>
            </a:extLst>
          </p:cNvPr>
          <p:cNvSpPr/>
          <p:nvPr/>
        </p:nvSpPr>
        <p:spPr>
          <a:xfrm>
            <a:off x="4893745" y="515731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E860BA48-A2A1-4042-817A-4D13A5BA7BCE}"/>
              </a:ext>
            </a:extLst>
          </p:cNvPr>
          <p:cNvSpPr/>
          <p:nvPr/>
        </p:nvSpPr>
        <p:spPr>
          <a:xfrm>
            <a:off x="1389934" y="1989804"/>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5E00FF03-8FFF-F74A-B884-C50885BC7B00}"/>
              </a:ext>
            </a:extLst>
          </p:cNvPr>
          <p:cNvSpPr/>
          <p:nvPr/>
        </p:nvSpPr>
        <p:spPr>
          <a:xfrm>
            <a:off x="1389934" y="2919735"/>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32F2A569-AB25-0440-933C-197FB4A8EC59}"/>
              </a:ext>
            </a:extLst>
          </p:cNvPr>
          <p:cNvSpPr/>
          <p:nvPr/>
        </p:nvSpPr>
        <p:spPr>
          <a:xfrm>
            <a:off x="1416571" y="4243160"/>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B4190632-66A1-874C-91F3-A68700498C55}"/>
              </a:ext>
            </a:extLst>
          </p:cNvPr>
          <p:cNvSpPr/>
          <p:nvPr/>
        </p:nvSpPr>
        <p:spPr>
          <a:xfrm>
            <a:off x="1416571" y="517309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99581B2A-7D46-594E-B780-EB08B263F3A1}"/>
              </a:ext>
            </a:extLst>
          </p:cNvPr>
          <p:cNvSpPr/>
          <p:nvPr/>
        </p:nvSpPr>
        <p:spPr>
          <a:xfrm>
            <a:off x="4871719" y="1945302"/>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A9FE640E-EDAA-D84E-9F82-8B9019FC3079}"/>
              </a:ext>
            </a:extLst>
          </p:cNvPr>
          <p:cNvSpPr/>
          <p:nvPr/>
        </p:nvSpPr>
        <p:spPr>
          <a:xfrm>
            <a:off x="4871719" y="2875233"/>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6938C1D9-EA8C-844C-A0F5-A19C426ACCC1}"/>
              </a:ext>
            </a:extLst>
          </p:cNvPr>
          <p:cNvSpPr/>
          <p:nvPr/>
        </p:nvSpPr>
        <p:spPr>
          <a:xfrm>
            <a:off x="4908792" y="4232464"/>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1F2853DB-5B24-E647-90CC-C2A5D8466D4F}"/>
              </a:ext>
            </a:extLst>
          </p:cNvPr>
          <p:cNvSpPr/>
          <p:nvPr/>
        </p:nvSpPr>
        <p:spPr>
          <a:xfrm>
            <a:off x="4908792" y="5162395"/>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C28BD9EA-AF9C-4452-B6A9-47FBCD2B36D8}"/>
              </a:ext>
            </a:extLst>
          </p:cNvPr>
          <p:cNvPicPr>
            <a:picLocks noChangeAspect="1"/>
          </p:cNvPicPr>
          <p:nvPr/>
        </p:nvPicPr>
        <p:blipFill>
          <a:blip r:embed="rId2"/>
          <a:stretch>
            <a:fillRect/>
          </a:stretch>
        </p:blipFill>
        <p:spPr>
          <a:xfrm>
            <a:off x="828472" y="1780951"/>
            <a:ext cx="2980130" cy="2120644"/>
          </a:xfrm>
          <a:prstGeom prst="rect">
            <a:avLst/>
          </a:prstGeom>
        </p:spPr>
      </p:pic>
      <p:pic>
        <p:nvPicPr>
          <p:cNvPr id="6" name="Picture 5">
            <a:extLst>
              <a:ext uri="{FF2B5EF4-FFF2-40B4-BE49-F238E27FC236}">
                <a16:creationId xmlns:a16="http://schemas.microsoft.com/office/drawing/2014/main" id="{84DFCD68-7E03-410E-B844-A342D0DF2257}"/>
              </a:ext>
            </a:extLst>
          </p:cNvPr>
          <p:cNvPicPr>
            <a:picLocks noChangeAspect="1"/>
          </p:cNvPicPr>
          <p:nvPr/>
        </p:nvPicPr>
        <p:blipFill>
          <a:blip r:embed="rId3"/>
          <a:stretch>
            <a:fillRect/>
          </a:stretch>
        </p:blipFill>
        <p:spPr>
          <a:xfrm>
            <a:off x="5105125" y="1780951"/>
            <a:ext cx="2939917" cy="2094423"/>
          </a:xfrm>
          <a:prstGeom prst="rect">
            <a:avLst/>
          </a:prstGeom>
        </p:spPr>
      </p:pic>
      <p:pic>
        <p:nvPicPr>
          <p:cNvPr id="7" name="Picture 6">
            <a:extLst>
              <a:ext uri="{FF2B5EF4-FFF2-40B4-BE49-F238E27FC236}">
                <a16:creationId xmlns:a16="http://schemas.microsoft.com/office/drawing/2014/main" id="{D633FED7-E5B5-4634-AC5E-F8F8C4B22CA8}"/>
              </a:ext>
            </a:extLst>
          </p:cNvPr>
          <p:cNvPicPr>
            <a:picLocks noChangeAspect="1"/>
          </p:cNvPicPr>
          <p:nvPr/>
        </p:nvPicPr>
        <p:blipFill>
          <a:blip r:embed="rId4"/>
          <a:stretch>
            <a:fillRect/>
          </a:stretch>
        </p:blipFill>
        <p:spPr>
          <a:xfrm>
            <a:off x="828472" y="4232464"/>
            <a:ext cx="2812350" cy="1995331"/>
          </a:xfrm>
          <a:prstGeom prst="rect">
            <a:avLst/>
          </a:prstGeom>
        </p:spPr>
      </p:pic>
      <p:pic>
        <p:nvPicPr>
          <p:cNvPr id="8" name="Picture 7">
            <a:extLst>
              <a:ext uri="{FF2B5EF4-FFF2-40B4-BE49-F238E27FC236}">
                <a16:creationId xmlns:a16="http://schemas.microsoft.com/office/drawing/2014/main" id="{8D54C702-6E37-40BC-9739-9E32B48A3C93}"/>
              </a:ext>
            </a:extLst>
          </p:cNvPr>
          <p:cNvPicPr>
            <a:picLocks noChangeAspect="1"/>
          </p:cNvPicPr>
          <p:nvPr/>
        </p:nvPicPr>
        <p:blipFill>
          <a:blip r:embed="rId5"/>
          <a:stretch>
            <a:fillRect/>
          </a:stretch>
        </p:blipFill>
        <p:spPr>
          <a:xfrm>
            <a:off x="5105124" y="4253442"/>
            <a:ext cx="2856027" cy="2035856"/>
          </a:xfrm>
          <a:prstGeom prst="rect">
            <a:avLst/>
          </a:prstGeom>
        </p:spPr>
      </p:pic>
    </p:spTree>
    <p:extLst>
      <p:ext uri="{BB962C8B-B14F-4D97-AF65-F5344CB8AC3E}">
        <p14:creationId xmlns:p14="http://schemas.microsoft.com/office/powerpoint/2010/main" val="1512242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3D06337-094D-7A4F-BB66-FCEC617A082B}"/>
              </a:ext>
            </a:extLst>
          </p:cNvPr>
          <p:cNvSpPr>
            <a:spLocks noGrp="1"/>
          </p:cNvSpPr>
          <p:nvPr>
            <p:ph type="title"/>
          </p:nvPr>
        </p:nvSpPr>
        <p:spPr/>
        <p:txBody>
          <a:bodyPr/>
          <a:lstStyle/>
          <a:p>
            <a:r>
              <a:rPr lang="en-US" sz="2800" dirty="0"/>
              <a:t>Transport (2)</a:t>
            </a:r>
          </a:p>
        </p:txBody>
      </p:sp>
      <p:sp>
        <p:nvSpPr>
          <p:cNvPr id="4" name="Footer Placeholder 3">
            <a:extLst>
              <a:ext uri="{FF2B5EF4-FFF2-40B4-BE49-F238E27FC236}">
                <a16:creationId xmlns:a16="http://schemas.microsoft.com/office/drawing/2014/main" id="{2BE6EA0D-C77D-0844-A4F8-531EE89B1552}"/>
              </a:ext>
            </a:extLst>
          </p:cNvPr>
          <p:cNvSpPr>
            <a:spLocks noGrp="1"/>
          </p:cNvSpPr>
          <p:nvPr>
            <p:ph type="ftr" sz="quarter" idx="3"/>
          </p:nvPr>
        </p:nvSpPr>
        <p:spPr>
          <a:xfrm>
            <a:off x="690676" y="6321287"/>
            <a:ext cx="5723164" cy="365125"/>
          </a:xfrm>
        </p:spPr>
        <p:txBody>
          <a:bodyPr/>
          <a:lstStyle/>
          <a:p>
            <a:r>
              <a:rPr lang="en-US"/>
              <a:t>SLIDES IN CONFIDENCE</a:t>
            </a:r>
            <a:endParaRPr lang="en-US" dirty="0"/>
          </a:p>
        </p:txBody>
      </p:sp>
      <p:sp>
        <p:nvSpPr>
          <p:cNvPr id="35" name="Content Placeholder 1">
            <a:extLst>
              <a:ext uri="{FF2B5EF4-FFF2-40B4-BE49-F238E27FC236}">
                <a16:creationId xmlns:a16="http://schemas.microsoft.com/office/drawing/2014/main" id="{BA217F72-2523-104B-97E0-A1D3586A0B28}"/>
              </a:ext>
            </a:extLst>
          </p:cNvPr>
          <p:cNvSpPr>
            <a:spLocks noGrp="1"/>
          </p:cNvSpPr>
          <p:nvPr>
            <p:ph sz="quarter" idx="10"/>
          </p:nvPr>
        </p:nvSpPr>
        <p:spPr>
          <a:xfrm>
            <a:off x="457200" y="1076676"/>
            <a:ext cx="8388896" cy="611649"/>
          </a:xfrm>
        </p:spPr>
        <p:txBody>
          <a:bodyPr/>
          <a:lstStyle/>
          <a:p>
            <a:pPr marL="0" indent="0">
              <a:lnSpc>
                <a:spcPct val="100000"/>
              </a:lnSpc>
              <a:buNone/>
            </a:pPr>
            <a:endParaRPr lang="en-US" sz="1200" dirty="0"/>
          </a:p>
          <a:p>
            <a:pPr>
              <a:lnSpc>
                <a:spcPct val="100000"/>
              </a:lnSpc>
            </a:pPr>
            <a:endParaRPr lang="en-US" sz="1200" dirty="0"/>
          </a:p>
          <a:p>
            <a:pPr marL="0" indent="0">
              <a:lnSpc>
                <a:spcPct val="100000"/>
              </a:lnSpc>
              <a:buNone/>
            </a:pPr>
            <a:endParaRPr lang="en-US" sz="1200" dirty="0"/>
          </a:p>
          <a:p>
            <a:pPr marL="0" indent="0">
              <a:lnSpc>
                <a:spcPct val="100000"/>
              </a:lnSpc>
              <a:buNone/>
            </a:pPr>
            <a:endParaRPr lang="en-US" sz="1200" dirty="0"/>
          </a:p>
          <a:p>
            <a:pPr marL="0" indent="0">
              <a:lnSpc>
                <a:spcPct val="100000"/>
              </a:lnSpc>
              <a:buNone/>
            </a:pPr>
            <a:endParaRPr lang="en-US" sz="1200" dirty="0"/>
          </a:p>
          <a:p>
            <a:pPr marL="0" indent="0">
              <a:lnSpc>
                <a:spcPct val="100000"/>
              </a:lnSpc>
              <a:buNone/>
            </a:pPr>
            <a:endParaRPr lang="en-US" sz="1200" dirty="0"/>
          </a:p>
          <a:p>
            <a:pPr marL="0" indent="0">
              <a:lnSpc>
                <a:spcPct val="100000"/>
              </a:lnSpc>
              <a:buNone/>
            </a:pPr>
            <a:endParaRPr lang="en-US" sz="1200" dirty="0"/>
          </a:p>
          <a:p>
            <a:pPr marL="0" indent="0">
              <a:lnSpc>
                <a:spcPct val="100000"/>
              </a:lnSpc>
              <a:buNone/>
            </a:pPr>
            <a:endParaRPr lang="en-US" sz="1200" dirty="0"/>
          </a:p>
        </p:txBody>
      </p:sp>
      <p:sp>
        <p:nvSpPr>
          <p:cNvPr id="7" name="Rectangle 6">
            <a:extLst>
              <a:ext uri="{FF2B5EF4-FFF2-40B4-BE49-F238E27FC236}">
                <a16:creationId xmlns:a16="http://schemas.microsoft.com/office/drawing/2014/main" id="{5B42AA1C-C443-9D40-8EA2-97A4505F0387}"/>
              </a:ext>
            </a:extLst>
          </p:cNvPr>
          <p:cNvSpPr/>
          <p:nvPr/>
        </p:nvSpPr>
        <p:spPr>
          <a:xfrm>
            <a:off x="457303" y="3479878"/>
            <a:ext cx="4025485" cy="2343562"/>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endParaRPr lang="en-US"/>
          </a:p>
        </p:txBody>
      </p:sp>
      <p:sp>
        <p:nvSpPr>
          <p:cNvPr id="20" name="Rectangle 19">
            <a:extLst>
              <a:ext uri="{FF2B5EF4-FFF2-40B4-BE49-F238E27FC236}">
                <a16:creationId xmlns:a16="http://schemas.microsoft.com/office/drawing/2014/main" id="{4F1A2544-B07D-5C41-86F0-563C9D860956}"/>
              </a:ext>
            </a:extLst>
          </p:cNvPr>
          <p:cNvSpPr/>
          <p:nvPr/>
        </p:nvSpPr>
        <p:spPr>
          <a:xfrm>
            <a:off x="4793147" y="3462612"/>
            <a:ext cx="3841835" cy="2343562"/>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6095B822-0EA7-8242-99FD-36D2098BC277}"/>
              </a:ext>
            </a:extLst>
          </p:cNvPr>
          <p:cNvSpPr txBox="1"/>
          <p:nvPr/>
        </p:nvSpPr>
        <p:spPr>
          <a:xfrm>
            <a:off x="457304" y="3429000"/>
            <a:ext cx="3945263" cy="1985159"/>
          </a:xfrm>
          <a:prstGeom prst="rect">
            <a:avLst/>
          </a:prstGeom>
          <a:noFill/>
        </p:spPr>
        <p:txBody>
          <a:bodyPr wrap="square" rtlCol="0">
            <a:spAutoFit/>
          </a:bodyPr>
          <a:lstStyle/>
          <a:p>
            <a:r>
              <a:rPr lang="en-GB" sz="1200" dirty="0"/>
              <a:t> </a:t>
            </a:r>
            <a:r>
              <a:rPr lang="en-GB" sz="1200" b="1" u="sng" dirty="0"/>
              <a:t>Innovative ideas to share</a:t>
            </a:r>
          </a:p>
          <a:p>
            <a:endParaRPr lang="en-GB" sz="1200" b="1" u="sng" dirty="0"/>
          </a:p>
          <a:p>
            <a:pPr marL="171450" indent="-171450">
              <a:buFont typeface="Arial" panose="020B0604020202020204" pitchFamily="34" charset="0"/>
              <a:buChar char="•"/>
            </a:pPr>
            <a:r>
              <a:rPr lang="en-GB" sz="1100" dirty="0"/>
              <a:t>Car rental companies offering free car use/ heavily subsidised</a:t>
            </a:r>
          </a:p>
          <a:p>
            <a:pPr marL="171450" indent="-171450">
              <a:buFont typeface="Arial" panose="020B0604020202020204" pitchFamily="34" charset="0"/>
              <a:buChar char="•"/>
            </a:pPr>
            <a:r>
              <a:rPr lang="en-GB" sz="1100" dirty="0"/>
              <a:t>Local coach companies offering minibuses</a:t>
            </a:r>
          </a:p>
          <a:p>
            <a:pPr marL="171450" indent="-171450">
              <a:buFont typeface="Arial" panose="020B0604020202020204" pitchFamily="34" charset="0"/>
              <a:buChar char="•"/>
            </a:pPr>
            <a:r>
              <a:rPr lang="en-GB" sz="1100" dirty="0"/>
              <a:t>Volunteer drivers offering transport to and from hotels / stations</a:t>
            </a:r>
          </a:p>
          <a:p>
            <a:pPr marL="171450" indent="-171450">
              <a:buFont typeface="Arial" panose="020B0604020202020204" pitchFamily="34" charset="0"/>
              <a:buChar char="•"/>
            </a:pPr>
            <a:r>
              <a:rPr lang="en-GB" sz="1100" dirty="0"/>
              <a:t>Car companies loaning cars</a:t>
            </a:r>
          </a:p>
          <a:p>
            <a:pPr marL="171450" indent="-171450">
              <a:buFont typeface="Arial" panose="020B0604020202020204" pitchFamily="34" charset="0"/>
              <a:buChar char="•"/>
            </a:pPr>
            <a:r>
              <a:rPr lang="en-GB" sz="1100" dirty="0"/>
              <a:t>Financial support for taxi’s being offered</a:t>
            </a:r>
          </a:p>
          <a:p>
            <a:pPr marL="171450" indent="-171450">
              <a:buFont typeface="Arial" panose="020B0604020202020204" pitchFamily="34" charset="0"/>
              <a:buChar char="•"/>
            </a:pPr>
            <a:r>
              <a:rPr lang="en-GB" sz="1100" dirty="0"/>
              <a:t>Free Uber for NHS Staff via NHS Mail account</a:t>
            </a:r>
          </a:p>
          <a:p>
            <a:pPr marL="171450" indent="-171450">
              <a:buFont typeface="Arial" panose="020B0604020202020204" pitchFamily="34" charset="0"/>
              <a:buChar char="•"/>
            </a:pPr>
            <a:r>
              <a:rPr lang="en-GB" sz="1100" dirty="0"/>
              <a:t>Staff with lease cars offered MOT advice</a:t>
            </a:r>
          </a:p>
          <a:p>
            <a:pPr marL="171450" indent="-171450">
              <a:buFont typeface="Arial" panose="020B0604020202020204" pitchFamily="34" charset="0"/>
              <a:buChar char="•"/>
            </a:pPr>
            <a:r>
              <a:rPr lang="en-GB" sz="1100" dirty="0"/>
              <a:t>Transport page on Trust intranet</a:t>
            </a:r>
          </a:p>
        </p:txBody>
      </p:sp>
      <p:sp>
        <p:nvSpPr>
          <p:cNvPr id="6" name="TextBox 5">
            <a:extLst>
              <a:ext uri="{FF2B5EF4-FFF2-40B4-BE49-F238E27FC236}">
                <a16:creationId xmlns:a16="http://schemas.microsoft.com/office/drawing/2014/main" id="{1C560BCD-7746-B741-A5F1-CA534A4DA44C}"/>
              </a:ext>
            </a:extLst>
          </p:cNvPr>
          <p:cNvSpPr txBox="1"/>
          <p:nvPr/>
        </p:nvSpPr>
        <p:spPr>
          <a:xfrm>
            <a:off x="4844861" y="3435274"/>
            <a:ext cx="3841835" cy="969496"/>
          </a:xfrm>
          <a:prstGeom prst="rect">
            <a:avLst/>
          </a:prstGeom>
          <a:noFill/>
        </p:spPr>
        <p:txBody>
          <a:bodyPr wrap="square" rtlCol="0">
            <a:spAutoFit/>
          </a:bodyPr>
          <a:lstStyle/>
          <a:p>
            <a:r>
              <a:rPr lang="en-GB" sz="1200" b="1" u="sng" dirty="0"/>
              <a:t>Request help/ support to deliver</a:t>
            </a:r>
          </a:p>
          <a:p>
            <a:endParaRPr lang="en-GB" sz="1200" b="1" u="sng" dirty="0"/>
          </a:p>
          <a:p>
            <a:pPr marL="171450" indent="-171450">
              <a:buFont typeface="Arial" panose="020B0604020202020204" pitchFamily="34" charset="0"/>
              <a:buChar char="•"/>
            </a:pPr>
            <a:r>
              <a:rPr lang="en-GB" sz="1100" dirty="0"/>
              <a:t>Transport to rural sites</a:t>
            </a:r>
          </a:p>
          <a:p>
            <a:pPr marL="171450" indent="-171450">
              <a:buFont typeface="Arial" panose="020B0604020202020204" pitchFamily="34" charset="0"/>
              <a:buChar char="•"/>
            </a:pPr>
            <a:r>
              <a:rPr lang="en-GB" sz="1100" dirty="0"/>
              <a:t>Reduced service on public transport – alternative options for unsocial hours / shift workers</a:t>
            </a:r>
          </a:p>
        </p:txBody>
      </p:sp>
      <p:sp>
        <p:nvSpPr>
          <p:cNvPr id="26" name="Rectangle 25">
            <a:extLst>
              <a:ext uri="{FF2B5EF4-FFF2-40B4-BE49-F238E27FC236}">
                <a16:creationId xmlns:a16="http://schemas.microsoft.com/office/drawing/2014/main" id="{0FCD672D-D61B-8E4D-B84E-CAC5CCF4A546}"/>
              </a:ext>
            </a:extLst>
          </p:cNvPr>
          <p:cNvSpPr/>
          <p:nvPr/>
        </p:nvSpPr>
        <p:spPr>
          <a:xfrm>
            <a:off x="457304" y="1034560"/>
            <a:ext cx="4025485" cy="2328995"/>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4D217CB4-E74D-EF45-A4F6-FED8852C0F3F}"/>
              </a:ext>
            </a:extLst>
          </p:cNvPr>
          <p:cNvSpPr/>
          <p:nvPr/>
        </p:nvSpPr>
        <p:spPr>
          <a:xfrm>
            <a:off x="3072235" y="1484034"/>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242B7B9-7AA4-2E40-935A-62DC78FB8C23}"/>
              </a:ext>
            </a:extLst>
          </p:cNvPr>
          <p:cNvSpPr/>
          <p:nvPr/>
        </p:nvSpPr>
        <p:spPr>
          <a:xfrm>
            <a:off x="3072235" y="2423455"/>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78530DB1-24D1-AF48-8A17-97ABF51854F7}"/>
              </a:ext>
            </a:extLst>
          </p:cNvPr>
          <p:cNvSpPr/>
          <p:nvPr/>
        </p:nvSpPr>
        <p:spPr>
          <a:xfrm>
            <a:off x="3087282" y="149860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BCBCDADA-967A-A340-A8B0-9386BDA38BDB}"/>
              </a:ext>
            </a:extLst>
          </p:cNvPr>
          <p:cNvSpPr/>
          <p:nvPr/>
        </p:nvSpPr>
        <p:spPr>
          <a:xfrm>
            <a:off x="3087282" y="2428532"/>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D5CB53B4-0CC2-5C44-A18F-051E37E106EB}"/>
              </a:ext>
            </a:extLst>
          </p:cNvPr>
          <p:cNvSpPr/>
          <p:nvPr/>
        </p:nvSpPr>
        <p:spPr>
          <a:xfrm>
            <a:off x="3057188" y="2464209"/>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0C5DE290-5305-406A-B461-D1416288423E}"/>
              </a:ext>
            </a:extLst>
          </p:cNvPr>
          <p:cNvPicPr>
            <a:picLocks noChangeAspect="1"/>
          </p:cNvPicPr>
          <p:nvPr/>
        </p:nvPicPr>
        <p:blipFill>
          <a:blip r:embed="rId2"/>
          <a:stretch>
            <a:fillRect/>
          </a:stretch>
        </p:blipFill>
        <p:spPr>
          <a:xfrm>
            <a:off x="690676" y="1108118"/>
            <a:ext cx="3101148" cy="2215106"/>
          </a:xfrm>
          <a:prstGeom prst="rect">
            <a:avLst/>
          </a:prstGeom>
        </p:spPr>
      </p:pic>
    </p:spTree>
    <p:extLst>
      <p:ext uri="{BB962C8B-B14F-4D97-AF65-F5344CB8AC3E}">
        <p14:creationId xmlns:p14="http://schemas.microsoft.com/office/powerpoint/2010/main" val="4105275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3D06337-094D-7A4F-BB66-FCEC617A082B}"/>
              </a:ext>
            </a:extLst>
          </p:cNvPr>
          <p:cNvSpPr>
            <a:spLocks noGrp="1"/>
          </p:cNvSpPr>
          <p:nvPr>
            <p:ph type="title"/>
          </p:nvPr>
        </p:nvSpPr>
        <p:spPr>
          <a:xfrm>
            <a:off x="274978" y="303452"/>
            <a:ext cx="6567055" cy="611649"/>
          </a:xfrm>
        </p:spPr>
        <p:txBody>
          <a:bodyPr/>
          <a:lstStyle/>
          <a:p>
            <a:r>
              <a:rPr lang="en-US" sz="2800" dirty="0"/>
              <a:t>2. Accommodation</a:t>
            </a:r>
          </a:p>
        </p:txBody>
      </p:sp>
      <p:sp>
        <p:nvSpPr>
          <p:cNvPr id="4" name="Footer Placeholder 3">
            <a:extLst>
              <a:ext uri="{FF2B5EF4-FFF2-40B4-BE49-F238E27FC236}">
                <a16:creationId xmlns:a16="http://schemas.microsoft.com/office/drawing/2014/main" id="{2BE6EA0D-C77D-0844-A4F8-531EE89B1552}"/>
              </a:ext>
            </a:extLst>
          </p:cNvPr>
          <p:cNvSpPr>
            <a:spLocks noGrp="1"/>
          </p:cNvSpPr>
          <p:nvPr>
            <p:ph type="ftr" sz="quarter" idx="3"/>
          </p:nvPr>
        </p:nvSpPr>
        <p:spPr/>
        <p:txBody>
          <a:bodyPr/>
          <a:lstStyle/>
          <a:p>
            <a:r>
              <a:rPr lang="en-US"/>
              <a:t>SLIDES IN CONFIDENCE</a:t>
            </a:r>
            <a:endParaRPr lang="en-US" dirty="0"/>
          </a:p>
        </p:txBody>
      </p:sp>
      <p:sp>
        <p:nvSpPr>
          <p:cNvPr id="35" name="Content Placeholder 1">
            <a:extLst>
              <a:ext uri="{FF2B5EF4-FFF2-40B4-BE49-F238E27FC236}">
                <a16:creationId xmlns:a16="http://schemas.microsoft.com/office/drawing/2014/main" id="{BA217F72-2523-104B-97E0-A1D3586A0B28}"/>
              </a:ext>
            </a:extLst>
          </p:cNvPr>
          <p:cNvSpPr>
            <a:spLocks noGrp="1"/>
          </p:cNvSpPr>
          <p:nvPr>
            <p:ph sz="quarter" idx="10"/>
          </p:nvPr>
        </p:nvSpPr>
        <p:spPr>
          <a:xfrm>
            <a:off x="456070" y="717717"/>
            <a:ext cx="8388896" cy="948459"/>
          </a:xfrm>
        </p:spPr>
        <p:txBody>
          <a:bodyPr/>
          <a:lstStyle/>
          <a:p>
            <a:pPr marL="0" indent="0">
              <a:lnSpc>
                <a:spcPct val="100000"/>
              </a:lnSpc>
              <a:buNone/>
            </a:pPr>
            <a:r>
              <a:rPr lang="en-GB" sz="1100" dirty="0"/>
              <a:t>Accommodation seems to be of low concern for the majority of organisations. 69% of organisations (who answered these questions) have sufficient temporary accommodation in place, with 3 organisations highlighting this as a high concern in peak demand. The scaling of temporary accommodation guidance/ innovative ideas should meet any further demand.  There is a wide use of  national accommodation helpline and local hotels/ Air BNB. Only 12% of organisations in the SE are using sleep pods, with a further 19% having this in development and 4 organisations highlighting this as a high concern in peak demand. </a:t>
            </a:r>
            <a:endParaRPr lang="en-US" sz="1100" dirty="0"/>
          </a:p>
          <a:p>
            <a:pPr>
              <a:lnSpc>
                <a:spcPct val="100000"/>
              </a:lnSpc>
            </a:pPr>
            <a:endParaRPr lang="en-US" sz="1100" dirty="0"/>
          </a:p>
          <a:p>
            <a:pPr>
              <a:lnSpc>
                <a:spcPct val="100000"/>
              </a:lnSpc>
            </a:pPr>
            <a:endParaRPr lang="en-US" sz="1100" dirty="0"/>
          </a:p>
          <a:p>
            <a:pPr marL="0" indent="0">
              <a:lnSpc>
                <a:spcPct val="100000"/>
              </a:lnSpc>
              <a:buNone/>
            </a:pPr>
            <a:endParaRPr lang="en-US" sz="1100" dirty="0"/>
          </a:p>
          <a:p>
            <a:pPr marL="0" indent="0">
              <a:lnSpc>
                <a:spcPct val="100000"/>
              </a:lnSpc>
              <a:buNone/>
            </a:pPr>
            <a:endParaRPr lang="en-US" sz="1100" dirty="0"/>
          </a:p>
          <a:p>
            <a:pPr marL="0" indent="0">
              <a:lnSpc>
                <a:spcPct val="100000"/>
              </a:lnSpc>
              <a:buNone/>
            </a:pPr>
            <a:endParaRPr lang="en-US" sz="1100" dirty="0"/>
          </a:p>
          <a:p>
            <a:pPr marL="0" indent="0">
              <a:lnSpc>
                <a:spcPct val="100000"/>
              </a:lnSpc>
              <a:buNone/>
            </a:pPr>
            <a:endParaRPr lang="en-US" sz="1100" dirty="0"/>
          </a:p>
          <a:p>
            <a:pPr marL="0" indent="0">
              <a:lnSpc>
                <a:spcPct val="100000"/>
              </a:lnSpc>
              <a:buNone/>
            </a:pPr>
            <a:endParaRPr lang="en-US" sz="1100" dirty="0"/>
          </a:p>
          <a:p>
            <a:pPr marL="0" indent="0">
              <a:lnSpc>
                <a:spcPct val="100000"/>
              </a:lnSpc>
              <a:buNone/>
            </a:pPr>
            <a:endParaRPr lang="en-US" sz="1100" dirty="0"/>
          </a:p>
        </p:txBody>
      </p:sp>
      <p:sp>
        <p:nvSpPr>
          <p:cNvPr id="42" name="Rectangle 41">
            <a:extLst>
              <a:ext uri="{FF2B5EF4-FFF2-40B4-BE49-F238E27FC236}">
                <a16:creationId xmlns:a16="http://schemas.microsoft.com/office/drawing/2014/main" id="{D14D04B3-B37F-304B-9B2B-7E2B2E880BCD}"/>
              </a:ext>
            </a:extLst>
          </p:cNvPr>
          <p:cNvSpPr/>
          <p:nvPr/>
        </p:nvSpPr>
        <p:spPr>
          <a:xfrm>
            <a:off x="527365" y="1728439"/>
            <a:ext cx="4008124" cy="2209651"/>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45D3EA42-C29E-F841-A24F-78D3401988A8}"/>
              </a:ext>
            </a:extLst>
          </p:cNvPr>
          <p:cNvSpPr/>
          <p:nvPr/>
        </p:nvSpPr>
        <p:spPr>
          <a:xfrm>
            <a:off x="1427393" y="1992590"/>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C5E450E9-3C39-5947-A9E2-B135859EC395}"/>
              </a:ext>
            </a:extLst>
          </p:cNvPr>
          <p:cNvSpPr/>
          <p:nvPr/>
        </p:nvSpPr>
        <p:spPr>
          <a:xfrm>
            <a:off x="1427393" y="293201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3E10C762-40C0-8844-9865-D40C5D36F30B}"/>
              </a:ext>
            </a:extLst>
          </p:cNvPr>
          <p:cNvSpPr/>
          <p:nvPr/>
        </p:nvSpPr>
        <p:spPr>
          <a:xfrm>
            <a:off x="4837972" y="1728439"/>
            <a:ext cx="4008124" cy="2209651"/>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08B50226-EC0F-FF45-84C4-CAEF106B2A4E}"/>
              </a:ext>
            </a:extLst>
          </p:cNvPr>
          <p:cNvSpPr/>
          <p:nvPr/>
        </p:nvSpPr>
        <p:spPr>
          <a:xfrm>
            <a:off x="527364" y="4184650"/>
            <a:ext cx="4002145" cy="2124710"/>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EE3CEEC1-D92F-F448-B220-0BDB8EA53236}"/>
              </a:ext>
            </a:extLst>
          </p:cNvPr>
          <p:cNvSpPr/>
          <p:nvPr/>
        </p:nvSpPr>
        <p:spPr>
          <a:xfrm>
            <a:off x="4837971" y="4184649"/>
            <a:ext cx="4008124" cy="2148789"/>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2F5473C7-E435-9A43-96B4-51D79D0EE736}"/>
              </a:ext>
            </a:extLst>
          </p:cNvPr>
          <p:cNvSpPr/>
          <p:nvPr/>
        </p:nvSpPr>
        <p:spPr>
          <a:xfrm>
            <a:off x="4893745" y="1992590"/>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A19B66DB-1C54-204C-A0E9-315997109EA2}"/>
              </a:ext>
            </a:extLst>
          </p:cNvPr>
          <p:cNvSpPr/>
          <p:nvPr/>
        </p:nvSpPr>
        <p:spPr>
          <a:xfrm>
            <a:off x="4893745" y="293201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43DBEA68-E78A-1A41-AAFB-406D32DD18F7}"/>
              </a:ext>
            </a:extLst>
          </p:cNvPr>
          <p:cNvSpPr/>
          <p:nvPr/>
        </p:nvSpPr>
        <p:spPr>
          <a:xfrm>
            <a:off x="1427393" y="421789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E244BFB0-C39D-0A48-B86A-244F3C25DA19}"/>
              </a:ext>
            </a:extLst>
          </p:cNvPr>
          <p:cNvSpPr/>
          <p:nvPr/>
        </p:nvSpPr>
        <p:spPr>
          <a:xfrm>
            <a:off x="1427393" y="5157319"/>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DD880D61-0BEF-8340-AECD-B806E6A95B83}"/>
              </a:ext>
            </a:extLst>
          </p:cNvPr>
          <p:cNvSpPr/>
          <p:nvPr/>
        </p:nvSpPr>
        <p:spPr>
          <a:xfrm>
            <a:off x="4893745" y="4217897"/>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4D752C24-1D19-804B-AB9B-9B3807B356C4}"/>
              </a:ext>
            </a:extLst>
          </p:cNvPr>
          <p:cNvSpPr/>
          <p:nvPr/>
        </p:nvSpPr>
        <p:spPr>
          <a:xfrm>
            <a:off x="4893745" y="515731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E860BA48-A2A1-4042-817A-4D13A5BA7BCE}"/>
              </a:ext>
            </a:extLst>
          </p:cNvPr>
          <p:cNvSpPr/>
          <p:nvPr/>
        </p:nvSpPr>
        <p:spPr>
          <a:xfrm>
            <a:off x="1389934" y="1989804"/>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5E00FF03-8FFF-F74A-B884-C50885BC7B00}"/>
              </a:ext>
            </a:extLst>
          </p:cNvPr>
          <p:cNvSpPr/>
          <p:nvPr/>
        </p:nvSpPr>
        <p:spPr>
          <a:xfrm>
            <a:off x="1389934" y="2919735"/>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32F2A569-AB25-0440-933C-197FB4A8EC59}"/>
              </a:ext>
            </a:extLst>
          </p:cNvPr>
          <p:cNvSpPr/>
          <p:nvPr/>
        </p:nvSpPr>
        <p:spPr>
          <a:xfrm>
            <a:off x="1416571" y="4243160"/>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B4190632-66A1-874C-91F3-A68700498C55}"/>
              </a:ext>
            </a:extLst>
          </p:cNvPr>
          <p:cNvSpPr/>
          <p:nvPr/>
        </p:nvSpPr>
        <p:spPr>
          <a:xfrm>
            <a:off x="1416571" y="517309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99581B2A-7D46-594E-B780-EB08B263F3A1}"/>
              </a:ext>
            </a:extLst>
          </p:cNvPr>
          <p:cNvSpPr/>
          <p:nvPr/>
        </p:nvSpPr>
        <p:spPr>
          <a:xfrm>
            <a:off x="4871719" y="1945302"/>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A9FE640E-EDAA-D84E-9F82-8B9019FC3079}"/>
              </a:ext>
            </a:extLst>
          </p:cNvPr>
          <p:cNvSpPr/>
          <p:nvPr/>
        </p:nvSpPr>
        <p:spPr>
          <a:xfrm>
            <a:off x="4871719" y="2875233"/>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6938C1D9-EA8C-844C-A0F5-A19C426ACCC1}"/>
              </a:ext>
            </a:extLst>
          </p:cNvPr>
          <p:cNvSpPr/>
          <p:nvPr/>
        </p:nvSpPr>
        <p:spPr>
          <a:xfrm>
            <a:off x="4908792" y="4232464"/>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1F2853DB-5B24-E647-90CC-C2A5D8466D4F}"/>
              </a:ext>
            </a:extLst>
          </p:cNvPr>
          <p:cNvSpPr/>
          <p:nvPr/>
        </p:nvSpPr>
        <p:spPr>
          <a:xfrm>
            <a:off x="4908792" y="5162395"/>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2E9E094C-69FB-40AB-8BDE-5C508C3DC004}"/>
              </a:ext>
            </a:extLst>
          </p:cNvPr>
          <p:cNvPicPr>
            <a:picLocks noChangeAspect="1"/>
          </p:cNvPicPr>
          <p:nvPr/>
        </p:nvPicPr>
        <p:blipFill>
          <a:blip r:embed="rId2"/>
          <a:stretch>
            <a:fillRect/>
          </a:stretch>
        </p:blipFill>
        <p:spPr>
          <a:xfrm>
            <a:off x="692023" y="1782764"/>
            <a:ext cx="2990744" cy="2120630"/>
          </a:xfrm>
          <a:prstGeom prst="rect">
            <a:avLst/>
          </a:prstGeom>
        </p:spPr>
      </p:pic>
      <p:pic>
        <p:nvPicPr>
          <p:cNvPr id="5" name="Picture 4">
            <a:extLst>
              <a:ext uri="{FF2B5EF4-FFF2-40B4-BE49-F238E27FC236}">
                <a16:creationId xmlns:a16="http://schemas.microsoft.com/office/drawing/2014/main" id="{833FCE59-E785-4580-A992-71A01FE2938C}"/>
              </a:ext>
            </a:extLst>
          </p:cNvPr>
          <p:cNvPicPr>
            <a:picLocks noChangeAspect="1"/>
          </p:cNvPicPr>
          <p:nvPr/>
        </p:nvPicPr>
        <p:blipFill>
          <a:blip r:embed="rId3"/>
          <a:stretch>
            <a:fillRect/>
          </a:stretch>
        </p:blipFill>
        <p:spPr>
          <a:xfrm>
            <a:off x="5058973" y="1814862"/>
            <a:ext cx="2927345" cy="2073892"/>
          </a:xfrm>
          <a:prstGeom prst="rect">
            <a:avLst/>
          </a:prstGeom>
        </p:spPr>
      </p:pic>
      <p:pic>
        <p:nvPicPr>
          <p:cNvPr id="6" name="Picture 5">
            <a:extLst>
              <a:ext uri="{FF2B5EF4-FFF2-40B4-BE49-F238E27FC236}">
                <a16:creationId xmlns:a16="http://schemas.microsoft.com/office/drawing/2014/main" id="{093FB9BC-2814-4FB2-8618-75C9606BFE10}"/>
              </a:ext>
            </a:extLst>
          </p:cNvPr>
          <p:cNvPicPr>
            <a:picLocks noChangeAspect="1"/>
          </p:cNvPicPr>
          <p:nvPr/>
        </p:nvPicPr>
        <p:blipFill>
          <a:blip r:embed="rId4"/>
          <a:stretch>
            <a:fillRect/>
          </a:stretch>
        </p:blipFill>
        <p:spPr>
          <a:xfrm>
            <a:off x="692022" y="4274672"/>
            <a:ext cx="2797797" cy="2002505"/>
          </a:xfrm>
          <a:prstGeom prst="rect">
            <a:avLst/>
          </a:prstGeom>
        </p:spPr>
      </p:pic>
      <p:pic>
        <p:nvPicPr>
          <p:cNvPr id="7" name="Picture 6">
            <a:extLst>
              <a:ext uri="{FF2B5EF4-FFF2-40B4-BE49-F238E27FC236}">
                <a16:creationId xmlns:a16="http://schemas.microsoft.com/office/drawing/2014/main" id="{8556CECF-187B-4145-AB8E-C1F9322190C4}"/>
              </a:ext>
            </a:extLst>
          </p:cNvPr>
          <p:cNvPicPr>
            <a:picLocks noChangeAspect="1"/>
          </p:cNvPicPr>
          <p:nvPr/>
        </p:nvPicPr>
        <p:blipFill>
          <a:blip r:embed="rId5"/>
          <a:stretch>
            <a:fillRect/>
          </a:stretch>
        </p:blipFill>
        <p:spPr>
          <a:xfrm>
            <a:off x="5058397" y="4273566"/>
            <a:ext cx="2669032" cy="1979370"/>
          </a:xfrm>
          <a:prstGeom prst="rect">
            <a:avLst/>
          </a:prstGeom>
        </p:spPr>
      </p:pic>
    </p:spTree>
    <p:extLst>
      <p:ext uri="{BB962C8B-B14F-4D97-AF65-F5344CB8AC3E}">
        <p14:creationId xmlns:p14="http://schemas.microsoft.com/office/powerpoint/2010/main" val="3003376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3D06337-094D-7A4F-BB66-FCEC617A082B}"/>
              </a:ext>
            </a:extLst>
          </p:cNvPr>
          <p:cNvSpPr>
            <a:spLocks noGrp="1"/>
          </p:cNvSpPr>
          <p:nvPr>
            <p:ph type="title"/>
          </p:nvPr>
        </p:nvSpPr>
        <p:spPr/>
        <p:txBody>
          <a:bodyPr/>
          <a:lstStyle/>
          <a:p>
            <a:r>
              <a:rPr lang="en-US" sz="2800" dirty="0"/>
              <a:t>2.Accommodation(2)</a:t>
            </a:r>
          </a:p>
        </p:txBody>
      </p:sp>
      <p:sp>
        <p:nvSpPr>
          <p:cNvPr id="4" name="Footer Placeholder 3">
            <a:extLst>
              <a:ext uri="{FF2B5EF4-FFF2-40B4-BE49-F238E27FC236}">
                <a16:creationId xmlns:a16="http://schemas.microsoft.com/office/drawing/2014/main" id="{2BE6EA0D-C77D-0844-A4F8-531EE89B1552}"/>
              </a:ext>
            </a:extLst>
          </p:cNvPr>
          <p:cNvSpPr>
            <a:spLocks noGrp="1"/>
          </p:cNvSpPr>
          <p:nvPr>
            <p:ph type="ftr" sz="quarter" idx="3"/>
          </p:nvPr>
        </p:nvSpPr>
        <p:spPr/>
        <p:txBody>
          <a:bodyPr/>
          <a:lstStyle/>
          <a:p>
            <a:r>
              <a:rPr lang="en-US"/>
              <a:t>SLIDES IN CONFIDENCE</a:t>
            </a:r>
            <a:endParaRPr lang="en-US" dirty="0"/>
          </a:p>
        </p:txBody>
      </p:sp>
      <p:sp>
        <p:nvSpPr>
          <p:cNvPr id="35" name="Content Placeholder 1">
            <a:extLst>
              <a:ext uri="{FF2B5EF4-FFF2-40B4-BE49-F238E27FC236}">
                <a16:creationId xmlns:a16="http://schemas.microsoft.com/office/drawing/2014/main" id="{BA217F72-2523-104B-97E0-A1D3586A0B28}"/>
              </a:ext>
            </a:extLst>
          </p:cNvPr>
          <p:cNvSpPr>
            <a:spLocks noGrp="1"/>
          </p:cNvSpPr>
          <p:nvPr>
            <p:ph sz="quarter" idx="10"/>
          </p:nvPr>
        </p:nvSpPr>
        <p:spPr>
          <a:xfrm>
            <a:off x="457200" y="1076676"/>
            <a:ext cx="8388896" cy="611649"/>
          </a:xfrm>
        </p:spPr>
        <p:txBody>
          <a:bodyPr/>
          <a:lstStyle/>
          <a:p>
            <a:pPr marL="0" indent="0">
              <a:lnSpc>
                <a:spcPct val="100000"/>
              </a:lnSpc>
              <a:buNone/>
            </a:pPr>
            <a:endParaRPr lang="en-US" sz="1200" dirty="0"/>
          </a:p>
          <a:p>
            <a:pPr>
              <a:lnSpc>
                <a:spcPct val="100000"/>
              </a:lnSpc>
            </a:pPr>
            <a:endParaRPr lang="en-US" sz="1200" dirty="0"/>
          </a:p>
          <a:p>
            <a:pPr marL="0" indent="0">
              <a:lnSpc>
                <a:spcPct val="100000"/>
              </a:lnSpc>
              <a:buNone/>
            </a:pPr>
            <a:endParaRPr lang="en-US" sz="1200" dirty="0"/>
          </a:p>
          <a:p>
            <a:pPr marL="0" indent="0">
              <a:lnSpc>
                <a:spcPct val="100000"/>
              </a:lnSpc>
              <a:buNone/>
            </a:pPr>
            <a:endParaRPr lang="en-US" sz="1200" dirty="0"/>
          </a:p>
          <a:p>
            <a:pPr marL="0" indent="0">
              <a:lnSpc>
                <a:spcPct val="100000"/>
              </a:lnSpc>
              <a:buNone/>
            </a:pPr>
            <a:endParaRPr lang="en-US" sz="1200" dirty="0"/>
          </a:p>
          <a:p>
            <a:pPr marL="0" indent="0">
              <a:lnSpc>
                <a:spcPct val="100000"/>
              </a:lnSpc>
              <a:buNone/>
            </a:pPr>
            <a:endParaRPr lang="en-US" sz="1200" dirty="0"/>
          </a:p>
          <a:p>
            <a:pPr marL="0" indent="0">
              <a:lnSpc>
                <a:spcPct val="100000"/>
              </a:lnSpc>
              <a:buNone/>
            </a:pPr>
            <a:endParaRPr lang="en-US" sz="1200" dirty="0"/>
          </a:p>
          <a:p>
            <a:pPr marL="0" indent="0">
              <a:lnSpc>
                <a:spcPct val="100000"/>
              </a:lnSpc>
              <a:buNone/>
            </a:pPr>
            <a:endParaRPr lang="en-US" sz="1200" dirty="0"/>
          </a:p>
        </p:txBody>
      </p:sp>
      <p:sp>
        <p:nvSpPr>
          <p:cNvPr id="7" name="Rectangle 6">
            <a:extLst>
              <a:ext uri="{FF2B5EF4-FFF2-40B4-BE49-F238E27FC236}">
                <a16:creationId xmlns:a16="http://schemas.microsoft.com/office/drawing/2014/main" id="{5B42AA1C-C443-9D40-8EA2-97A4505F0387}"/>
              </a:ext>
            </a:extLst>
          </p:cNvPr>
          <p:cNvSpPr/>
          <p:nvPr/>
        </p:nvSpPr>
        <p:spPr>
          <a:xfrm>
            <a:off x="395915" y="1070150"/>
            <a:ext cx="3875002" cy="2656576"/>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endParaRPr lang="en-US"/>
          </a:p>
        </p:txBody>
      </p:sp>
      <p:sp>
        <p:nvSpPr>
          <p:cNvPr id="20" name="Rectangle 19">
            <a:extLst>
              <a:ext uri="{FF2B5EF4-FFF2-40B4-BE49-F238E27FC236}">
                <a16:creationId xmlns:a16="http://schemas.microsoft.com/office/drawing/2014/main" id="{4F1A2544-B07D-5C41-86F0-563C9D860956}"/>
              </a:ext>
            </a:extLst>
          </p:cNvPr>
          <p:cNvSpPr/>
          <p:nvPr/>
        </p:nvSpPr>
        <p:spPr>
          <a:xfrm>
            <a:off x="4572000" y="1070152"/>
            <a:ext cx="3671843" cy="2656574"/>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6095B822-0EA7-8242-99FD-36D2098BC277}"/>
              </a:ext>
            </a:extLst>
          </p:cNvPr>
          <p:cNvSpPr txBox="1"/>
          <p:nvPr/>
        </p:nvSpPr>
        <p:spPr>
          <a:xfrm>
            <a:off x="512684" y="1049070"/>
            <a:ext cx="3671843" cy="2677656"/>
          </a:xfrm>
          <a:prstGeom prst="rect">
            <a:avLst/>
          </a:prstGeom>
          <a:noFill/>
        </p:spPr>
        <p:txBody>
          <a:bodyPr wrap="square" rtlCol="0">
            <a:spAutoFit/>
          </a:bodyPr>
          <a:lstStyle/>
          <a:p>
            <a:r>
              <a:rPr lang="en-GB" sz="1200" dirty="0"/>
              <a:t> </a:t>
            </a:r>
            <a:r>
              <a:rPr lang="en-GB" sz="1200" b="1" u="sng" dirty="0"/>
              <a:t>Innovative ideas to share</a:t>
            </a:r>
          </a:p>
          <a:p>
            <a:endParaRPr lang="en-GB" sz="1200" b="1" u="sng" dirty="0"/>
          </a:p>
          <a:p>
            <a:pPr marL="171450" indent="-171450">
              <a:buFont typeface="Arial" panose="020B0604020202020204" pitchFamily="34" charset="0"/>
              <a:buChar char="•"/>
            </a:pPr>
            <a:r>
              <a:rPr lang="en-GB" sz="1200" dirty="0"/>
              <a:t>Temporary ‘Olympic style villages’ with support services, buses and pop up supermarkets</a:t>
            </a:r>
          </a:p>
          <a:p>
            <a:pPr marL="171450" indent="-171450">
              <a:buFont typeface="Arial" panose="020B0604020202020204" pitchFamily="34" charset="0"/>
              <a:buChar char="•"/>
            </a:pPr>
            <a:r>
              <a:rPr lang="en-GB" sz="1200" dirty="0"/>
              <a:t>Innovative pop up ‘village’ using converted shipping containers</a:t>
            </a:r>
          </a:p>
          <a:p>
            <a:pPr marL="171450" indent="-171450">
              <a:buFont typeface="Arial" panose="020B0604020202020204" pitchFamily="34" charset="0"/>
              <a:buChar char="•"/>
            </a:pPr>
            <a:r>
              <a:rPr lang="en-GB" sz="1200" dirty="0"/>
              <a:t>Sleep packs of toiletries/ underwear</a:t>
            </a:r>
          </a:p>
          <a:p>
            <a:pPr marL="171450" indent="-171450">
              <a:buFont typeface="Arial" panose="020B0604020202020204" pitchFamily="34" charset="0"/>
              <a:buChar char="•"/>
            </a:pPr>
            <a:r>
              <a:rPr lang="en-GB" sz="1200" dirty="0"/>
              <a:t>Use of local university accommodation and amenities</a:t>
            </a:r>
          </a:p>
          <a:p>
            <a:pPr marL="171450" indent="-171450">
              <a:buFont typeface="Arial" panose="020B0604020202020204" pitchFamily="34" charset="0"/>
              <a:buChar char="•"/>
            </a:pPr>
            <a:r>
              <a:rPr lang="en-GB" sz="1200" dirty="0"/>
              <a:t>Hampers provided in accommodation including toiletries</a:t>
            </a:r>
          </a:p>
          <a:p>
            <a:pPr marL="171450" indent="-171450">
              <a:buFont typeface="Arial" panose="020B0604020202020204" pitchFamily="34" charset="0"/>
              <a:buChar char="•"/>
            </a:pPr>
            <a:r>
              <a:rPr lang="en-GB" sz="1200" dirty="0"/>
              <a:t>Sleeping bags provided that are NHS branded</a:t>
            </a:r>
          </a:p>
          <a:p>
            <a:pPr marL="171450" indent="-171450">
              <a:buFont typeface="Arial" panose="020B0604020202020204" pitchFamily="34" charset="0"/>
              <a:buChar char="•"/>
            </a:pPr>
            <a:r>
              <a:rPr lang="en-GB" sz="1200" dirty="0"/>
              <a:t>Using vacated medical students accommodation as temporary rest rooms during / between shifts</a:t>
            </a:r>
          </a:p>
          <a:p>
            <a:pPr marL="171450" indent="-171450">
              <a:buFont typeface="Arial" panose="020B0604020202020204" pitchFamily="34" charset="0"/>
              <a:buChar char="•"/>
            </a:pPr>
            <a:endParaRPr lang="en-GB" sz="1200" dirty="0"/>
          </a:p>
        </p:txBody>
      </p:sp>
      <p:sp>
        <p:nvSpPr>
          <p:cNvPr id="6" name="TextBox 5">
            <a:extLst>
              <a:ext uri="{FF2B5EF4-FFF2-40B4-BE49-F238E27FC236}">
                <a16:creationId xmlns:a16="http://schemas.microsoft.com/office/drawing/2014/main" id="{1C560BCD-7746-B741-A5F1-CA534A4DA44C}"/>
              </a:ext>
            </a:extLst>
          </p:cNvPr>
          <p:cNvSpPr txBox="1"/>
          <p:nvPr/>
        </p:nvSpPr>
        <p:spPr>
          <a:xfrm>
            <a:off x="4651648" y="1056592"/>
            <a:ext cx="3671843" cy="1938992"/>
          </a:xfrm>
          <a:prstGeom prst="rect">
            <a:avLst/>
          </a:prstGeom>
          <a:noFill/>
        </p:spPr>
        <p:txBody>
          <a:bodyPr wrap="square" rtlCol="0">
            <a:spAutoFit/>
          </a:bodyPr>
          <a:lstStyle/>
          <a:p>
            <a:r>
              <a:rPr lang="en-GB" sz="1200" b="1" u="sng" dirty="0"/>
              <a:t>Request help/ support to deliver</a:t>
            </a:r>
          </a:p>
          <a:p>
            <a:endParaRPr lang="en-GB" sz="1200" b="1" u="sng" dirty="0"/>
          </a:p>
          <a:p>
            <a:pPr marL="171450" indent="-171450">
              <a:buFont typeface="Arial" panose="020B0604020202020204" pitchFamily="34" charset="0"/>
              <a:buChar char="•"/>
            </a:pPr>
            <a:r>
              <a:rPr lang="en-GB" sz="1200" dirty="0"/>
              <a:t>Use of Butlins/ Centre Parcs – holiday villages that are closed and could be used – could this be nationally agreed?</a:t>
            </a:r>
          </a:p>
          <a:p>
            <a:pPr marL="171450" indent="-171450">
              <a:buFont typeface="Arial" panose="020B0604020202020204" pitchFamily="34" charset="0"/>
              <a:buChar char="•"/>
            </a:pPr>
            <a:r>
              <a:rPr lang="en-GB" sz="1200" dirty="0"/>
              <a:t>Advice and support on accessing/ sourcing sleep pods</a:t>
            </a:r>
          </a:p>
          <a:p>
            <a:pPr marL="171450" indent="-171450">
              <a:buFont typeface="Arial" panose="020B0604020202020204" pitchFamily="34" charset="0"/>
              <a:buChar char="•"/>
            </a:pPr>
            <a:r>
              <a:rPr lang="en-GB" sz="1200" dirty="0"/>
              <a:t>Working with local universities on vacant student accommodation</a:t>
            </a:r>
          </a:p>
          <a:p>
            <a:pPr marL="171450" indent="-171450">
              <a:buFont typeface="Arial" panose="020B0604020202020204" pitchFamily="34" charset="0"/>
              <a:buChar char="•"/>
            </a:pPr>
            <a:endParaRPr lang="en-US" sz="1200" dirty="0"/>
          </a:p>
        </p:txBody>
      </p:sp>
      <p:sp>
        <p:nvSpPr>
          <p:cNvPr id="40" name="Rectangle 39">
            <a:extLst>
              <a:ext uri="{FF2B5EF4-FFF2-40B4-BE49-F238E27FC236}">
                <a16:creationId xmlns:a16="http://schemas.microsoft.com/office/drawing/2014/main" id="{D5CB53B4-0CC2-5C44-A18F-051E37E106EB}"/>
              </a:ext>
            </a:extLst>
          </p:cNvPr>
          <p:cNvSpPr/>
          <p:nvPr/>
        </p:nvSpPr>
        <p:spPr>
          <a:xfrm>
            <a:off x="4053045" y="5531370"/>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41531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3D06337-094D-7A4F-BB66-FCEC617A082B}"/>
              </a:ext>
            </a:extLst>
          </p:cNvPr>
          <p:cNvSpPr>
            <a:spLocks noGrp="1"/>
          </p:cNvSpPr>
          <p:nvPr>
            <p:ph type="title"/>
          </p:nvPr>
        </p:nvSpPr>
        <p:spPr>
          <a:xfrm>
            <a:off x="274978" y="303452"/>
            <a:ext cx="6567055" cy="611649"/>
          </a:xfrm>
        </p:spPr>
        <p:txBody>
          <a:bodyPr/>
          <a:lstStyle/>
          <a:p>
            <a:r>
              <a:rPr lang="en-US" sz="2800" dirty="0"/>
              <a:t>3. Food</a:t>
            </a:r>
          </a:p>
        </p:txBody>
      </p:sp>
      <p:sp>
        <p:nvSpPr>
          <p:cNvPr id="4" name="Footer Placeholder 3">
            <a:extLst>
              <a:ext uri="{FF2B5EF4-FFF2-40B4-BE49-F238E27FC236}">
                <a16:creationId xmlns:a16="http://schemas.microsoft.com/office/drawing/2014/main" id="{2BE6EA0D-C77D-0844-A4F8-531EE89B1552}"/>
              </a:ext>
            </a:extLst>
          </p:cNvPr>
          <p:cNvSpPr>
            <a:spLocks noGrp="1"/>
          </p:cNvSpPr>
          <p:nvPr>
            <p:ph type="ftr" sz="quarter" idx="3"/>
          </p:nvPr>
        </p:nvSpPr>
        <p:spPr/>
        <p:txBody>
          <a:bodyPr/>
          <a:lstStyle/>
          <a:p>
            <a:r>
              <a:rPr lang="en-US"/>
              <a:t>SLIDES IN CONFIDENCE</a:t>
            </a:r>
            <a:endParaRPr lang="en-US" dirty="0"/>
          </a:p>
        </p:txBody>
      </p:sp>
      <p:sp>
        <p:nvSpPr>
          <p:cNvPr id="35" name="Content Placeholder 1">
            <a:extLst>
              <a:ext uri="{FF2B5EF4-FFF2-40B4-BE49-F238E27FC236}">
                <a16:creationId xmlns:a16="http://schemas.microsoft.com/office/drawing/2014/main" id="{BA217F72-2523-104B-97E0-A1D3586A0B28}"/>
              </a:ext>
            </a:extLst>
          </p:cNvPr>
          <p:cNvSpPr>
            <a:spLocks noGrp="1"/>
          </p:cNvSpPr>
          <p:nvPr>
            <p:ph sz="quarter" idx="10"/>
          </p:nvPr>
        </p:nvSpPr>
        <p:spPr>
          <a:xfrm>
            <a:off x="341041" y="697219"/>
            <a:ext cx="8388896" cy="1005958"/>
          </a:xfrm>
        </p:spPr>
        <p:txBody>
          <a:bodyPr/>
          <a:lstStyle/>
          <a:p>
            <a:pPr marL="0" indent="0">
              <a:lnSpc>
                <a:spcPct val="100000"/>
              </a:lnSpc>
              <a:buNone/>
            </a:pPr>
            <a:r>
              <a:rPr lang="en-GB" sz="1100" dirty="0"/>
              <a:t>Provision of food is less comprehensive and is also varied in delivery.  Again, we need to note that some respondents are either CCGs/ Community and/ or Mental Health Trusts who may not have the same need to provide accessible food as Acute Trusts.  Most organisations are confident (have low concern) in the provision of food for staff currently and during the peak.  However the free text responses show a significant variation in the level of food provision and funding to support this – some offer fully funded meals and others a subsidy, voucher or no subsidy at all.  A clear guide on what ‘good’ looks like would be useful to encourage some organisations to step up and do the right thing.</a:t>
            </a:r>
          </a:p>
          <a:p>
            <a:pPr marL="0" indent="0">
              <a:lnSpc>
                <a:spcPct val="100000"/>
              </a:lnSpc>
              <a:buNone/>
            </a:pPr>
            <a:r>
              <a:rPr lang="en-GB" sz="1100" dirty="0"/>
              <a:t>.</a:t>
            </a:r>
            <a:endParaRPr lang="en-US" sz="1100" dirty="0"/>
          </a:p>
          <a:p>
            <a:pPr>
              <a:lnSpc>
                <a:spcPct val="100000"/>
              </a:lnSpc>
            </a:pPr>
            <a:endParaRPr lang="en-US" sz="1100" dirty="0"/>
          </a:p>
          <a:p>
            <a:pPr>
              <a:lnSpc>
                <a:spcPct val="100000"/>
              </a:lnSpc>
            </a:pPr>
            <a:endParaRPr lang="en-US" sz="1100" dirty="0"/>
          </a:p>
          <a:p>
            <a:pPr marL="0" indent="0">
              <a:lnSpc>
                <a:spcPct val="100000"/>
              </a:lnSpc>
              <a:buNone/>
            </a:pPr>
            <a:endParaRPr lang="en-US" sz="1100" dirty="0"/>
          </a:p>
          <a:p>
            <a:pPr marL="0" indent="0">
              <a:lnSpc>
                <a:spcPct val="100000"/>
              </a:lnSpc>
              <a:buNone/>
            </a:pPr>
            <a:endParaRPr lang="en-US" sz="1100" dirty="0"/>
          </a:p>
          <a:p>
            <a:pPr marL="0" indent="0">
              <a:lnSpc>
                <a:spcPct val="100000"/>
              </a:lnSpc>
              <a:buNone/>
            </a:pPr>
            <a:endParaRPr lang="en-US" sz="1100" dirty="0"/>
          </a:p>
          <a:p>
            <a:pPr marL="0" indent="0">
              <a:lnSpc>
                <a:spcPct val="100000"/>
              </a:lnSpc>
              <a:buNone/>
            </a:pPr>
            <a:endParaRPr lang="en-US" sz="1100" dirty="0"/>
          </a:p>
          <a:p>
            <a:pPr marL="0" indent="0">
              <a:lnSpc>
                <a:spcPct val="100000"/>
              </a:lnSpc>
              <a:buNone/>
            </a:pPr>
            <a:endParaRPr lang="en-US" sz="1100" dirty="0"/>
          </a:p>
          <a:p>
            <a:pPr marL="0" indent="0">
              <a:lnSpc>
                <a:spcPct val="100000"/>
              </a:lnSpc>
              <a:buNone/>
            </a:pPr>
            <a:endParaRPr lang="en-US" sz="1100" dirty="0"/>
          </a:p>
        </p:txBody>
      </p:sp>
      <p:sp>
        <p:nvSpPr>
          <p:cNvPr id="42" name="Rectangle 41">
            <a:extLst>
              <a:ext uri="{FF2B5EF4-FFF2-40B4-BE49-F238E27FC236}">
                <a16:creationId xmlns:a16="http://schemas.microsoft.com/office/drawing/2014/main" id="{D14D04B3-B37F-304B-9B2B-7E2B2E880BCD}"/>
              </a:ext>
            </a:extLst>
          </p:cNvPr>
          <p:cNvSpPr/>
          <p:nvPr/>
        </p:nvSpPr>
        <p:spPr>
          <a:xfrm>
            <a:off x="527365" y="1795345"/>
            <a:ext cx="4008124" cy="2209651"/>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45D3EA42-C29E-F841-A24F-78D3401988A8}"/>
              </a:ext>
            </a:extLst>
          </p:cNvPr>
          <p:cNvSpPr/>
          <p:nvPr/>
        </p:nvSpPr>
        <p:spPr>
          <a:xfrm>
            <a:off x="1427393" y="1992590"/>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C5E450E9-3C39-5947-A9E2-B135859EC395}"/>
              </a:ext>
            </a:extLst>
          </p:cNvPr>
          <p:cNvSpPr/>
          <p:nvPr/>
        </p:nvSpPr>
        <p:spPr>
          <a:xfrm>
            <a:off x="1427393" y="293201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3E10C762-40C0-8844-9865-D40C5D36F30B}"/>
              </a:ext>
            </a:extLst>
          </p:cNvPr>
          <p:cNvSpPr/>
          <p:nvPr/>
        </p:nvSpPr>
        <p:spPr>
          <a:xfrm>
            <a:off x="4837972" y="1795345"/>
            <a:ext cx="4008124" cy="2209651"/>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08B50226-EC0F-FF45-84C4-CAEF106B2A4E}"/>
              </a:ext>
            </a:extLst>
          </p:cNvPr>
          <p:cNvSpPr/>
          <p:nvPr/>
        </p:nvSpPr>
        <p:spPr>
          <a:xfrm>
            <a:off x="527364" y="4184650"/>
            <a:ext cx="4002145" cy="2124710"/>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EE3CEEC1-D92F-F448-B220-0BDB8EA53236}"/>
              </a:ext>
            </a:extLst>
          </p:cNvPr>
          <p:cNvSpPr/>
          <p:nvPr/>
        </p:nvSpPr>
        <p:spPr>
          <a:xfrm>
            <a:off x="4837971" y="4184649"/>
            <a:ext cx="4008124" cy="2148789"/>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2F5473C7-E435-9A43-96B4-51D79D0EE736}"/>
              </a:ext>
            </a:extLst>
          </p:cNvPr>
          <p:cNvSpPr/>
          <p:nvPr/>
        </p:nvSpPr>
        <p:spPr>
          <a:xfrm>
            <a:off x="4893745" y="1992590"/>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A19B66DB-1C54-204C-A0E9-315997109EA2}"/>
              </a:ext>
            </a:extLst>
          </p:cNvPr>
          <p:cNvSpPr/>
          <p:nvPr/>
        </p:nvSpPr>
        <p:spPr>
          <a:xfrm>
            <a:off x="4893745" y="293201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43DBEA68-E78A-1A41-AAFB-406D32DD18F7}"/>
              </a:ext>
            </a:extLst>
          </p:cNvPr>
          <p:cNvSpPr/>
          <p:nvPr/>
        </p:nvSpPr>
        <p:spPr>
          <a:xfrm>
            <a:off x="1427393" y="421789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E244BFB0-C39D-0A48-B86A-244F3C25DA19}"/>
              </a:ext>
            </a:extLst>
          </p:cNvPr>
          <p:cNvSpPr/>
          <p:nvPr/>
        </p:nvSpPr>
        <p:spPr>
          <a:xfrm>
            <a:off x="1427393" y="5157319"/>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DD880D61-0BEF-8340-AECD-B806E6A95B83}"/>
              </a:ext>
            </a:extLst>
          </p:cNvPr>
          <p:cNvSpPr/>
          <p:nvPr/>
        </p:nvSpPr>
        <p:spPr>
          <a:xfrm>
            <a:off x="4893745" y="4217897"/>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4D752C24-1D19-804B-AB9B-9B3807B356C4}"/>
              </a:ext>
            </a:extLst>
          </p:cNvPr>
          <p:cNvSpPr/>
          <p:nvPr/>
        </p:nvSpPr>
        <p:spPr>
          <a:xfrm>
            <a:off x="4893745" y="515731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E860BA48-A2A1-4042-817A-4D13A5BA7BCE}"/>
              </a:ext>
            </a:extLst>
          </p:cNvPr>
          <p:cNvSpPr/>
          <p:nvPr/>
        </p:nvSpPr>
        <p:spPr>
          <a:xfrm>
            <a:off x="1389934" y="1989804"/>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5E00FF03-8FFF-F74A-B884-C50885BC7B00}"/>
              </a:ext>
            </a:extLst>
          </p:cNvPr>
          <p:cNvSpPr/>
          <p:nvPr/>
        </p:nvSpPr>
        <p:spPr>
          <a:xfrm>
            <a:off x="1389934" y="2919735"/>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32F2A569-AB25-0440-933C-197FB4A8EC59}"/>
              </a:ext>
            </a:extLst>
          </p:cNvPr>
          <p:cNvSpPr/>
          <p:nvPr/>
        </p:nvSpPr>
        <p:spPr>
          <a:xfrm>
            <a:off x="1416571" y="4243160"/>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B4190632-66A1-874C-91F3-A68700498C55}"/>
              </a:ext>
            </a:extLst>
          </p:cNvPr>
          <p:cNvSpPr/>
          <p:nvPr/>
        </p:nvSpPr>
        <p:spPr>
          <a:xfrm>
            <a:off x="1416571" y="517309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99581B2A-7D46-594E-B780-EB08B263F3A1}"/>
              </a:ext>
            </a:extLst>
          </p:cNvPr>
          <p:cNvSpPr/>
          <p:nvPr/>
        </p:nvSpPr>
        <p:spPr>
          <a:xfrm>
            <a:off x="4871719" y="1945302"/>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A9FE640E-EDAA-D84E-9F82-8B9019FC3079}"/>
              </a:ext>
            </a:extLst>
          </p:cNvPr>
          <p:cNvSpPr/>
          <p:nvPr/>
        </p:nvSpPr>
        <p:spPr>
          <a:xfrm>
            <a:off x="4871719" y="2875233"/>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6938C1D9-EA8C-844C-A0F5-A19C426ACCC1}"/>
              </a:ext>
            </a:extLst>
          </p:cNvPr>
          <p:cNvSpPr/>
          <p:nvPr/>
        </p:nvSpPr>
        <p:spPr>
          <a:xfrm>
            <a:off x="4908792" y="4232464"/>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1F2853DB-5B24-E647-90CC-C2A5D8466D4F}"/>
              </a:ext>
            </a:extLst>
          </p:cNvPr>
          <p:cNvSpPr/>
          <p:nvPr/>
        </p:nvSpPr>
        <p:spPr>
          <a:xfrm>
            <a:off x="4908792" y="5162395"/>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9C566D3C-F4C5-4722-8E99-DC51BC184037}"/>
              </a:ext>
            </a:extLst>
          </p:cNvPr>
          <p:cNvPicPr>
            <a:picLocks noChangeAspect="1"/>
          </p:cNvPicPr>
          <p:nvPr/>
        </p:nvPicPr>
        <p:blipFill>
          <a:blip r:embed="rId2"/>
          <a:stretch>
            <a:fillRect/>
          </a:stretch>
        </p:blipFill>
        <p:spPr>
          <a:xfrm>
            <a:off x="690676" y="1869642"/>
            <a:ext cx="2933368" cy="2087287"/>
          </a:xfrm>
          <a:prstGeom prst="rect">
            <a:avLst/>
          </a:prstGeom>
        </p:spPr>
      </p:pic>
      <p:pic>
        <p:nvPicPr>
          <p:cNvPr id="6" name="Picture 5">
            <a:extLst>
              <a:ext uri="{FF2B5EF4-FFF2-40B4-BE49-F238E27FC236}">
                <a16:creationId xmlns:a16="http://schemas.microsoft.com/office/drawing/2014/main" id="{6161C845-8004-4E29-ACAE-34FD6953E994}"/>
              </a:ext>
            </a:extLst>
          </p:cNvPr>
          <p:cNvPicPr>
            <a:picLocks noChangeAspect="1"/>
          </p:cNvPicPr>
          <p:nvPr/>
        </p:nvPicPr>
        <p:blipFill>
          <a:blip r:embed="rId3"/>
          <a:stretch>
            <a:fillRect/>
          </a:stretch>
        </p:blipFill>
        <p:spPr>
          <a:xfrm>
            <a:off x="4937460" y="1870751"/>
            <a:ext cx="2956580" cy="2090293"/>
          </a:xfrm>
          <a:prstGeom prst="rect">
            <a:avLst/>
          </a:prstGeom>
        </p:spPr>
      </p:pic>
      <p:pic>
        <p:nvPicPr>
          <p:cNvPr id="8" name="Picture 7">
            <a:extLst>
              <a:ext uri="{FF2B5EF4-FFF2-40B4-BE49-F238E27FC236}">
                <a16:creationId xmlns:a16="http://schemas.microsoft.com/office/drawing/2014/main" id="{C78AED84-9126-4179-B2B3-AF747D4CF5A6}"/>
              </a:ext>
            </a:extLst>
          </p:cNvPr>
          <p:cNvPicPr>
            <a:picLocks noChangeAspect="1"/>
          </p:cNvPicPr>
          <p:nvPr/>
        </p:nvPicPr>
        <p:blipFill>
          <a:blip r:embed="rId4"/>
          <a:stretch>
            <a:fillRect/>
          </a:stretch>
        </p:blipFill>
        <p:spPr>
          <a:xfrm>
            <a:off x="690676" y="4220323"/>
            <a:ext cx="2895863" cy="2065050"/>
          </a:xfrm>
          <a:prstGeom prst="rect">
            <a:avLst/>
          </a:prstGeom>
        </p:spPr>
      </p:pic>
      <p:pic>
        <p:nvPicPr>
          <p:cNvPr id="10" name="Picture 9">
            <a:extLst>
              <a:ext uri="{FF2B5EF4-FFF2-40B4-BE49-F238E27FC236}">
                <a16:creationId xmlns:a16="http://schemas.microsoft.com/office/drawing/2014/main" id="{BE1AEFD9-70C8-48A7-B22A-183F7DA8198C}"/>
              </a:ext>
            </a:extLst>
          </p:cNvPr>
          <p:cNvPicPr>
            <a:picLocks noChangeAspect="1"/>
          </p:cNvPicPr>
          <p:nvPr/>
        </p:nvPicPr>
        <p:blipFill>
          <a:blip r:embed="rId5"/>
          <a:stretch>
            <a:fillRect/>
          </a:stretch>
        </p:blipFill>
        <p:spPr>
          <a:xfrm>
            <a:off x="4959486" y="4245945"/>
            <a:ext cx="2867442" cy="2031453"/>
          </a:xfrm>
          <a:prstGeom prst="rect">
            <a:avLst/>
          </a:prstGeom>
        </p:spPr>
      </p:pic>
    </p:spTree>
    <p:extLst>
      <p:ext uri="{BB962C8B-B14F-4D97-AF65-F5344CB8AC3E}">
        <p14:creationId xmlns:p14="http://schemas.microsoft.com/office/powerpoint/2010/main" val="3559628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3D06337-094D-7A4F-BB66-FCEC617A082B}"/>
              </a:ext>
            </a:extLst>
          </p:cNvPr>
          <p:cNvSpPr>
            <a:spLocks noGrp="1"/>
          </p:cNvSpPr>
          <p:nvPr>
            <p:ph type="title"/>
          </p:nvPr>
        </p:nvSpPr>
        <p:spPr>
          <a:xfrm>
            <a:off x="274978" y="303452"/>
            <a:ext cx="6567055" cy="611649"/>
          </a:xfrm>
        </p:spPr>
        <p:txBody>
          <a:bodyPr/>
          <a:lstStyle/>
          <a:p>
            <a:r>
              <a:rPr lang="en-US" sz="2800" dirty="0"/>
              <a:t>3. Food (2)</a:t>
            </a:r>
          </a:p>
        </p:txBody>
      </p:sp>
      <p:sp>
        <p:nvSpPr>
          <p:cNvPr id="4" name="Footer Placeholder 3">
            <a:extLst>
              <a:ext uri="{FF2B5EF4-FFF2-40B4-BE49-F238E27FC236}">
                <a16:creationId xmlns:a16="http://schemas.microsoft.com/office/drawing/2014/main" id="{2BE6EA0D-C77D-0844-A4F8-531EE89B1552}"/>
              </a:ext>
            </a:extLst>
          </p:cNvPr>
          <p:cNvSpPr>
            <a:spLocks noGrp="1"/>
          </p:cNvSpPr>
          <p:nvPr>
            <p:ph type="ftr" sz="quarter" idx="3"/>
          </p:nvPr>
        </p:nvSpPr>
        <p:spPr/>
        <p:txBody>
          <a:bodyPr/>
          <a:lstStyle/>
          <a:p>
            <a:r>
              <a:rPr lang="en-US"/>
              <a:t>SLIDES IN CONFIDENCE</a:t>
            </a:r>
            <a:endParaRPr lang="en-US" dirty="0"/>
          </a:p>
        </p:txBody>
      </p:sp>
      <p:sp>
        <p:nvSpPr>
          <p:cNvPr id="35" name="Content Placeholder 1">
            <a:extLst>
              <a:ext uri="{FF2B5EF4-FFF2-40B4-BE49-F238E27FC236}">
                <a16:creationId xmlns:a16="http://schemas.microsoft.com/office/drawing/2014/main" id="{BA217F72-2523-104B-97E0-A1D3586A0B28}"/>
              </a:ext>
            </a:extLst>
          </p:cNvPr>
          <p:cNvSpPr>
            <a:spLocks noGrp="1"/>
          </p:cNvSpPr>
          <p:nvPr>
            <p:ph sz="quarter" idx="10"/>
          </p:nvPr>
        </p:nvSpPr>
        <p:spPr>
          <a:xfrm>
            <a:off x="456070" y="829031"/>
            <a:ext cx="8388896" cy="795473"/>
          </a:xfrm>
        </p:spPr>
        <p:txBody>
          <a:bodyPr/>
          <a:lstStyle/>
          <a:p>
            <a:pPr marL="0" indent="0">
              <a:lnSpc>
                <a:spcPct val="100000"/>
              </a:lnSpc>
              <a:buNone/>
            </a:pPr>
            <a:r>
              <a:rPr lang="en-US" sz="1100" dirty="0"/>
              <a:t>Ambulance services and other multi-site organisations tend to be the </a:t>
            </a:r>
            <a:r>
              <a:rPr lang="en-US" sz="1100" dirty="0" err="1"/>
              <a:t>organisations</a:t>
            </a:r>
            <a:r>
              <a:rPr lang="en-US" sz="1100" dirty="0"/>
              <a:t> using cool bags or packed lunch provision.          3 </a:t>
            </a:r>
            <a:r>
              <a:rPr lang="en-US" sz="1100" dirty="0" err="1"/>
              <a:t>organisations</a:t>
            </a:r>
            <a:r>
              <a:rPr lang="en-US" sz="1100" dirty="0"/>
              <a:t> highlighted high concerns at peak demand for providing 24/7 on site catering, whereby alternative provision would become more important. 4 other </a:t>
            </a:r>
            <a:r>
              <a:rPr lang="en-US" sz="1100" dirty="0" err="1"/>
              <a:t>organisations</a:t>
            </a:r>
            <a:r>
              <a:rPr lang="en-US" sz="1100" dirty="0"/>
              <a:t> highlighted high concern with on-site delivery of food online shopping in peak demand, which would raise the importance of other provisions for staff such as access to pop up shops for essential food items. </a:t>
            </a:r>
          </a:p>
          <a:p>
            <a:pPr>
              <a:lnSpc>
                <a:spcPct val="100000"/>
              </a:lnSpc>
            </a:pPr>
            <a:endParaRPr lang="en-US" sz="1100" dirty="0"/>
          </a:p>
          <a:p>
            <a:pPr>
              <a:lnSpc>
                <a:spcPct val="100000"/>
              </a:lnSpc>
            </a:pPr>
            <a:endParaRPr lang="en-US" sz="1100" dirty="0"/>
          </a:p>
          <a:p>
            <a:pPr marL="0" indent="0">
              <a:lnSpc>
                <a:spcPct val="100000"/>
              </a:lnSpc>
              <a:buNone/>
            </a:pPr>
            <a:endParaRPr lang="en-US" sz="1100" dirty="0"/>
          </a:p>
          <a:p>
            <a:pPr marL="0" indent="0">
              <a:lnSpc>
                <a:spcPct val="100000"/>
              </a:lnSpc>
              <a:buNone/>
            </a:pPr>
            <a:endParaRPr lang="en-US" sz="1100" dirty="0"/>
          </a:p>
          <a:p>
            <a:pPr marL="0" indent="0">
              <a:lnSpc>
                <a:spcPct val="100000"/>
              </a:lnSpc>
              <a:buNone/>
            </a:pPr>
            <a:endParaRPr lang="en-US" sz="1100" dirty="0"/>
          </a:p>
          <a:p>
            <a:pPr marL="0" indent="0">
              <a:lnSpc>
                <a:spcPct val="100000"/>
              </a:lnSpc>
              <a:buNone/>
            </a:pPr>
            <a:endParaRPr lang="en-US" sz="1100" dirty="0"/>
          </a:p>
          <a:p>
            <a:pPr marL="0" indent="0">
              <a:lnSpc>
                <a:spcPct val="100000"/>
              </a:lnSpc>
              <a:buNone/>
            </a:pPr>
            <a:endParaRPr lang="en-US" sz="1100" dirty="0"/>
          </a:p>
          <a:p>
            <a:pPr marL="0" indent="0">
              <a:lnSpc>
                <a:spcPct val="100000"/>
              </a:lnSpc>
              <a:buNone/>
            </a:pPr>
            <a:endParaRPr lang="en-US" sz="1100" dirty="0"/>
          </a:p>
        </p:txBody>
      </p:sp>
      <p:sp>
        <p:nvSpPr>
          <p:cNvPr id="42" name="Rectangle 41">
            <a:extLst>
              <a:ext uri="{FF2B5EF4-FFF2-40B4-BE49-F238E27FC236}">
                <a16:creationId xmlns:a16="http://schemas.microsoft.com/office/drawing/2014/main" id="{D14D04B3-B37F-304B-9B2B-7E2B2E880BCD}"/>
              </a:ext>
            </a:extLst>
          </p:cNvPr>
          <p:cNvSpPr/>
          <p:nvPr/>
        </p:nvSpPr>
        <p:spPr>
          <a:xfrm>
            <a:off x="527365" y="1728439"/>
            <a:ext cx="4008124" cy="2209651"/>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45D3EA42-C29E-F841-A24F-78D3401988A8}"/>
              </a:ext>
            </a:extLst>
          </p:cNvPr>
          <p:cNvSpPr/>
          <p:nvPr/>
        </p:nvSpPr>
        <p:spPr>
          <a:xfrm>
            <a:off x="1427393" y="1992590"/>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C5E450E9-3C39-5947-A9E2-B135859EC395}"/>
              </a:ext>
            </a:extLst>
          </p:cNvPr>
          <p:cNvSpPr/>
          <p:nvPr/>
        </p:nvSpPr>
        <p:spPr>
          <a:xfrm>
            <a:off x="1427393" y="293201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3E10C762-40C0-8844-9865-D40C5D36F30B}"/>
              </a:ext>
            </a:extLst>
          </p:cNvPr>
          <p:cNvSpPr/>
          <p:nvPr/>
        </p:nvSpPr>
        <p:spPr>
          <a:xfrm>
            <a:off x="4837972" y="1728439"/>
            <a:ext cx="4008124" cy="2209651"/>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08B50226-EC0F-FF45-84C4-CAEF106B2A4E}"/>
              </a:ext>
            </a:extLst>
          </p:cNvPr>
          <p:cNvSpPr/>
          <p:nvPr/>
        </p:nvSpPr>
        <p:spPr>
          <a:xfrm>
            <a:off x="527364" y="4184650"/>
            <a:ext cx="4002145" cy="2124710"/>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EE3CEEC1-D92F-F448-B220-0BDB8EA53236}"/>
              </a:ext>
            </a:extLst>
          </p:cNvPr>
          <p:cNvSpPr/>
          <p:nvPr/>
        </p:nvSpPr>
        <p:spPr>
          <a:xfrm>
            <a:off x="4837971" y="4184649"/>
            <a:ext cx="4008124" cy="2148789"/>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2F5473C7-E435-9A43-96B4-51D79D0EE736}"/>
              </a:ext>
            </a:extLst>
          </p:cNvPr>
          <p:cNvSpPr/>
          <p:nvPr/>
        </p:nvSpPr>
        <p:spPr>
          <a:xfrm>
            <a:off x="4893745" y="1992590"/>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A19B66DB-1C54-204C-A0E9-315997109EA2}"/>
              </a:ext>
            </a:extLst>
          </p:cNvPr>
          <p:cNvSpPr/>
          <p:nvPr/>
        </p:nvSpPr>
        <p:spPr>
          <a:xfrm>
            <a:off x="4893745" y="293201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43DBEA68-E78A-1A41-AAFB-406D32DD18F7}"/>
              </a:ext>
            </a:extLst>
          </p:cNvPr>
          <p:cNvSpPr/>
          <p:nvPr/>
        </p:nvSpPr>
        <p:spPr>
          <a:xfrm>
            <a:off x="1427393" y="421789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E244BFB0-C39D-0A48-B86A-244F3C25DA19}"/>
              </a:ext>
            </a:extLst>
          </p:cNvPr>
          <p:cNvSpPr/>
          <p:nvPr/>
        </p:nvSpPr>
        <p:spPr>
          <a:xfrm>
            <a:off x="1427393" y="5157319"/>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DD880D61-0BEF-8340-AECD-B806E6A95B83}"/>
              </a:ext>
            </a:extLst>
          </p:cNvPr>
          <p:cNvSpPr/>
          <p:nvPr/>
        </p:nvSpPr>
        <p:spPr>
          <a:xfrm>
            <a:off x="4893745" y="4217897"/>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4D752C24-1D19-804B-AB9B-9B3807B356C4}"/>
              </a:ext>
            </a:extLst>
          </p:cNvPr>
          <p:cNvSpPr/>
          <p:nvPr/>
        </p:nvSpPr>
        <p:spPr>
          <a:xfrm>
            <a:off x="4893745" y="515731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E860BA48-A2A1-4042-817A-4D13A5BA7BCE}"/>
              </a:ext>
            </a:extLst>
          </p:cNvPr>
          <p:cNvSpPr/>
          <p:nvPr/>
        </p:nvSpPr>
        <p:spPr>
          <a:xfrm>
            <a:off x="1389934" y="1989804"/>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5E00FF03-8FFF-F74A-B884-C50885BC7B00}"/>
              </a:ext>
            </a:extLst>
          </p:cNvPr>
          <p:cNvSpPr/>
          <p:nvPr/>
        </p:nvSpPr>
        <p:spPr>
          <a:xfrm>
            <a:off x="1389934" y="2919735"/>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32F2A569-AB25-0440-933C-197FB4A8EC59}"/>
              </a:ext>
            </a:extLst>
          </p:cNvPr>
          <p:cNvSpPr/>
          <p:nvPr/>
        </p:nvSpPr>
        <p:spPr>
          <a:xfrm>
            <a:off x="1416571" y="4243160"/>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B4190632-66A1-874C-91F3-A68700498C55}"/>
              </a:ext>
            </a:extLst>
          </p:cNvPr>
          <p:cNvSpPr/>
          <p:nvPr/>
        </p:nvSpPr>
        <p:spPr>
          <a:xfrm>
            <a:off x="1416571" y="517309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99581B2A-7D46-594E-B780-EB08B263F3A1}"/>
              </a:ext>
            </a:extLst>
          </p:cNvPr>
          <p:cNvSpPr/>
          <p:nvPr/>
        </p:nvSpPr>
        <p:spPr>
          <a:xfrm>
            <a:off x="4871719" y="1945302"/>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A9FE640E-EDAA-D84E-9F82-8B9019FC3079}"/>
              </a:ext>
            </a:extLst>
          </p:cNvPr>
          <p:cNvSpPr/>
          <p:nvPr/>
        </p:nvSpPr>
        <p:spPr>
          <a:xfrm>
            <a:off x="4871719" y="2875233"/>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6938C1D9-EA8C-844C-A0F5-A19C426ACCC1}"/>
              </a:ext>
            </a:extLst>
          </p:cNvPr>
          <p:cNvSpPr/>
          <p:nvPr/>
        </p:nvSpPr>
        <p:spPr>
          <a:xfrm>
            <a:off x="4908792" y="4232464"/>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1F2853DB-5B24-E647-90CC-C2A5D8466D4F}"/>
              </a:ext>
            </a:extLst>
          </p:cNvPr>
          <p:cNvSpPr/>
          <p:nvPr/>
        </p:nvSpPr>
        <p:spPr>
          <a:xfrm>
            <a:off x="4908792" y="5162395"/>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996E8446-CEB9-41A5-B5F6-30A7A29DD08C}"/>
              </a:ext>
            </a:extLst>
          </p:cNvPr>
          <p:cNvPicPr>
            <a:picLocks noChangeAspect="1"/>
          </p:cNvPicPr>
          <p:nvPr/>
        </p:nvPicPr>
        <p:blipFill>
          <a:blip r:embed="rId2"/>
          <a:stretch>
            <a:fillRect/>
          </a:stretch>
        </p:blipFill>
        <p:spPr>
          <a:xfrm>
            <a:off x="630640" y="1785821"/>
            <a:ext cx="2964214" cy="2096955"/>
          </a:xfrm>
          <a:prstGeom prst="rect">
            <a:avLst/>
          </a:prstGeom>
        </p:spPr>
      </p:pic>
      <p:pic>
        <p:nvPicPr>
          <p:cNvPr id="6" name="Picture 5">
            <a:extLst>
              <a:ext uri="{FF2B5EF4-FFF2-40B4-BE49-F238E27FC236}">
                <a16:creationId xmlns:a16="http://schemas.microsoft.com/office/drawing/2014/main" id="{3812D936-D9D0-4F61-8E46-CE75B9AC55F5}"/>
              </a:ext>
            </a:extLst>
          </p:cNvPr>
          <p:cNvPicPr>
            <a:picLocks noChangeAspect="1"/>
          </p:cNvPicPr>
          <p:nvPr/>
        </p:nvPicPr>
        <p:blipFill>
          <a:blip r:embed="rId3"/>
          <a:stretch>
            <a:fillRect/>
          </a:stretch>
        </p:blipFill>
        <p:spPr>
          <a:xfrm>
            <a:off x="4959485" y="1786784"/>
            <a:ext cx="2976499" cy="2109261"/>
          </a:xfrm>
          <a:prstGeom prst="rect">
            <a:avLst/>
          </a:prstGeom>
        </p:spPr>
      </p:pic>
      <p:pic>
        <p:nvPicPr>
          <p:cNvPr id="8" name="Picture 7">
            <a:extLst>
              <a:ext uri="{FF2B5EF4-FFF2-40B4-BE49-F238E27FC236}">
                <a16:creationId xmlns:a16="http://schemas.microsoft.com/office/drawing/2014/main" id="{549DFA06-1176-4B51-8BA4-B5EBF095000C}"/>
              </a:ext>
            </a:extLst>
          </p:cNvPr>
          <p:cNvPicPr>
            <a:picLocks noChangeAspect="1"/>
          </p:cNvPicPr>
          <p:nvPr/>
        </p:nvPicPr>
        <p:blipFill>
          <a:blip r:embed="rId4"/>
          <a:stretch>
            <a:fillRect/>
          </a:stretch>
        </p:blipFill>
        <p:spPr>
          <a:xfrm>
            <a:off x="630640" y="4263085"/>
            <a:ext cx="2842402" cy="2015446"/>
          </a:xfrm>
          <a:prstGeom prst="rect">
            <a:avLst/>
          </a:prstGeom>
        </p:spPr>
      </p:pic>
      <p:pic>
        <p:nvPicPr>
          <p:cNvPr id="10" name="Picture 9">
            <a:extLst>
              <a:ext uri="{FF2B5EF4-FFF2-40B4-BE49-F238E27FC236}">
                <a16:creationId xmlns:a16="http://schemas.microsoft.com/office/drawing/2014/main" id="{FD2BA9E6-93B0-46CF-ADF8-16A66534F3D0}"/>
              </a:ext>
            </a:extLst>
          </p:cNvPr>
          <p:cNvPicPr>
            <a:picLocks noChangeAspect="1"/>
          </p:cNvPicPr>
          <p:nvPr/>
        </p:nvPicPr>
        <p:blipFill>
          <a:blip r:embed="rId5"/>
          <a:stretch>
            <a:fillRect/>
          </a:stretch>
        </p:blipFill>
        <p:spPr>
          <a:xfrm>
            <a:off x="5003201" y="4257894"/>
            <a:ext cx="2488168" cy="2033807"/>
          </a:xfrm>
          <a:prstGeom prst="rect">
            <a:avLst/>
          </a:prstGeom>
        </p:spPr>
      </p:pic>
    </p:spTree>
    <p:extLst>
      <p:ext uri="{BB962C8B-B14F-4D97-AF65-F5344CB8AC3E}">
        <p14:creationId xmlns:p14="http://schemas.microsoft.com/office/powerpoint/2010/main" val="1610946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3D06337-094D-7A4F-BB66-FCEC617A082B}"/>
              </a:ext>
            </a:extLst>
          </p:cNvPr>
          <p:cNvSpPr>
            <a:spLocks noGrp="1"/>
          </p:cNvSpPr>
          <p:nvPr>
            <p:ph type="title"/>
          </p:nvPr>
        </p:nvSpPr>
        <p:spPr/>
        <p:txBody>
          <a:bodyPr/>
          <a:lstStyle/>
          <a:p>
            <a:r>
              <a:rPr lang="en-US" sz="2800" dirty="0"/>
              <a:t>3. Food (3)</a:t>
            </a:r>
          </a:p>
        </p:txBody>
      </p:sp>
      <p:sp>
        <p:nvSpPr>
          <p:cNvPr id="4" name="Footer Placeholder 3">
            <a:extLst>
              <a:ext uri="{FF2B5EF4-FFF2-40B4-BE49-F238E27FC236}">
                <a16:creationId xmlns:a16="http://schemas.microsoft.com/office/drawing/2014/main" id="{2BE6EA0D-C77D-0844-A4F8-531EE89B1552}"/>
              </a:ext>
            </a:extLst>
          </p:cNvPr>
          <p:cNvSpPr>
            <a:spLocks noGrp="1"/>
          </p:cNvSpPr>
          <p:nvPr>
            <p:ph type="ftr" sz="quarter" idx="3"/>
          </p:nvPr>
        </p:nvSpPr>
        <p:spPr/>
        <p:txBody>
          <a:bodyPr/>
          <a:lstStyle/>
          <a:p>
            <a:r>
              <a:rPr lang="en-US"/>
              <a:t>SLIDES IN CONFIDENCE</a:t>
            </a:r>
            <a:endParaRPr lang="en-US" dirty="0"/>
          </a:p>
        </p:txBody>
      </p:sp>
      <p:sp>
        <p:nvSpPr>
          <p:cNvPr id="35" name="Content Placeholder 1">
            <a:extLst>
              <a:ext uri="{FF2B5EF4-FFF2-40B4-BE49-F238E27FC236}">
                <a16:creationId xmlns:a16="http://schemas.microsoft.com/office/drawing/2014/main" id="{BA217F72-2523-104B-97E0-A1D3586A0B28}"/>
              </a:ext>
            </a:extLst>
          </p:cNvPr>
          <p:cNvSpPr>
            <a:spLocks noGrp="1"/>
          </p:cNvSpPr>
          <p:nvPr>
            <p:ph sz="quarter" idx="10"/>
          </p:nvPr>
        </p:nvSpPr>
        <p:spPr>
          <a:xfrm>
            <a:off x="457200" y="1076676"/>
            <a:ext cx="8388896" cy="611649"/>
          </a:xfrm>
        </p:spPr>
        <p:txBody>
          <a:bodyPr/>
          <a:lstStyle/>
          <a:p>
            <a:pPr marL="0" indent="0">
              <a:lnSpc>
                <a:spcPct val="100000"/>
              </a:lnSpc>
              <a:buNone/>
            </a:pPr>
            <a:endParaRPr lang="en-US" sz="1200" dirty="0"/>
          </a:p>
          <a:p>
            <a:pPr>
              <a:lnSpc>
                <a:spcPct val="100000"/>
              </a:lnSpc>
            </a:pPr>
            <a:endParaRPr lang="en-US" sz="1200" dirty="0"/>
          </a:p>
          <a:p>
            <a:pPr marL="0" indent="0">
              <a:lnSpc>
                <a:spcPct val="100000"/>
              </a:lnSpc>
              <a:buNone/>
            </a:pPr>
            <a:endParaRPr lang="en-US" sz="1200" dirty="0"/>
          </a:p>
          <a:p>
            <a:pPr marL="0" indent="0">
              <a:lnSpc>
                <a:spcPct val="100000"/>
              </a:lnSpc>
              <a:buNone/>
            </a:pPr>
            <a:endParaRPr lang="en-US" sz="1200" dirty="0"/>
          </a:p>
          <a:p>
            <a:pPr marL="0" indent="0">
              <a:lnSpc>
                <a:spcPct val="100000"/>
              </a:lnSpc>
              <a:buNone/>
            </a:pPr>
            <a:endParaRPr lang="en-US" sz="1200" dirty="0"/>
          </a:p>
          <a:p>
            <a:pPr marL="0" indent="0">
              <a:lnSpc>
                <a:spcPct val="100000"/>
              </a:lnSpc>
              <a:buNone/>
            </a:pPr>
            <a:endParaRPr lang="en-US" sz="1200" dirty="0"/>
          </a:p>
          <a:p>
            <a:pPr marL="0" indent="0">
              <a:lnSpc>
                <a:spcPct val="100000"/>
              </a:lnSpc>
              <a:buNone/>
            </a:pPr>
            <a:endParaRPr lang="en-US" sz="1200" dirty="0"/>
          </a:p>
          <a:p>
            <a:pPr marL="0" indent="0">
              <a:lnSpc>
                <a:spcPct val="100000"/>
              </a:lnSpc>
              <a:buNone/>
            </a:pPr>
            <a:endParaRPr lang="en-US" sz="1200" dirty="0"/>
          </a:p>
        </p:txBody>
      </p:sp>
      <p:sp>
        <p:nvSpPr>
          <p:cNvPr id="7" name="Rectangle 6">
            <a:extLst>
              <a:ext uri="{FF2B5EF4-FFF2-40B4-BE49-F238E27FC236}">
                <a16:creationId xmlns:a16="http://schemas.microsoft.com/office/drawing/2014/main" id="{5B42AA1C-C443-9D40-8EA2-97A4505F0387}"/>
              </a:ext>
            </a:extLst>
          </p:cNvPr>
          <p:cNvSpPr/>
          <p:nvPr/>
        </p:nvSpPr>
        <p:spPr>
          <a:xfrm>
            <a:off x="395915" y="1070150"/>
            <a:ext cx="4059316" cy="4114100"/>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endParaRPr lang="en-US"/>
          </a:p>
        </p:txBody>
      </p:sp>
      <p:sp>
        <p:nvSpPr>
          <p:cNvPr id="22" name="TextBox 21">
            <a:extLst>
              <a:ext uri="{FF2B5EF4-FFF2-40B4-BE49-F238E27FC236}">
                <a16:creationId xmlns:a16="http://schemas.microsoft.com/office/drawing/2014/main" id="{6095B822-0EA7-8242-99FD-36D2098BC277}"/>
              </a:ext>
            </a:extLst>
          </p:cNvPr>
          <p:cNvSpPr txBox="1"/>
          <p:nvPr/>
        </p:nvSpPr>
        <p:spPr>
          <a:xfrm>
            <a:off x="457200" y="1188363"/>
            <a:ext cx="4059316" cy="3970318"/>
          </a:xfrm>
          <a:prstGeom prst="rect">
            <a:avLst/>
          </a:prstGeom>
          <a:noFill/>
        </p:spPr>
        <p:txBody>
          <a:bodyPr wrap="square" rtlCol="0">
            <a:spAutoFit/>
          </a:bodyPr>
          <a:lstStyle/>
          <a:p>
            <a:r>
              <a:rPr lang="en-GB" sz="1200" dirty="0"/>
              <a:t> </a:t>
            </a:r>
            <a:r>
              <a:rPr lang="en-GB" sz="1200" b="1" u="sng" dirty="0"/>
              <a:t>Innovative ideas to share</a:t>
            </a:r>
          </a:p>
          <a:p>
            <a:endParaRPr lang="en-GB" sz="1200" b="1" u="sng" dirty="0"/>
          </a:p>
          <a:p>
            <a:pPr marL="171450" indent="-171450">
              <a:buFont typeface="Arial" panose="020B0604020202020204" pitchFamily="34" charset="0"/>
              <a:buChar char="•"/>
            </a:pPr>
            <a:r>
              <a:rPr lang="en-GB" sz="1200" dirty="0"/>
              <a:t>Food and treat boxes in rest rooms/ wobble rooms</a:t>
            </a:r>
          </a:p>
          <a:p>
            <a:pPr marL="171450" indent="-171450">
              <a:buFont typeface="Arial" panose="020B0604020202020204" pitchFamily="34" charset="0"/>
              <a:buChar char="•"/>
            </a:pPr>
            <a:r>
              <a:rPr lang="en-GB" sz="1200" dirty="0"/>
              <a:t>Treat box deliveries to wards twice weekly from charitable funds</a:t>
            </a:r>
          </a:p>
          <a:p>
            <a:pPr marL="171450" indent="-171450">
              <a:buFont typeface="Arial" panose="020B0604020202020204" pitchFamily="34" charset="0"/>
              <a:buChar char="•"/>
            </a:pPr>
            <a:r>
              <a:rPr lang="en-GB" sz="1200" dirty="0"/>
              <a:t>Pick me up packs sent to wards</a:t>
            </a:r>
          </a:p>
          <a:p>
            <a:pPr marL="171450" indent="-171450">
              <a:buFont typeface="Arial" panose="020B0604020202020204" pitchFamily="34" charset="0"/>
              <a:buChar char="•"/>
            </a:pPr>
            <a:r>
              <a:rPr lang="en-GB" sz="1200" dirty="0"/>
              <a:t>Food bank provisions stock piled with essential items for staff</a:t>
            </a:r>
          </a:p>
          <a:p>
            <a:pPr marL="171450" indent="-171450">
              <a:buFont typeface="Arial" panose="020B0604020202020204" pitchFamily="34" charset="0"/>
              <a:buChar char="•"/>
            </a:pPr>
            <a:r>
              <a:rPr lang="en-GB" sz="1200" dirty="0"/>
              <a:t>Concierge service set up for staff </a:t>
            </a:r>
          </a:p>
          <a:p>
            <a:pPr marL="171450" indent="-171450">
              <a:buFont typeface="Arial" panose="020B0604020202020204" pitchFamily="34" charset="0"/>
              <a:buChar char="•"/>
            </a:pPr>
            <a:r>
              <a:rPr lang="en-GB" sz="1200" dirty="0"/>
              <a:t>Free pizza vouchers given to staff</a:t>
            </a:r>
          </a:p>
          <a:p>
            <a:pPr marL="171450" indent="-171450">
              <a:buFont typeface="Arial" panose="020B0604020202020204" pitchFamily="34" charset="0"/>
              <a:buChar char="•"/>
            </a:pPr>
            <a:r>
              <a:rPr lang="en-GB" sz="1200" dirty="0"/>
              <a:t>Easter egg donations given to organisations for staff</a:t>
            </a:r>
          </a:p>
          <a:p>
            <a:pPr marL="171450" indent="-171450">
              <a:buFont typeface="Arial" panose="020B0604020202020204" pitchFamily="34" charset="0"/>
              <a:buChar char="•"/>
            </a:pPr>
            <a:r>
              <a:rPr lang="en-GB" sz="1200" dirty="0"/>
              <a:t>Ambulance CFRs (1 vehicle per operating unit) providing food deliveries to staff at hospital handovers</a:t>
            </a:r>
          </a:p>
          <a:p>
            <a:pPr marL="171450" indent="-171450">
              <a:buFont typeface="Arial" panose="020B0604020202020204" pitchFamily="34" charset="0"/>
              <a:buChar char="•"/>
            </a:pPr>
            <a:r>
              <a:rPr lang="en-GB" sz="1200" dirty="0"/>
              <a:t>Fully funded hot meal each day for all COVID 19 or inpatient staff</a:t>
            </a:r>
          </a:p>
          <a:p>
            <a:pPr marL="171450" indent="-171450">
              <a:buFont typeface="Arial" panose="020B0604020202020204" pitchFamily="34" charset="0"/>
              <a:buChar char="•"/>
            </a:pPr>
            <a:r>
              <a:rPr lang="en-GB" sz="1200" dirty="0"/>
              <a:t>Grab and go bags available at hospital restaurants</a:t>
            </a:r>
          </a:p>
          <a:p>
            <a:pPr marL="171450" indent="-171450">
              <a:buFont typeface="Arial" panose="020B0604020202020204" pitchFamily="34" charset="0"/>
              <a:buChar char="•"/>
            </a:pPr>
            <a:r>
              <a:rPr lang="en-GB" sz="1200" dirty="0"/>
              <a:t>Meal vouchers being provided from charitable funds</a:t>
            </a:r>
          </a:p>
          <a:p>
            <a:pPr marL="171450" indent="-171450">
              <a:buFont typeface="Arial" panose="020B0604020202020204" pitchFamily="34" charset="0"/>
              <a:buChar char="•"/>
            </a:pPr>
            <a:r>
              <a:rPr lang="en-GB" sz="1200" dirty="0"/>
              <a:t>Free packed lunches to all COVID 19 staff</a:t>
            </a:r>
          </a:p>
          <a:p>
            <a:pPr marL="171450" indent="-171450">
              <a:buFont typeface="Arial" panose="020B0604020202020204" pitchFamily="34" charset="0"/>
              <a:buChar char="•"/>
            </a:pPr>
            <a:r>
              <a:rPr lang="en-GB" sz="1200" dirty="0"/>
              <a:t>Fine dining meals offered at cost price</a:t>
            </a:r>
          </a:p>
          <a:p>
            <a:pPr marL="171450" indent="-171450">
              <a:buFont typeface="Arial" panose="020B0604020202020204" pitchFamily="34" charset="0"/>
              <a:buChar char="•"/>
            </a:pPr>
            <a:r>
              <a:rPr lang="en-GB" sz="1200" dirty="0"/>
              <a:t>Numerous pop-up shops</a:t>
            </a:r>
          </a:p>
          <a:p>
            <a:pPr marL="171450" indent="-171450">
              <a:buFont typeface="Arial" panose="020B0604020202020204" pitchFamily="34" charset="0"/>
              <a:buChar char="•"/>
            </a:pPr>
            <a:endParaRPr lang="en-GB" sz="1200" dirty="0"/>
          </a:p>
        </p:txBody>
      </p:sp>
    </p:spTree>
    <p:extLst>
      <p:ext uri="{BB962C8B-B14F-4D97-AF65-F5344CB8AC3E}">
        <p14:creationId xmlns:p14="http://schemas.microsoft.com/office/powerpoint/2010/main" val="4094933372"/>
      </p:ext>
    </p:extLst>
  </p:cSld>
  <p:clrMapOvr>
    <a:masterClrMapping/>
  </p:clrMapOvr>
</p:sld>
</file>

<file path=ppt/theme/theme1.xml><?xml version="1.0" encoding="utf-8"?>
<a:theme xmlns:a="http://schemas.openxmlformats.org/drawingml/2006/main" name="Office Theme">
  <a:themeElements>
    <a:clrScheme name="NHS Improvement">
      <a:dk1>
        <a:srgbClr val="000000"/>
      </a:dk1>
      <a:lt1>
        <a:srgbClr val="FFFFFF"/>
      </a:lt1>
      <a:dk2>
        <a:srgbClr val="003087"/>
      </a:dk2>
      <a:lt2>
        <a:srgbClr val="005EB8"/>
      </a:lt2>
      <a:accent1>
        <a:srgbClr val="005EB8"/>
      </a:accent1>
      <a:accent2>
        <a:srgbClr val="41B6E6"/>
      </a:accent2>
      <a:accent3>
        <a:srgbClr val="768692"/>
      </a:accent3>
      <a:accent4>
        <a:srgbClr val="00A499"/>
      </a:accent4>
      <a:accent5>
        <a:srgbClr val="006747"/>
      </a:accent5>
      <a:accent6>
        <a:srgbClr val="00A9CE"/>
      </a:accent6>
      <a:hlink>
        <a:srgbClr val="0072CE"/>
      </a:hlink>
      <a:folHlink>
        <a:srgbClr val="41B6E6"/>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 4.3 plain template.pptx" id="{2F2F0580-1474-4B7A-A11B-8505B61FADB3}" vid="{956D579C-3B86-4FDD-8A79-810CF4E9248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Flyer xmlns="46d6e5f1-7e6e-4cba-a032-65a58aedb88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AE6A901C0515E40B4E0DAFC45F6E9F1" ma:contentTypeVersion="13" ma:contentTypeDescription="Create a new document." ma:contentTypeScope="" ma:versionID="3961e543246097b78b05b1fe01524450">
  <xsd:schema xmlns:xsd="http://www.w3.org/2001/XMLSchema" xmlns:xs="http://www.w3.org/2001/XMLSchema" xmlns:p="http://schemas.microsoft.com/office/2006/metadata/properties" xmlns:ns2="46d6e5f1-7e6e-4cba-a032-65a58aedb888" targetNamespace="http://schemas.microsoft.com/office/2006/metadata/properties" ma:root="true" ma:fieldsID="401892d9059b0c5a266a6ec6cf657e28" ns2:_="">
    <xsd:import namespace="46d6e5f1-7e6e-4cba-a032-65a58aedb88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Flyer" minOccurs="0"/>
                <xsd:element ref="ns2:MediaServiceLocation" minOccurs="0"/>
                <xsd:element ref="ns2:MediaServiceOCR"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d6e5f1-7e6e-4cba-a032-65a58aedb888" elementFormDefault="qualified">
    <xsd:import namespace="http://schemas.microsoft.com/office/2006/documentManagement/types"/>
    <xsd:import namespace="http://schemas.microsoft.com/office/infopath/2007/PartnerControls"/>
    <xsd:element name="MediaServiceMetadata" ma:index="5" nillable="true" ma:displayName="MediaServiceMetadata" ma:hidden="true" ma:internalName="MediaServiceMetadata" ma:readOnly="true">
      <xsd:simpleType>
        <xsd:restriction base="dms:Note"/>
      </xsd:simpleType>
    </xsd:element>
    <xsd:element name="MediaServiceFastMetadata" ma:index="6" nillable="true" ma:displayName="MediaServiceFastMetadata" ma:hidden="true" ma:internalName="MediaServiceFastMetadata" ma:readOnly="true">
      <xsd:simpleType>
        <xsd:restriction base="dms:Note"/>
      </xsd:simpleType>
    </xsd:element>
    <xsd:element name="MediaServiceDateTaken" ma:index="7" nillable="true" ma:displayName="MediaServiceDateTaken" ma:hidden="true" ma:internalName="MediaServiceDateTaken" ma:readOnly="true">
      <xsd:simpleType>
        <xsd:restriction base="dms:Text"/>
      </xsd:simpleType>
    </xsd:element>
    <xsd:element name="MediaServiceAutoTags" ma:index="8" nillable="true" ma:displayName="Tags" ma:internalName="MediaServiceAutoTags" ma:readOnly="true">
      <xsd:simpleType>
        <xsd:restriction base="dms:Text"/>
      </xsd:simpleType>
    </xsd:element>
    <xsd:element name="Flyer" ma:index="9" nillable="true" ma:displayName="Type of Doc" ma:internalName="Flyer" ma:readOnly="false">
      <xsd:simpleType>
        <xsd:restriction base="dms:Text">
          <xsd:maxLength value="255"/>
        </xsd:restriction>
      </xsd:simpleType>
    </xsd:element>
    <xsd:element name="MediaServiceLocation" ma:index="10" nillable="true" ma:displayName="Location" ma:internalName="MediaServiceLocation"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6333066-D95F-4DC9-8F45-8431A5C3C76B}">
  <ds:schemaRefs>
    <ds:schemaRef ds:uri="http://schemas.microsoft.com/sharepoint/v3/contenttype/forms"/>
  </ds:schemaRefs>
</ds:datastoreItem>
</file>

<file path=customXml/itemProps2.xml><?xml version="1.0" encoding="utf-8"?>
<ds:datastoreItem xmlns:ds="http://schemas.openxmlformats.org/officeDocument/2006/customXml" ds:itemID="{A4D9FD49-C1C5-400A-B04D-90A236984D1F}">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62dcfd86-3ac0-4e44-995a-acb0989b20e7"/>
    <ds:schemaRef ds:uri="http://purl.org/dc/terms/"/>
    <ds:schemaRef ds:uri="http://schemas.openxmlformats.org/package/2006/metadata/core-properties"/>
    <ds:schemaRef ds:uri="087d3ee5-8448-4c0b-b940-ec828fd7eaba"/>
    <ds:schemaRef ds:uri="http://www.w3.org/XML/1998/namespace"/>
    <ds:schemaRef ds:uri="http://purl.org/dc/dcmitype/"/>
    <ds:schemaRef ds:uri="c2c4dd49-ffd8-4d82-96f4-3cbafdb76bd3"/>
  </ds:schemaRefs>
</ds:datastoreItem>
</file>

<file path=customXml/itemProps3.xml><?xml version="1.0" encoding="utf-8"?>
<ds:datastoreItem xmlns:ds="http://schemas.openxmlformats.org/officeDocument/2006/customXml" ds:itemID="{2D21072D-A393-40D7-8717-13E07ECEE124}"/>
</file>

<file path=docProps/app.xml><?xml version="1.0" encoding="utf-8"?>
<Properties xmlns="http://schemas.openxmlformats.org/officeDocument/2006/extended-properties" xmlns:vt="http://schemas.openxmlformats.org/officeDocument/2006/docPropsVTypes">
  <Template>blank</Template>
  <TotalTime>7321</TotalTime>
  <Words>1440</Words>
  <Application>Microsoft Office PowerPoint</Application>
  <PresentationFormat>On-screen Show (4:3)</PresentationFormat>
  <Paragraphs>151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HWB Stocktake Update Physical Health &amp; Wellbeing  South East Region  10 April 2020  Alison Jennings / Helen Edmunds        </vt:lpstr>
      <vt:lpstr>Summary</vt:lpstr>
      <vt:lpstr>1. Transport</vt:lpstr>
      <vt:lpstr>Transport (2)</vt:lpstr>
      <vt:lpstr>2. Accommodation</vt:lpstr>
      <vt:lpstr>2.Accommodation(2)</vt:lpstr>
      <vt:lpstr>3. Food</vt:lpstr>
      <vt:lpstr>3. Food (2)</vt:lpstr>
      <vt:lpstr>3. Food (3)</vt:lpstr>
      <vt:lpstr>4. Childcare </vt:lpstr>
      <vt:lpstr>4. Childcare (2)</vt:lpstr>
      <vt:lpstr>Next steps</vt:lpstr>
      <vt:lpstr>Contacts for your STP/ICS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Elle Burford</dc:creator>
  <cp:lastModifiedBy>Helen Edmunds</cp:lastModifiedBy>
  <cp:revision>214</cp:revision>
  <cp:lastPrinted>2020-01-18T15:34:32Z</cp:lastPrinted>
  <dcterms:created xsi:type="dcterms:W3CDTF">2019-09-12T10:16:10Z</dcterms:created>
  <dcterms:modified xsi:type="dcterms:W3CDTF">2020-04-15T10:15:40Z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0x010100AAE6A901C0515E40B4E0DAFC45F6E9F1</vt:lpwstr>
  </property>
  <property fmtid="{D5CDD505-2E9C-101B-9397-08002B2CF9AE}" pid="3" name="TaxKeyword">
    <vt:lpwstr/>
  </property>
  <property fmtid="{D5CDD505-2E9C-101B-9397-08002B2CF9AE}" pid="4" name="Subject0">
    <vt:lpwstr/>
  </property>
  <property fmtid="{D5CDD505-2E9C-101B-9397-08002B2CF9AE}" pid="5" name="Document type0">
    <vt:lpwstr/>
  </property>
  <property fmtid="{D5CDD505-2E9C-101B-9397-08002B2CF9AE}" pid="6" name="WTTeamSiteDocumentType">
    <vt:lpwstr/>
  </property>
  <property fmtid="{D5CDD505-2E9C-101B-9397-08002B2CF9AE}" pid="7" name="WTTeamSiteDocumentTypeTaxHTField0">
    <vt:lpwstr/>
  </property>
  <property fmtid="{D5CDD505-2E9C-101B-9397-08002B2CF9AE}" pid="8" name="cebceaf3e3574cdab9f9dab6bbd34ddb">
    <vt:lpwstr/>
  </property>
  <property fmtid="{D5CDD505-2E9C-101B-9397-08002B2CF9AE}" pid="9" name="n2fe4ed80ae84f2cbc880662fe0a8735">
    <vt:lpwstr/>
  </property>
  <property fmtid="{D5CDD505-2E9C-101B-9397-08002B2CF9AE}" pid="10" name="TaxCatchAll">
    <vt:lpwstr/>
  </property>
  <property fmtid="{D5CDD505-2E9C-101B-9397-08002B2CF9AE}" pid="11" name="TaxKeywordTaxHTField">
    <vt:lpwstr/>
  </property>
  <property fmtid="{D5CDD505-2E9C-101B-9397-08002B2CF9AE}" pid="12" name="Order">
    <vt:r8>16848700</vt:r8>
  </property>
</Properties>
</file>