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6"/>
  </p:notesMasterIdLst>
  <p:handoutMasterIdLst>
    <p:handoutMasterId r:id="rId17"/>
  </p:handoutMasterIdLst>
  <p:sldIdLst>
    <p:sldId id="263" r:id="rId5"/>
    <p:sldId id="283" r:id="rId6"/>
    <p:sldId id="284" r:id="rId7"/>
    <p:sldId id="291" r:id="rId8"/>
    <p:sldId id="298" r:id="rId9"/>
    <p:sldId id="305" r:id="rId10"/>
    <p:sldId id="306" r:id="rId11"/>
    <p:sldId id="307" r:id="rId12"/>
    <p:sldId id="288" r:id="rId13"/>
    <p:sldId id="308" r:id="rId14"/>
    <p:sldId id="297" r:id="rId15"/>
  </p:sldIdLst>
  <p:sldSz cx="9144000" cy="6858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36" userDrawn="1">
          <p15:clr>
            <a:srgbClr val="A4A3A4"/>
          </p15:clr>
        </p15:guide>
        <p15:guide id="2" pos="3039" userDrawn="1">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0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ema Marzouq" initials="DM" lastIdx="1" clrIdx="0"/>
  <p:cmAuthor id="2" name="Brad Jennings" initials="BJ" lastIdx="2" clrIdx="1">
    <p:extLst>
      <p:ext uri="{19B8F6BF-5375-455C-9EA6-DF929625EA0E}">
        <p15:presenceInfo xmlns:p15="http://schemas.microsoft.com/office/powerpoint/2012/main" userId="S::brad.jennings@newtoneurope.com::1bf230d1-9959-4954-a259-7d1f14412e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4F78C8"/>
    <a:srgbClr val="ACC5EF"/>
    <a:srgbClr val="005EB7"/>
    <a:srgbClr val="CBD2E5"/>
    <a:srgbClr val="0063B8"/>
    <a:srgbClr val="E8E9F3"/>
    <a:srgbClr val="E8EAF3"/>
    <a:srgbClr val="005EB8"/>
    <a:srgbClr val="0264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D7CDC9-FE5A-3CEA-BDD4-41951AE8D0F5}" v="14" dt="2020-04-16T14:30:45.5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73" autoAdjust="0"/>
    <p:restoredTop sz="96327" autoAdjust="0"/>
  </p:normalViewPr>
  <p:slideViewPr>
    <p:cSldViewPr snapToGrid="0" snapToObjects="1">
      <p:cViewPr varScale="1">
        <p:scale>
          <a:sx n="80" d="100"/>
          <a:sy n="80" d="100"/>
        </p:scale>
        <p:origin x="1212" y="44"/>
      </p:cViewPr>
      <p:guideLst>
        <p:guide orient="horz" pos="2636"/>
        <p:guide pos="303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8" d="100"/>
          <a:sy n="88" d="100"/>
        </p:scale>
        <p:origin x="-3870" y="-108"/>
      </p:cViewPr>
      <p:guideLst>
        <p:guide orient="horz" pos="3110"/>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Edmunds" userId="a8a24ba7-ecec-4822-99e6-4108e7ec0fa3" providerId="ADAL" clId="{045B8169-1D8B-4112-9CEE-D4BF322B65E7}"/>
    <pc:docChg chg="undo custSel modSld">
      <pc:chgData name="Helen Edmunds" userId="a8a24ba7-ecec-4822-99e6-4108e7ec0fa3" providerId="ADAL" clId="{045B8169-1D8B-4112-9CEE-D4BF322B65E7}" dt="2020-04-15T13:11:57.600" v="771" actId="14100"/>
      <pc:docMkLst>
        <pc:docMk/>
      </pc:docMkLst>
      <pc:sldChg chg="modSp">
        <pc:chgData name="Helen Edmunds" userId="a8a24ba7-ecec-4822-99e6-4108e7ec0fa3" providerId="ADAL" clId="{045B8169-1D8B-4112-9CEE-D4BF322B65E7}" dt="2020-04-14T20:00:43.588" v="64" actId="20577"/>
        <pc:sldMkLst>
          <pc:docMk/>
          <pc:sldMk cId="3575638840" sldId="283"/>
        </pc:sldMkLst>
        <pc:spChg chg="mod">
          <ac:chgData name="Helen Edmunds" userId="a8a24ba7-ecec-4822-99e6-4108e7ec0fa3" providerId="ADAL" clId="{045B8169-1D8B-4112-9CEE-D4BF322B65E7}" dt="2020-04-14T20:00:43.588" v="64" actId="20577"/>
          <ac:spMkLst>
            <pc:docMk/>
            <pc:sldMk cId="3575638840" sldId="283"/>
            <ac:spMk id="2" creationId="{2B5C06AE-385D-0447-9D7B-736617E0E1FE}"/>
          </ac:spMkLst>
        </pc:spChg>
      </pc:sldChg>
      <pc:sldChg chg="modSp">
        <pc:chgData name="Helen Edmunds" userId="a8a24ba7-ecec-4822-99e6-4108e7ec0fa3" providerId="ADAL" clId="{045B8169-1D8B-4112-9CEE-D4BF322B65E7}" dt="2020-04-15T10:12:15.582" v="76" actId="20577"/>
        <pc:sldMkLst>
          <pc:docMk/>
          <pc:sldMk cId="1512242678" sldId="284"/>
        </pc:sldMkLst>
        <pc:spChg chg="mod">
          <ac:chgData name="Helen Edmunds" userId="a8a24ba7-ecec-4822-99e6-4108e7ec0fa3" providerId="ADAL" clId="{045B8169-1D8B-4112-9CEE-D4BF322B65E7}" dt="2020-04-15T10:12:15.582" v="76" actId="20577"/>
          <ac:spMkLst>
            <pc:docMk/>
            <pc:sldMk cId="1512242678" sldId="284"/>
            <ac:spMk id="35" creationId="{BA217F72-2523-104B-97E0-A1D3586A0B28}"/>
          </ac:spMkLst>
        </pc:spChg>
      </pc:sldChg>
      <pc:sldChg chg="modSp">
        <pc:chgData name="Helen Edmunds" userId="a8a24ba7-ecec-4822-99e6-4108e7ec0fa3" providerId="ADAL" clId="{045B8169-1D8B-4112-9CEE-D4BF322B65E7}" dt="2020-04-15T13:11:57.600" v="771" actId="14100"/>
        <pc:sldMkLst>
          <pc:docMk/>
          <pc:sldMk cId="1522339903" sldId="288"/>
        </pc:sldMkLst>
        <pc:spChg chg="mod">
          <ac:chgData name="Helen Edmunds" userId="a8a24ba7-ecec-4822-99e6-4108e7ec0fa3" providerId="ADAL" clId="{045B8169-1D8B-4112-9CEE-D4BF322B65E7}" dt="2020-04-15T13:11:57.600" v="771" actId="14100"/>
          <ac:spMkLst>
            <pc:docMk/>
            <pc:sldMk cId="1522339903" sldId="288"/>
            <ac:spMk id="2" creationId="{2B5C06AE-385D-0447-9D7B-736617E0E1FE}"/>
          </ac:spMkLst>
        </pc:spChg>
      </pc:sldChg>
      <pc:sldChg chg="modSp">
        <pc:chgData name="Helen Edmunds" userId="a8a24ba7-ecec-4822-99e6-4108e7ec0fa3" providerId="ADAL" clId="{045B8169-1D8B-4112-9CEE-D4BF322B65E7}" dt="2020-04-15T10:21:13.644" v="82" actId="20577"/>
        <pc:sldMkLst>
          <pc:docMk/>
          <pc:sldMk cId="4105275550" sldId="291"/>
        </pc:sldMkLst>
        <pc:spChg chg="mod">
          <ac:chgData name="Helen Edmunds" userId="a8a24ba7-ecec-4822-99e6-4108e7ec0fa3" providerId="ADAL" clId="{045B8169-1D8B-4112-9CEE-D4BF322B65E7}" dt="2020-04-15T10:21:13.644" v="82" actId="20577"/>
          <ac:spMkLst>
            <pc:docMk/>
            <pc:sldMk cId="4105275550" sldId="291"/>
            <ac:spMk id="35" creationId="{BA217F72-2523-104B-97E0-A1D3586A0B28}"/>
          </ac:spMkLst>
        </pc:spChg>
      </pc:sldChg>
      <pc:sldChg chg="modSp">
        <pc:chgData name="Helen Edmunds" userId="a8a24ba7-ecec-4822-99e6-4108e7ec0fa3" providerId="ADAL" clId="{045B8169-1D8B-4112-9CEE-D4BF322B65E7}" dt="2020-04-15T11:50:36.051" v="318" actId="14100"/>
        <pc:sldMkLst>
          <pc:docMk/>
          <pc:sldMk cId="3003376346" sldId="298"/>
        </pc:sldMkLst>
        <pc:spChg chg="mod">
          <ac:chgData name="Helen Edmunds" userId="a8a24ba7-ecec-4822-99e6-4108e7ec0fa3" providerId="ADAL" clId="{045B8169-1D8B-4112-9CEE-D4BF322B65E7}" dt="2020-04-15T11:48:57.009" v="257" actId="20577"/>
          <ac:spMkLst>
            <pc:docMk/>
            <pc:sldMk cId="3003376346" sldId="298"/>
            <ac:spMk id="6" creationId="{D945A5C0-C2AF-437D-B06C-0E6112FEEEA5}"/>
          </ac:spMkLst>
        </pc:spChg>
        <pc:spChg chg="mod">
          <ac:chgData name="Helen Edmunds" userId="a8a24ba7-ecec-4822-99e6-4108e7ec0fa3" providerId="ADAL" clId="{045B8169-1D8B-4112-9CEE-D4BF322B65E7}" dt="2020-04-15T10:31:06.443" v="112" actId="14100"/>
          <ac:spMkLst>
            <pc:docMk/>
            <pc:sldMk cId="3003376346" sldId="298"/>
            <ac:spMk id="35" creationId="{BA217F72-2523-104B-97E0-A1D3586A0B28}"/>
          </ac:spMkLst>
        </pc:spChg>
        <pc:spChg chg="mod">
          <ac:chgData name="Helen Edmunds" userId="a8a24ba7-ecec-4822-99e6-4108e7ec0fa3" providerId="ADAL" clId="{045B8169-1D8B-4112-9CEE-D4BF322B65E7}" dt="2020-04-15T11:50:36.051" v="318" actId="14100"/>
          <ac:spMkLst>
            <pc:docMk/>
            <pc:sldMk cId="3003376346" sldId="298"/>
            <ac:spMk id="47" creationId="{08B50226-EC0F-FF45-84C4-CAEF106B2A4E}"/>
          </ac:spMkLst>
        </pc:spChg>
      </pc:sldChg>
      <pc:sldChg chg="modSp">
        <pc:chgData name="Helen Edmunds" userId="a8a24ba7-ecec-4822-99e6-4108e7ec0fa3" providerId="ADAL" clId="{045B8169-1D8B-4112-9CEE-D4BF322B65E7}" dt="2020-04-15T11:50:40.448" v="319" actId="14100"/>
        <pc:sldMkLst>
          <pc:docMk/>
          <pc:sldMk cId="4260725341" sldId="305"/>
        </pc:sldMkLst>
        <pc:spChg chg="mod">
          <ac:chgData name="Helen Edmunds" userId="a8a24ba7-ecec-4822-99e6-4108e7ec0fa3" providerId="ADAL" clId="{045B8169-1D8B-4112-9CEE-D4BF322B65E7}" dt="2020-04-15T11:50:05.562" v="317" actId="20577"/>
          <ac:spMkLst>
            <pc:docMk/>
            <pc:sldMk cId="4260725341" sldId="305"/>
            <ac:spMk id="6" creationId="{D945A5C0-C2AF-437D-B06C-0E6112FEEEA5}"/>
          </ac:spMkLst>
        </pc:spChg>
        <pc:spChg chg="mod">
          <ac:chgData name="Helen Edmunds" userId="a8a24ba7-ecec-4822-99e6-4108e7ec0fa3" providerId="ADAL" clId="{045B8169-1D8B-4112-9CEE-D4BF322B65E7}" dt="2020-04-15T11:50:40.448" v="319" actId="14100"/>
          <ac:spMkLst>
            <pc:docMk/>
            <pc:sldMk cId="4260725341" sldId="305"/>
            <ac:spMk id="47" creationId="{08B50226-EC0F-FF45-84C4-CAEF106B2A4E}"/>
          </ac:spMkLst>
        </pc:spChg>
      </pc:sldChg>
      <pc:sldChg chg="modSp">
        <pc:chgData name="Helen Edmunds" userId="a8a24ba7-ecec-4822-99e6-4108e7ec0fa3" providerId="ADAL" clId="{045B8169-1D8B-4112-9CEE-D4BF322B65E7}" dt="2020-04-15T11:58:26.123" v="320" actId="20577"/>
        <pc:sldMkLst>
          <pc:docMk/>
          <pc:sldMk cId="2013474901" sldId="306"/>
        </pc:sldMkLst>
        <pc:spChg chg="mod">
          <ac:chgData name="Helen Edmunds" userId="a8a24ba7-ecec-4822-99e6-4108e7ec0fa3" providerId="ADAL" clId="{045B8169-1D8B-4112-9CEE-D4BF322B65E7}" dt="2020-04-15T11:58:26.123" v="320" actId="20577"/>
          <ac:spMkLst>
            <pc:docMk/>
            <pc:sldMk cId="2013474901" sldId="306"/>
            <ac:spMk id="35" creationId="{BA217F72-2523-104B-97E0-A1D3586A0B28}"/>
          </ac:spMkLst>
        </pc:spChg>
      </pc:sldChg>
      <pc:sldChg chg="modSp">
        <pc:chgData name="Helen Edmunds" userId="a8a24ba7-ecec-4822-99e6-4108e7ec0fa3" providerId="ADAL" clId="{045B8169-1D8B-4112-9CEE-D4BF322B65E7}" dt="2020-04-15T13:08:16.142" v="680" actId="14100"/>
        <pc:sldMkLst>
          <pc:docMk/>
          <pc:sldMk cId="3469588148" sldId="307"/>
        </pc:sldMkLst>
        <pc:spChg chg="mod">
          <ac:chgData name="Helen Edmunds" userId="a8a24ba7-ecec-4822-99e6-4108e7ec0fa3" providerId="ADAL" clId="{045B8169-1D8B-4112-9CEE-D4BF322B65E7}" dt="2020-04-15T13:05:11.670" v="679" actId="20577"/>
          <ac:spMkLst>
            <pc:docMk/>
            <pc:sldMk cId="3469588148" sldId="307"/>
            <ac:spMk id="6" creationId="{D945A5C0-C2AF-437D-B06C-0E6112FEEEA5}"/>
          </ac:spMkLst>
        </pc:spChg>
        <pc:spChg chg="mod">
          <ac:chgData name="Helen Edmunds" userId="a8a24ba7-ecec-4822-99e6-4108e7ec0fa3" providerId="ADAL" clId="{045B8169-1D8B-4112-9CEE-D4BF322B65E7}" dt="2020-04-15T13:08:16.142" v="680" actId="14100"/>
          <ac:spMkLst>
            <pc:docMk/>
            <pc:sldMk cId="3469588148" sldId="307"/>
            <ac:spMk id="47" creationId="{08B50226-EC0F-FF45-84C4-CAEF106B2A4E}"/>
          </ac:spMkLst>
        </pc:spChg>
      </pc:sldChg>
    </pc:docChg>
  </pc:docChgLst>
  <pc:docChgLst>
    <pc:chgData name="Fiona Rodden" userId="S::fiona.rodden@hee.nhs.uk::8e3c537e-d74e-42bd-9971-434bc971de90" providerId="AD" clId="Web-{8ED7CDC9-FE5A-3CEA-BDD4-41951AE8D0F5}"/>
    <pc:docChg chg="addSld modSld">
      <pc:chgData name="Fiona Rodden" userId="S::fiona.rodden@hee.nhs.uk::8e3c537e-d74e-42bd-9971-434bc971de90" providerId="AD" clId="Web-{8ED7CDC9-FE5A-3CEA-BDD4-41951AE8D0F5}" dt="2020-04-16T14:30:42.121" v="12" actId="20577"/>
      <pc:docMkLst>
        <pc:docMk/>
      </pc:docMkLst>
      <pc:sldChg chg="addSp delSp modSp new">
        <pc:chgData name="Fiona Rodden" userId="S::fiona.rodden@hee.nhs.uk::8e3c537e-d74e-42bd-9971-434bc971de90" providerId="AD" clId="Web-{8ED7CDC9-FE5A-3CEA-BDD4-41951AE8D0F5}" dt="2020-04-16T14:30:42.121" v="12" actId="20577"/>
        <pc:sldMkLst>
          <pc:docMk/>
          <pc:sldMk cId="3745503211" sldId="308"/>
        </pc:sldMkLst>
        <pc:spChg chg="add del mod">
          <ac:chgData name="Fiona Rodden" userId="S::fiona.rodden@hee.nhs.uk::8e3c537e-d74e-42bd-9971-434bc971de90" providerId="AD" clId="Web-{8ED7CDC9-FE5A-3CEA-BDD4-41951AE8D0F5}" dt="2020-04-16T14:30:34.684" v="11" actId="14100"/>
          <ac:spMkLst>
            <pc:docMk/>
            <pc:sldMk cId="3745503211" sldId="308"/>
            <ac:spMk id="2" creationId="{CBE832D9-388A-41EE-95A5-EC3042B32BF4}"/>
          </ac:spMkLst>
        </pc:spChg>
        <pc:spChg chg="mod">
          <ac:chgData name="Fiona Rodden" userId="S::fiona.rodden@hee.nhs.uk::8e3c537e-d74e-42bd-9971-434bc971de90" providerId="AD" clId="Web-{8ED7CDC9-FE5A-3CEA-BDD4-41951AE8D0F5}" dt="2020-04-16T14:30:42.121" v="12" actId="20577"/>
          <ac:spMkLst>
            <pc:docMk/>
            <pc:sldMk cId="3745503211" sldId="308"/>
            <ac:spMk id="3" creationId="{7C09C494-3E75-4524-BBB2-929D5A61A184}"/>
          </ac:spMkLst>
        </pc:spChg>
        <pc:spChg chg="add del mod">
          <ac:chgData name="Fiona Rodden" userId="S::fiona.rodden@hee.nhs.uk::8e3c537e-d74e-42bd-9971-434bc971de90" providerId="AD" clId="Web-{8ED7CDC9-FE5A-3CEA-BDD4-41951AE8D0F5}" dt="2020-04-16T14:29:52.027" v="5"/>
          <ac:spMkLst>
            <pc:docMk/>
            <pc:sldMk cId="3745503211" sldId="308"/>
            <ac:spMk id="7" creationId="{70D00945-F1E9-42C7-95AC-0D1B844B4694}"/>
          </ac:spMkLst>
        </pc:spChg>
        <pc:graphicFrameChg chg="add del mod ord modGraphic">
          <ac:chgData name="Fiona Rodden" userId="S::fiona.rodden@hee.nhs.uk::8e3c537e-d74e-42bd-9971-434bc971de90" providerId="AD" clId="Web-{8ED7CDC9-FE5A-3CEA-BDD4-41951AE8D0F5}" dt="2020-04-16T14:29:52.027" v="6"/>
          <ac:graphicFrameMkLst>
            <pc:docMk/>
            <pc:sldMk cId="3745503211" sldId="308"/>
            <ac:graphicFrameMk id="6" creationId="{4AF23BF3-F89F-43DD-8861-4AA1A6044031}"/>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93633"/>
          </a:xfrm>
          <a:prstGeom prst="rect">
            <a:avLst/>
          </a:prstGeom>
        </p:spPr>
        <p:txBody>
          <a:bodyPr vert="horz" lIns="90297" tIns="45149" rIns="90297" bIns="45149" rtlCol="0"/>
          <a:lstStyle>
            <a:lvl1pPr algn="l">
              <a:defRPr sz="1200"/>
            </a:lvl1pPr>
          </a:lstStyle>
          <a:p>
            <a:endParaRPr lang="en-GB" dirty="0"/>
          </a:p>
        </p:txBody>
      </p:sp>
      <p:sp>
        <p:nvSpPr>
          <p:cNvPr id="3" name="Date Placeholder 2"/>
          <p:cNvSpPr>
            <a:spLocks noGrp="1"/>
          </p:cNvSpPr>
          <p:nvPr>
            <p:ph type="dt" sz="quarter" idx="1"/>
          </p:nvPr>
        </p:nvSpPr>
        <p:spPr>
          <a:xfrm>
            <a:off x="3777607" y="0"/>
            <a:ext cx="2889938" cy="493633"/>
          </a:xfrm>
          <a:prstGeom prst="rect">
            <a:avLst/>
          </a:prstGeom>
        </p:spPr>
        <p:txBody>
          <a:bodyPr vert="horz" lIns="90297" tIns="45149" rIns="90297" bIns="45149" rtlCol="0"/>
          <a:lstStyle>
            <a:lvl1pPr algn="r">
              <a:defRPr sz="1200"/>
            </a:lvl1pPr>
          </a:lstStyle>
          <a:p>
            <a:fld id="{1790A331-7ADD-4391-8CA5-606C9BFD26F5}" type="datetimeFigureOut">
              <a:rPr lang="en-GB" smtClean="0"/>
              <a:t>16/04/2020</a:t>
            </a:fld>
            <a:endParaRPr lang="en-GB" dirty="0"/>
          </a:p>
        </p:txBody>
      </p:sp>
      <p:sp>
        <p:nvSpPr>
          <p:cNvPr id="4" name="Footer Placeholder 3"/>
          <p:cNvSpPr>
            <a:spLocks noGrp="1"/>
          </p:cNvSpPr>
          <p:nvPr>
            <p:ph type="ftr" sz="quarter" idx="2"/>
          </p:nvPr>
        </p:nvSpPr>
        <p:spPr>
          <a:xfrm>
            <a:off x="1" y="9377317"/>
            <a:ext cx="2889938" cy="493633"/>
          </a:xfrm>
          <a:prstGeom prst="rect">
            <a:avLst/>
          </a:prstGeom>
        </p:spPr>
        <p:txBody>
          <a:bodyPr vert="horz" lIns="90297" tIns="45149" rIns="90297" bIns="45149" rtlCol="0" anchor="b"/>
          <a:lstStyle>
            <a:lvl1pPr algn="l">
              <a:defRPr sz="1200"/>
            </a:lvl1pPr>
          </a:lstStyle>
          <a:p>
            <a:r>
              <a:rPr lang="en-GB" dirty="0"/>
              <a:t>NHS Improvement</a:t>
            </a:r>
          </a:p>
        </p:txBody>
      </p:sp>
      <p:sp>
        <p:nvSpPr>
          <p:cNvPr id="5" name="Slide Number Placeholder 4"/>
          <p:cNvSpPr>
            <a:spLocks noGrp="1"/>
          </p:cNvSpPr>
          <p:nvPr>
            <p:ph type="sldNum" sz="quarter" idx="3"/>
          </p:nvPr>
        </p:nvSpPr>
        <p:spPr>
          <a:xfrm>
            <a:off x="3777607" y="9377317"/>
            <a:ext cx="2889938" cy="493633"/>
          </a:xfrm>
          <a:prstGeom prst="rect">
            <a:avLst/>
          </a:prstGeom>
        </p:spPr>
        <p:txBody>
          <a:bodyPr vert="horz" lIns="90297" tIns="45149" rIns="90297" bIns="45149" rtlCol="0" anchor="b"/>
          <a:lstStyle>
            <a:lvl1pPr algn="r">
              <a:defRPr sz="1200"/>
            </a:lvl1pPr>
          </a:lstStyle>
          <a:p>
            <a:fld id="{0EAE16CE-1862-465F-9912-D0001C1A0F9A}" type="slidenum">
              <a:rPr lang="en-GB" smtClean="0"/>
              <a:t>‹#›</a:t>
            </a:fld>
            <a:endParaRPr lang="en-GB" dirty="0"/>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93633"/>
          </a:xfrm>
          <a:prstGeom prst="rect">
            <a:avLst/>
          </a:prstGeom>
        </p:spPr>
        <p:txBody>
          <a:bodyPr vert="horz" lIns="90297" tIns="45149" rIns="90297" bIns="45149" rtlCol="0"/>
          <a:lstStyle>
            <a:lvl1pPr algn="l">
              <a:defRPr sz="1200"/>
            </a:lvl1pPr>
          </a:lstStyle>
          <a:p>
            <a:endParaRPr lang="en-GB" dirty="0"/>
          </a:p>
        </p:txBody>
      </p:sp>
      <p:sp>
        <p:nvSpPr>
          <p:cNvPr id="3" name="Date Placeholder 2"/>
          <p:cNvSpPr>
            <a:spLocks noGrp="1"/>
          </p:cNvSpPr>
          <p:nvPr>
            <p:ph type="dt" idx="1"/>
          </p:nvPr>
        </p:nvSpPr>
        <p:spPr>
          <a:xfrm>
            <a:off x="3777607" y="0"/>
            <a:ext cx="2889938" cy="493633"/>
          </a:xfrm>
          <a:prstGeom prst="rect">
            <a:avLst/>
          </a:prstGeom>
        </p:spPr>
        <p:txBody>
          <a:bodyPr vert="horz" lIns="90297" tIns="45149" rIns="90297" bIns="45149" rtlCol="0"/>
          <a:lstStyle>
            <a:lvl1pPr algn="r">
              <a:defRPr sz="1200"/>
            </a:lvl1pPr>
          </a:lstStyle>
          <a:p>
            <a:fld id="{002AE991-F138-4FD8-982E-957F3CA6A0F6}" type="datetimeFigureOut">
              <a:rPr lang="en-GB" smtClean="0"/>
              <a:t>16/04/2020</a:t>
            </a:fld>
            <a:endParaRPr lang="en-GB" dirty="0"/>
          </a:p>
        </p:txBody>
      </p:sp>
      <p:sp>
        <p:nvSpPr>
          <p:cNvPr id="4" name="Slide Image Placeholder 3"/>
          <p:cNvSpPr>
            <a:spLocks noGrp="1" noRot="1" noChangeAspect="1"/>
          </p:cNvSpPr>
          <p:nvPr>
            <p:ph type="sldImg" idx="2"/>
          </p:nvPr>
        </p:nvSpPr>
        <p:spPr>
          <a:xfrm>
            <a:off x="866775" y="741363"/>
            <a:ext cx="4935538" cy="3702050"/>
          </a:xfrm>
          <a:prstGeom prst="rect">
            <a:avLst/>
          </a:prstGeom>
          <a:noFill/>
          <a:ln w="12700">
            <a:solidFill>
              <a:prstClr val="black"/>
            </a:solidFill>
          </a:ln>
        </p:spPr>
        <p:txBody>
          <a:bodyPr vert="horz" lIns="90297" tIns="45149" rIns="90297" bIns="45149" rtlCol="0" anchor="ctr"/>
          <a:lstStyle/>
          <a:p>
            <a:endParaRPr lang="en-GB" dirty="0"/>
          </a:p>
        </p:txBody>
      </p:sp>
      <p:sp>
        <p:nvSpPr>
          <p:cNvPr id="5" name="Notes Placeholder 4"/>
          <p:cNvSpPr>
            <a:spLocks noGrp="1"/>
          </p:cNvSpPr>
          <p:nvPr>
            <p:ph type="body" sz="quarter" idx="3"/>
          </p:nvPr>
        </p:nvSpPr>
        <p:spPr>
          <a:xfrm>
            <a:off x="666909" y="4689516"/>
            <a:ext cx="5335270" cy="4442698"/>
          </a:xfrm>
          <a:prstGeom prst="rect">
            <a:avLst/>
          </a:prstGeom>
        </p:spPr>
        <p:txBody>
          <a:bodyPr vert="horz" lIns="90297" tIns="45149" rIns="90297" bIns="451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7317"/>
            <a:ext cx="2889938" cy="493633"/>
          </a:xfrm>
          <a:prstGeom prst="rect">
            <a:avLst/>
          </a:prstGeom>
        </p:spPr>
        <p:txBody>
          <a:bodyPr vert="horz" lIns="90297" tIns="45149" rIns="90297" bIns="45149" rtlCol="0" anchor="b"/>
          <a:lstStyle>
            <a:lvl1pPr algn="l">
              <a:defRPr sz="1200"/>
            </a:lvl1pPr>
          </a:lstStyle>
          <a:p>
            <a:r>
              <a:rPr lang="en-GB" dirty="0"/>
              <a:t>NHS Improvement</a:t>
            </a:r>
          </a:p>
        </p:txBody>
      </p:sp>
      <p:sp>
        <p:nvSpPr>
          <p:cNvPr id="7" name="Slide Number Placeholder 6"/>
          <p:cNvSpPr>
            <a:spLocks noGrp="1"/>
          </p:cNvSpPr>
          <p:nvPr>
            <p:ph type="sldNum" sz="quarter" idx="5"/>
          </p:nvPr>
        </p:nvSpPr>
        <p:spPr>
          <a:xfrm>
            <a:off x="3777607" y="9377317"/>
            <a:ext cx="2889938" cy="493633"/>
          </a:xfrm>
          <a:prstGeom prst="rect">
            <a:avLst/>
          </a:prstGeom>
        </p:spPr>
        <p:txBody>
          <a:bodyPr vert="horz" lIns="90297" tIns="45149" rIns="90297" bIns="45149" rtlCol="0" anchor="b"/>
          <a:lstStyle>
            <a:lvl1pPr algn="r">
              <a:defRPr sz="1200"/>
            </a:lvl1pPr>
          </a:lstStyle>
          <a:p>
            <a:fld id="{7890AB7D-FC04-41BF-88F7-E47891A06283}" type="slidenum">
              <a:rPr lang="en-GB" smtClean="0"/>
              <a:t>‹#›</a:t>
            </a:fld>
            <a:endParaRPr lang="en-GB" dirty="0"/>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49539" y="3660487"/>
            <a:ext cx="78867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463726" y="4364955"/>
            <a:ext cx="6858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7696159" y="293024"/>
            <a:ext cx="1080655" cy="43641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1190" y="1343804"/>
            <a:ext cx="7737674"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itle 10"/>
          <p:cNvSpPr>
            <a:spLocks noGrp="1"/>
          </p:cNvSpPr>
          <p:nvPr>
            <p:ph type="title"/>
          </p:nvPr>
        </p:nvSpPr>
        <p:spPr>
          <a:xfrm>
            <a:off x="457200" y="548640"/>
            <a:ext cx="6567055"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SLIDES IN CONFIDENCE</a:t>
            </a:r>
            <a:endParaRPr lang="en-US" dirty="0"/>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7696159" y="293024"/>
            <a:ext cx="1080655" cy="43641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SLIDES IN CONFIDENCE</a:t>
            </a:r>
            <a:endParaRPr lang="en-US" dirty="0"/>
          </a:p>
        </p:txBody>
      </p:sp>
    </p:spTree>
    <p:extLst>
      <p:ext uri="{BB962C8B-B14F-4D97-AF65-F5344CB8AC3E}">
        <p14:creationId xmlns:p14="http://schemas.microsoft.com/office/powerpoint/2010/main" val="266261087"/>
      </p:ext>
    </p:extLst>
  </p:cSld>
  <p:clrMap bg1="lt1" tx1="dk1" bg2="lt2" tx2="dk2" accent1="accent1" accent2="accent2" accent3="accent3" accent4="accent4" accent5="accent5" accent6="accent6" hlink="hlink" folHlink="folHlink"/>
  <p:sldLayoutIdLst>
    <p:sldLayoutId id="2147483661" r:id="rId1"/>
    <p:sldLayoutId id="2147483662" r:id="rId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Jayne.Beresford@leadershipacademy.nhs.uk" TargetMode="External"/><Relationship Id="rId2" Type="http://schemas.openxmlformats.org/officeDocument/2006/relationships/hyperlink" Target="mailto:Alison.Jennings@leadershipacademy.nhs.uk" TargetMode="External"/><Relationship Id="rId1" Type="http://schemas.openxmlformats.org/officeDocument/2006/relationships/slideLayout" Target="../slideLayouts/slideLayout2.xml"/><Relationship Id="rId5" Type="http://schemas.openxmlformats.org/officeDocument/2006/relationships/hyperlink" Target="mailto:Kerry.Moody@leadershipacademy.nhs.uk" TargetMode="External"/><Relationship Id="rId4" Type="http://schemas.openxmlformats.org/officeDocument/2006/relationships/hyperlink" Target="mailto:Helen.Edmunds@leadershipacademy.nhs.uk"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39" y="2657415"/>
            <a:ext cx="7886700" cy="1564728"/>
          </a:xfrm>
        </p:spPr>
        <p:txBody>
          <a:bodyPr/>
          <a:lstStyle/>
          <a:p>
            <a:pPr>
              <a:lnSpc>
                <a:spcPct val="100000"/>
              </a:lnSpc>
            </a:pPr>
            <a:r>
              <a:rPr lang="en-GB" sz="3200" b="1" dirty="0"/>
              <a:t>HWB Stocktake Update</a:t>
            </a:r>
            <a:br>
              <a:rPr lang="en-GB" sz="3200" b="1" dirty="0"/>
            </a:br>
            <a:r>
              <a:rPr lang="en-GB" sz="3200" b="1" dirty="0"/>
              <a:t>Occupational Health Service Provision</a:t>
            </a:r>
            <a:br>
              <a:rPr lang="en-GB" sz="3200" b="1" dirty="0"/>
            </a:br>
            <a:r>
              <a:rPr lang="en-GB" sz="3200" b="1" dirty="0"/>
              <a:t>South East Region</a:t>
            </a:r>
            <a:br>
              <a:rPr lang="en-GB" sz="2000" dirty="0"/>
            </a:br>
            <a:br>
              <a:rPr lang="en-GB" sz="2000" dirty="0"/>
            </a:br>
            <a:br>
              <a:rPr lang="en-GB" sz="2000" dirty="0"/>
            </a:br>
            <a:r>
              <a:rPr lang="en-GB" sz="2000" dirty="0"/>
              <a:t>15 April 2020</a:t>
            </a:r>
            <a:br>
              <a:rPr lang="en-GB" sz="2000" dirty="0"/>
            </a:br>
            <a:br>
              <a:rPr lang="en-GB" sz="2000" dirty="0"/>
            </a:br>
            <a:r>
              <a:rPr lang="en-GB" sz="2000" dirty="0"/>
              <a:t>Alison Jennings / Helen Edmunds</a:t>
            </a:r>
            <a:br>
              <a:rPr lang="en-GB" sz="2000" dirty="0"/>
            </a:br>
            <a:br>
              <a:rPr lang="en-GB" sz="2000" dirty="0"/>
            </a:br>
            <a:br>
              <a:rPr lang="en-GB" sz="2000" dirty="0"/>
            </a:br>
            <a:br>
              <a:rPr lang="en-GB" sz="2000" dirty="0"/>
            </a:br>
            <a:br>
              <a:rPr lang="en-GB" sz="2800" dirty="0"/>
            </a:br>
            <a:br>
              <a:rPr lang="en-GB" sz="2800" dirty="0"/>
            </a:br>
            <a:br>
              <a:rPr lang="en-GB" sz="2800" b="1" dirty="0"/>
            </a:br>
            <a:r>
              <a:rPr lang="en-GB" sz="2800" b="1" dirty="0"/>
              <a:t> </a:t>
            </a:r>
          </a:p>
        </p:txBody>
      </p:sp>
    </p:spTree>
    <p:extLst>
      <p:ext uri="{BB962C8B-B14F-4D97-AF65-F5344CB8AC3E}">
        <p14:creationId xmlns:p14="http://schemas.microsoft.com/office/powerpoint/2010/main" val="3144119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BE832D9-388A-41EE-95A5-EC3042B32BF4}"/>
              </a:ext>
            </a:extLst>
          </p:cNvPr>
          <p:cNvSpPr>
            <a:spLocks noGrp="1"/>
          </p:cNvSpPr>
          <p:nvPr>
            <p:ph sz="quarter" idx="10"/>
          </p:nvPr>
        </p:nvSpPr>
        <p:spPr>
          <a:xfrm>
            <a:off x="461190" y="1343804"/>
            <a:ext cx="8412231" cy="3902415"/>
          </a:xfrm>
        </p:spPr>
        <p:txBody>
          <a:bodyPr anchor="t"/>
          <a:lstStyle/>
          <a:p>
            <a:pPr>
              <a:spcAft>
                <a:spcPts val="1800"/>
              </a:spcAft>
            </a:pPr>
            <a:r>
              <a:rPr lang="en-GB" sz="1600" dirty="0">
                <a:latin typeface="Arial"/>
                <a:cs typeface="Arial"/>
              </a:rPr>
              <a:t>Bucks, Oxon and Berkshire West: </a:t>
            </a:r>
            <a:r>
              <a:rPr lang="en-GB" sz="1600" dirty="0">
                <a:latin typeface="Arial"/>
                <a:cs typeface="Arial"/>
                <a:hlinkClick r:id="rId2"/>
              </a:rPr>
              <a:t>Alison.Jennings@leadershipacademy.nhs.uk</a:t>
            </a:r>
            <a:r>
              <a:rPr lang="en-GB" sz="1600" dirty="0">
                <a:latin typeface="Arial"/>
                <a:cs typeface="Arial"/>
              </a:rPr>
              <a:t> </a:t>
            </a:r>
          </a:p>
          <a:p>
            <a:pPr>
              <a:spcAft>
                <a:spcPts val="1800"/>
              </a:spcAft>
            </a:pPr>
            <a:r>
              <a:rPr lang="en-GB" sz="1600" dirty="0">
                <a:latin typeface="Arial"/>
                <a:cs typeface="Arial"/>
              </a:rPr>
              <a:t>Frimley: </a:t>
            </a:r>
            <a:r>
              <a:rPr lang="en-GB" sz="1600" dirty="0">
                <a:latin typeface="Arial"/>
                <a:cs typeface="Arial"/>
                <a:hlinkClick r:id="rId2"/>
              </a:rPr>
              <a:t>Alison.Jennings@leadershipacademy.nhs.uk</a:t>
            </a:r>
            <a:r>
              <a:rPr lang="en-GB" sz="1600" dirty="0">
                <a:latin typeface="Arial"/>
                <a:cs typeface="Arial"/>
              </a:rPr>
              <a:t> </a:t>
            </a:r>
          </a:p>
          <a:p>
            <a:pPr>
              <a:spcAft>
                <a:spcPts val="1800"/>
              </a:spcAft>
            </a:pPr>
            <a:r>
              <a:rPr lang="en-GB" sz="1600" dirty="0">
                <a:latin typeface="Arial"/>
                <a:cs typeface="Arial"/>
              </a:rPr>
              <a:t>Hampshire and the Isle of Wight: </a:t>
            </a:r>
            <a:r>
              <a:rPr lang="en-GB" sz="1600" dirty="0">
                <a:latin typeface="Arial"/>
                <a:cs typeface="Arial"/>
                <a:hlinkClick r:id="rId3"/>
              </a:rPr>
              <a:t>Jayne.Beresford@leadershipacademy.nhs.uk</a:t>
            </a:r>
            <a:r>
              <a:rPr lang="en-GB" sz="1600" dirty="0">
                <a:latin typeface="Arial"/>
                <a:cs typeface="Arial"/>
              </a:rPr>
              <a:t> </a:t>
            </a:r>
          </a:p>
          <a:p>
            <a:pPr>
              <a:spcAft>
                <a:spcPts val="1800"/>
              </a:spcAft>
            </a:pPr>
            <a:r>
              <a:rPr lang="en-GB" sz="1600" dirty="0">
                <a:latin typeface="Arial"/>
                <a:cs typeface="Arial"/>
              </a:rPr>
              <a:t>Kent and Medway: </a:t>
            </a:r>
            <a:r>
              <a:rPr lang="en-GB" sz="1600" dirty="0">
                <a:latin typeface="Arial"/>
                <a:cs typeface="Arial"/>
                <a:hlinkClick r:id="rId4"/>
              </a:rPr>
              <a:t>Helen.Edmunds@leadershipacademy.nhs.uk</a:t>
            </a:r>
            <a:r>
              <a:rPr lang="en-GB" sz="1600" dirty="0">
                <a:latin typeface="Arial"/>
                <a:cs typeface="Arial"/>
              </a:rPr>
              <a:t> </a:t>
            </a:r>
          </a:p>
          <a:p>
            <a:pPr>
              <a:spcAft>
                <a:spcPts val="1800"/>
              </a:spcAft>
            </a:pPr>
            <a:r>
              <a:rPr lang="en-GB" sz="1600" dirty="0">
                <a:latin typeface="Arial"/>
                <a:cs typeface="Arial"/>
              </a:rPr>
              <a:t>Surrey Heartlands: </a:t>
            </a:r>
            <a:r>
              <a:rPr lang="en-GB" sz="1600" dirty="0">
                <a:latin typeface="Arial"/>
                <a:cs typeface="Arial"/>
                <a:hlinkClick r:id="rId4"/>
              </a:rPr>
              <a:t>Helen.Edmunds@leadershipacademy.nhs.uk</a:t>
            </a:r>
            <a:r>
              <a:rPr lang="en-GB" sz="1600" dirty="0">
                <a:latin typeface="Arial"/>
                <a:cs typeface="Arial"/>
              </a:rPr>
              <a:t> </a:t>
            </a:r>
          </a:p>
          <a:p>
            <a:pPr>
              <a:spcAft>
                <a:spcPts val="1800"/>
              </a:spcAft>
            </a:pPr>
            <a:r>
              <a:rPr lang="en-GB" sz="1600" dirty="0">
                <a:latin typeface="Arial"/>
                <a:cs typeface="Arial"/>
              </a:rPr>
              <a:t>Sussex and East Surrey: </a:t>
            </a:r>
            <a:r>
              <a:rPr lang="en-GB" sz="1600" dirty="0">
                <a:latin typeface="Arial"/>
                <a:cs typeface="Arial"/>
                <a:hlinkClick r:id="rId5"/>
              </a:rPr>
              <a:t>Kerry.Moody@leadershipacademy.nhs.uk</a:t>
            </a:r>
            <a:r>
              <a:rPr lang="en-GB" sz="1600" dirty="0">
                <a:latin typeface="Arial"/>
                <a:cs typeface="Arial"/>
              </a:rPr>
              <a:t> </a:t>
            </a:r>
          </a:p>
        </p:txBody>
      </p:sp>
      <p:sp>
        <p:nvSpPr>
          <p:cNvPr id="3" name="Title 2">
            <a:extLst>
              <a:ext uri="{FF2B5EF4-FFF2-40B4-BE49-F238E27FC236}">
                <a16:creationId xmlns:a16="http://schemas.microsoft.com/office/drawing/2014/main" id="{7C09C494-3E75-4524-BBB2-929D5A61A184}"/>
              </a:ext>
            </a:extLst>
          </p:cNvPr>
          <p:cNvSpPr>
            <a:spLocks noGrp="1"/>
          </p:cNvSpPr>
          <p:nvPr>
            <p:ph type="title"/>
          </p:nvPr>
        </p:nvSpPr>
        <p:spPr/>
        <p:txBody>
          <a:bodyPr anchor="t"/>
          <a:lstStyle/>
          <a:p>
            <a:r>
              <a:rPr lang="en-GB" dirty="0"/>
              <a:t>Contacts for your STP/ICS</a:t>
            </a:r>
            <a:endParaRPr lang="en-US" dirty="0"/>
          </a:p>
        </p:txBody>
      </p:sp>
      <p:sp>
        <p:nvSpPr>
          <p:cNvPr id="4" name="Footer Placeholder 3">
            <a:extLst>
              <a:ext uri="{FF2B5EF4-FFF2-40B4-BE49-F238E27FC236}">
                <a16:creationId xmlns:a16="http://schemas.microsoft.com/office/drawing/2014/main" id="{072BF78A-0B72-43D5-85F0-8DA67FD911D1}"/>
              </a:ext>
            </a:extLst>
          </p:cNvPr>
          <p:cNvSpPr>
            <a:spLocks noGrp="1"/>
          </p:cNvSpPr>
          <p:nvPr>
            <p:ph type="ftr" sz="quarter" idx="3"/>
          </p:nvPr>
        </p:nvSpPr>
        <p:spPr/>
        <p:txBody>
          <a:bodyPr/>
          <a:lstStyle/>
          <a:p>
            <a:r>
              <a:rPr lang="en-US"/>
              <a:t>SLIDES IN CONFIDENCE</a:t>
            </a:r>
            <a:endParaRPr lang="en-US" dirty="0"/>
          </a:p>
        </p:txBody>
      </p:sp>
    </p:spTree>
    <p:extLst>
      <p:ext uri="{BB962C8B-B14F-4D97-AF65-F5344CB8AC3E}">
        <p14:creationId xmlns:p14="http://schemas.microsoft.com/office/powerpoint/2010/main" val="3745503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3E9DC-9616-404B-9A97-99DC31CCEFFB}"/>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85694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B5C06AE-385D-0447-9D7B-736617E0E1FE}"/>
              </a:ext>
            </a:extLst>
          </p:cNvPr>
          <p:cNvSpPr>
            <a:spLocks noGrp="1"/>
          </p:cNvSpPr>
          <p:nvPr>
            <p:ph sz="quarter" idx="10"/>
          </p:nvPr>
        </p:nvSpPr>
        <p:spPr>
          <a:xfrm>
            <a:off x="267629" y="937318"/>
            <a:ext cx="8388896" cy="5322395"/>
          </a:xfrm>
        </p:spPr>
        <p:txBody>
          <a:bodyPr/>
          <a:lstStyle/>
          <a:p>
            <a:pPr>
              <a:lnSpc>
                <a:spcPct val="100000"/>
              </a:lnSpc>
            </a:pPr>
            <a:r>
              <a:rPr lang="en-US" sz="1600" dirty="0"/>
              <a:t>In response to COVID 19 we are working in close collaboration with organisations across the NHS to ensure appropriate health &amp; wellbeing (HWB) support is in place and functioning effectively</a:t>
            </a:r>
          </a:p>
          <a:p>
            <a:pPr>
              <a:lnSpc>
                <a:spcPct val="100000"/>
              </a:lnSpc>
            </a:pPr>
            <a:r>
              <a:rPr lang="en-US" sz="1600" dirty="0"/>
              <a:t>To determine the current state of HWB provision we conducted a rapid </a:t>
            </a:r>
            <a:r>
              <a:rPr lang="en-GB" sz="1600" dirty="0"/>
              <a:t>COVID-19 Health &amp; Wellbeing Stocktake from 4-8 April with NHS organisations primarily focusing on Trusts but with some responses from CCGs and others (County Council; Hospice)</a:t>
            </a:r>
          </a:p>
          <a:p>
            <a:pPr>
              <a:lnSpc>
                <a:spcPct val="100000"/>
              </a:lnSpc>
            </a:pPr>
            <a:r>
              <a:rPr lang="en-US" sz="1600" dirty="0"/>
              <a:t>To date, the </a:t>
            </a:r>
            <a:r>
              <a:rPr lang="en-US" sz="1600" dirty="0" err="1"/>
              <a:t>organisations</a:t>
            </a:r>
            <a:r>
              <a:rPr lang="en-US" sz="1600" dirty="0"/>
              <a:t> who have participated in this Occupational Health (OH) services </a:t>
            </a:r>
            <a:r>
              <a:rPr lang="en-US" sz="1600" dirty="0" err="1"/>
              <a:t>stocktake</a:t>
            </a:r>
            <a:r>
              <a:rPr lang="en-US" sz="1600" dirty="0"/>
              <a:t> across the south east (37) have provided responses which look at:</a:t>
            </a:r>
          </a:p>
          <a:p>
            <a:pPr marL="800100" lvl="1" indent="-342900">
              <a:buFont typeface="+mj-lt"/>
              <a:buAutoNum type="arabicPeriod"/>
            </a:pPr>
            <a:r>
              <a:rPr lang="en-US" sz="1600" dirty="0"/>
              <a:t>How is the service provided – internally or externally?</a:t>
            </a:r>
          </a:p>
          <a:p>
            <a:pPr marL="800100" lvl="1" indent="-342900">
              <a:buFont typeface="+mj-lt"/>
              <a:buAutoNum type="arabicPeriod"/>
            </a:pPr>
            <a:r>
              <a:rPr lang="en-US" sz="1600" dirty="0"/>
              <a:t>Existing local enhancement of occupational health services</a:t>
            </a:r>
          </a:p>
          <a:p>
            <a:pPr marL="800100" lvl="1" indent="-342900">
              <a:buFont typeface="+mj-lt"/>
              <a:buAutoNum type="arabicPeriod"/>
            </a:pPr>
            <a:r>
              <a:rPr lang="en-US" sz="1600" dirty="0"/>
              <a:t>Capacity and concerns in coping with peak/ surge</a:t>
            </a:r>
          </a:p>
          <a:p>
            <a:pPr marL="800100" lvl="1" indent="-342900">
              <a:buFont typeface="+mj-lt"/>
              <a:buAutoNum type="arabicPeriod"/>
            </a:pPr>
            <a:r>
              <a:rPr lang="en-US" sz="1600" dirty="0"/>
              <a:t>Additional support from the </a:t>
            </a:r>
            <a:r>
              <a:rPr lang="en-US" sz="1600" dirty="0" err="1"/>
              <a:t>centre</a:t>
            </a:r>
            <a:r>
              <a:rPr lang="en-US" sz="1600" dirty="0"/>
              <a:t> or regionally – what is the ask?</a:t>
            </a:r>
          </a:p>
          <a:p>
            <a:pPr>
              <a:lnSpc>
                <a:spcPct val="100000"/>
              </a:lnSpc>
            </a:pPr>
            <a:r>
              <a:rPr lang="en-US" sz="1600" dirty="0"/>
              <a:t>The </a:t>
            </a:r>
            <a:r>
              <a:rPr lang="en-US" sz="1600" dirty="0" err="1"/>
              <a:t>stocktake</a:t>
            </a:r>
            <a:r>
              <a:rPr lang="en-US" sz="1600" dirty="0"/>
              <a:t> will remain open and Regional HWB Lead will work with Trusts yet to respond.</a:t>
            </a:r>
          </a:p>
          <a:p>
            <a:pPr>
              <a:lnSpc>
                <a:spcPct val="100000"/>
              </a:lnSpc>
            </a:pPr>
            <a:r>
              <a:rPr lang="en-US" sz="1600" dirty="0"/>
              <a:t>The data will be further </a:t>
            </a:r>
            <a:r>
              <a:rPr lang="en-US" sz="1600" dirty="0" err="1"/>
              <a:t>analysed</a:t>
            </a:r>
            <a:r>
              <a:rPr lang="en-US" sz="1600" dirty="0"/>
              <a:t> by STP/ICS and will channel national and regional support to the areas of greatest need</a:t>
            </a:r>
          </a:p>
          <a:p>
            <a:pPr marL="0" indent="0">
              <a:lnSpc>
                <a:spcPct val="100000"/>
              </a:lnSpc>
              <a:buNone/>
            </a:pPr>
            <a:endParaRPr lang="en-US" dirty="0"/>
          </a:p>
          <a:p>
            <a:pPr marL="0" indent="0">
              <a:lnSpc>
                <a:spcPct val="100000"/>
              </a:lnSpc>
              <a:buNone/>
            </a:pPr>
            <a:endParaRPr lang="en-US" dirty="0"/>
          </a:p>
          <a:p>
            <a:pPr marL="0" indent="0">
              <a:lnSpc>
                <a:spcPct val="100000"/>
              </a:lnSpc>
              <a:buNone/>
            </a:pPr>
            <a:endParaRPr lang="en-US" dirty="0"/>
          </a:p>
          <a:p>
            <a:pPr marL="0" indent="0">
              <a:lnSpc>
                <a:spcPct val="100000"/>
              </a:lnSpc>
              <a:buNone/>
            </a:pPr>
            <a:endParaRPr lang="en-US" dirty="0"/>
          </a:p>
          <a:p>
            <a:pPr marL="0" indent="0">
              <a:lnSpc>
                <a:spcPct val="100000"/>
              </a:lnSpc>
              <a:buNone/>
            </a:pPr>
            <a:endParaRPr lang="en-US" dirty="0"/>
          </a:p>
          <a:p>
            <a:pPr marL="0" indent="0">
              <a:lnSpc>
                <a:spcPct val="100000"/>
              </a:lnSpc>
              <a:buNone/>
            </a:pPr>
            <a:endParaRPr lang="en-US" dirty="0"/>
          </a:p>
        </p:txBody>
      </p:sp>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389593" y="331164"/>
            <a:ext cx="6567055" cy="611649"/>
          </a:xfrm>
        </p:spPr>
        <p:txBody>
          <a:bodyPr/>
          <a:lstStyle/>
          <a:p>
            <a:r>
              <a:rPr lang="en-US" sz="2800" dirty="0"/>
              <a:t>Summary</a:t>
            </a:r>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Tree>
    <p:extLst>
      <p:ext uri="{BB962C8B-B14F-4D97-AF65-F5344CB8AC3E}">
        <p14:creationId xmlns:p14="http://schemas.microsoft.com/office/powerpoint/2010/main" val="3575638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7095978" cy="611649"/>
          </a:xfrm>
        </p:spPr>
        <p:txBody>
          <a:bodyPr/>
          <a:lstStyle/>
          <a:p>
            <a:r>
              <a:rPr lang="en-US" sz="2400" dirty="0"/>
              <a:t>1. How is the service provided? </a:t>
            </a:r>
            <a:br>
              <a:rPr lang="en-US" sz="2400" dirty="0"/>
            </a:br>
            <a:endParaRPr lang="en-US" sz="24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35" name="Content Placeholder 1">
            <a:extLst>
              <a:ext uri="{FF2B5EF4-FFF2-40B4-BE49-F238E27FC236}">
                <a16:creationId xmlns:a16="http://schemas.microsoft.com/office/drawing/2014/main" id="{BA217F72-2523-104B-97E0-A1D3586A0B28}"/>
              </a:ext>
            </a:extLst>
          </p:cNvPr>
          <p:cNvSpPr>
            <a:spLocks noGrp="1"/>
          </p:cNvSpPr>
          <p:nvPr>
            <p:ph sz="quarter" idx="10"/>
          </p:nvPr>
        </p:nvSpPr>
        <p:spPr>
          <a:xfrm>
            <a:off x="456070" y="951692"/>
            <a:ext cx="8388896" cy="842630"/>
          </a:xfrm>
        </p:spPr>
        <p:txBody>
          <a:bodyPr/>
          <a:lstStyle/>
          <a:p>
            <a:pPr marL="0" indent="0">
              <a:lnSpc>
                <a:spcPct val="100000"/>
              </a:lnSpc>
              <a:buNone/>
            </a:pPr>
            <a:r>
              <a:rPr lang="en-GB" sz="1200" dirty="0"/>
              <a:t>There is an even split across the responding organisations regarding internal provision of occupational health services or outsourcing to an external provider.  However, we know that larger organisations have more ability to bring this service in-house.  The stocktake data will allow us to triangulate organisation size through to how services are provided (internal/ external).</a:t>
            </a:r>
          </a:p>
          <a:p>
            <a:pPr marL="0" indent="0">
              <a:lnSpc>
                <a:spcPct val="100000"/>
              </a:lnSpc>
              <a:buNone/>
            </a:pPr>
            <a:r>
              <a:rPr lang="en-GB" sz="1200" dirty="0"/>
              <a:t>Question 4 - For those organisations who have outsourced provision, we have a list of their service provider.</a:t>
            </a:r>
            <a:endParaRPr lang="en-US" sz="1200" dirty="0"/>
          </a:p>
          <a:p>
            <a:pPr marL="0" indent="0">
              <a:lnSpc>
                <a:spcPct val="100000"/>
              </a:lnSpc>
              <a:buNone/>
            </a:pPr>
            <a:endParaRPr lang="en-US" sz="12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p:txBody>
      </p:sp>
      <p:sp>
        <p:nvSpPr>
          <p:cNvPr id="42" name="Rectangle 41">
            <a:extLst>
              <a:ext uri="{FF2B5EF4-FFF2-40B4-BE49-F238E27FC236}">
                <a16:creationId xmlns:a16="http://schemas.microsoft.com/office/drawing/2014/main" id="{D14D04B3-B37F-304B-9B2B-7E2B2E880BCD}"/>
              </a:ext>
            </a:extLst>
          </p:cNvPr>
          <p:cNvSpPr/>
          <p:nvPr/>
        </p:nvSpPr>
        <p:spPr>
          <a:xfrm>
            <a:off x="1236056" y="2374084"/>
            <a:ext cx="6607649" cy="242841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F5473C7-E435-9A43-96B4-51D79D0EE736}"/>
              </a:ext>
            </a:extLst>
          </p:cNvPr>
          <p:cNvSpPr/>
          <p:nvPr/>
        </p:nvSpPr>
        <p:spPr>
          <a:xfrm>
            <a:off x="9365384" y="215445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860BA48-A2A1-4042-817A-4D13A5BA7BCE}"/>
              </a:ext>
            </a:extLst>
          </p:cNvPr>
          <p:cNvSpPr/>
          <p:nvPr/>
        </p:nvSpPr>
        <p:spPr>
          <a:xfrm>
            <a:off x="143496" y="259164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A994B24B-FBE9-4016-B2DA-63ACCB4762AE}"/>
              </a:ext>
            </a:extLst>
          </p:cNvPr>
          <p:cNvPicPr>
            <a:picLocks noChangeAspect="1"/>
          </p:cNvPicPr>
          <p:nvPr/>
        </p:nvPicPr>
        <p:blipFill>
          <a:blip r:embed="rId2"/>
          <a:stretch>
            <a:fillRect/>
          </a:stretch>
        </p:blipFill>
        <p:spPr>
          <a:xfrm>
            <a:off x="1433512" y="2438400"/>
            <a:ext cx="6276975" cy="1981200"/>
          </a:xfrm>
          <a:prstGeom prst="rect">
            <a:avLst/>
          </a:prstGeom>
        </p:spPr>
      </p:pic>
    </p:spTree>
    <p:extLst>
      <p:ext uri="{BB962C8B-B14F-4D97-AF65-F5344CB8AC3E}">
        <p14:creationId xmlns:p14="http://schemas.microsoft.com/office/powerpoint/2010/main" val="1512242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56478" y="294097"/>
            <a:ext cx="7525618" cy="611649"/>
          </a:xfrm>
        </p:spPr>
        <p:txBody>
          <a:bodyPr/>
          <a:lstStyle/>
          <a:p>
            <a:r>
              <a:rPr lang="en-US" sz="2400" dirty="0"/>
              <a:t>2. Existing local enhancement of occupational health services</a:t>
            </a:r>
            <a:br>
              <a:rPr lang="en-US" sz="2400" dirty="0"/>
            </a:br>
            <a:endParaRPr lang="en-US" sz="24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35" name="Content Placeholder 1">
            <a:extLst>
              <a:ext uri="{FF2B5EF4-FFF2-40B4-BE49-F238E27FC236}">
                <a16:creationId xmlns:a16="http://schemas.microsoft.com/office/drawing/2014/main" id="{BA217F72-2523-104B-97E0-A1D3586A0B28}"/>
              </a:ext>
            </a:extLst>
          </p:cNvPr>
          <p:cNvSpPr>
            <a:spLocks noGrp="1"/>
          </p:cNvSpPr>
          <p:nvPr>
            <p:ph sz="quarter" idx="10"/>
          </p:nvPr>
        </p:nvSpPr>
        <p:spPr>
          <a:xfrm>
            <a:off x="254888" y="1117908"/>
            <a:ext cx="8470991" cy="611649"/>
          </a:xfrm>
        </p:spPr>
        <p:txBody>
          <a:bodyPr/>
          <a:lstStyle/>
          <a:p>
            <a:pPr marL="0" indent="0">
              <a:lnSpc>
                <a:spcPct val="100000"/>
              </a:lnSpc>
              <a:buNone/>
            </a:pPr>
            <a:r>
              <a:rPr lang="en-US" sz="1200" dirty="0"/>
              <a:t>There is a significant difference between the upscaling of internal OH services versus those provided externally (46% versus 14%).  The </a:t>
            </a:r>
            <a:r>
              <a:rPr lang="en-US" sz="1200" dirty="0" err="1"/>
              <a:t>stocktake</a:t>
            </a:r>
            <a:r>
              <a:rPr lang="en-US" sz="1200" dirty="0"/>
              <a:t> did not interrogate the decision to enhance or upscale service provision but concerns on costs for external providers was mentioned in a later question and could offer a possible explanation for this difference.</a:t>
            </a:r>
          </a:p>
          <a:p>
            <a:pPr>
              <a:lnSpc>
                <a:spcPct val="100000"/>
              </a:lnSpc>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p:txBody>
      </p:sp>
      <p:sp>
        <p:nvSpPr>
          <p:cNvPr id="26" name="Rectangle 25">
            <a:extLst>
              <a:ext uri="{FF2B5EF4-FFF2-40B4-BE49-F238E27FC236}">
                <a16:creationId xmlns:a16="http://schemas.microsoft.com/office/drawing/2014/main" id="{0FCD672D-D61B-8E4D-B84E-CAC5CCF4A546}"/>
              </a:ext>
            </a:extLst>
          </p:cNvPr>
          <p:cNvSpPr/>
          <p:nvPr/>
        </p:nvSpPr>
        <p:spPr>
          <a:xfrm>
            <a:off x="336984" y="1859254"/>
            <a:ext cx="8388896" cy="4084345"/>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4D217CB4-E74D-EF45-A4F6-FED8852C0F3F}"/>
              </a:ext>
            </a:extLst>
          </p:cNvPr>
          <p:cNvSpPr/>
          <p:nvPr/>
        </p:nvSpPr>
        <p:spPr>
          <a:xfrm>
            <a:off x="-436504" y="208620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242B7B9-7AA4-2E40-935A-62DC78FB8C23}"/>
              </a:ext>
            </a:extLst>
          </p:cNvPr>
          <p:cNvSpPr/>
          <p:nvPr/>
        </p:nvSpPr>
        <p:spPr>
          <a:xfrm>
            <a:off x="3072235" y="242345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78530DB1-24D1-AF48-8A17-97ABF51854F7}"/>
              </a:ext>
            </a:extLst>
          </p:cNvPr>
          <p:cNvSpPr/>
          <p:nvPr/>
        </p:nvSpPr>
        <p:spPr>
          <a:xfrm>
            <a:off x="-436504" y="174570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BCBCDADA-967A-A340-A8B0-9386BDA38BDB}"/>
              </a:ext>
            </a:extLst>
          </p:cNvPr>
          <p:cNvSpPr/>
          <p:nvPr/>
        </p:nvSpPr>
        <p:spPr>
          <a:xfrm>
            <a:off x="3087282" y="2428532"/>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D5CB53B4-0CC2-5C44-A18F-051E37E106EB}"/>
              </a:ext>
            </a:extLst>
          </p:cNvPr>
          <p:cNvSpPr/>
          <p:nvPr/>
        </p:nvSpPr>
        <p:spPr>
          <a:xfrm>
            <a:off x="3057188" y="246420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B463AE8B-872B-4C21-A247-9801DE022C15}"/>
              </a:ext>
            </a:extLst>
          </p:cNvPr>
          <p:cNvPicPr>
            <a:picLocks noChangeAspect="1"/>
          </p:cNvPicPr>
          <p:nvPr/>
        </p:nvPicPr>
        <p:blipFill>
          <a:blip r:embed="rId2"/>
          <a:stretch>
            <a:fillRect/>
          </a:stretch>
        </p:blipFill>
        <p:spPr>
          <a:xfrm>
            <a:off x="1418283" y="1925162"/>
            <a:ext cx="5401967" cy="3952325"/>
          </a:xfrm>
          <a:prstGeom prst="rect">
            <a:avLst/>
          </a:prstGeom>
        </p:spPr>
      </p:pic>
    </p:spTree>
    <p:extLst>
      <p:ext uri="{BB962C8B-B14F-4D97-AF65-F5344CB8AC3E}">
        <p14:creationId xmlns:p14="http://schemas.microsoft.com/office/powerpoint/2010/main" val="4105275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7508573" cy="611649"/>
          </a:xfrm>
        </p:spPr>
        <p:txBody>
          <a:bodyPr/>
          <a:lstStyle/>
          <a:p>
            <a:r>
              <a:rPr lang="en-US" sz="2400" dirty="0"/>
              <a:t>3. Capacity and concerns in coping with peak/ surge</a:t>
            </a:r>
            <a:br>
              <a:rPr lang="en-US" sz="2800" dirty="0"/>
            </a:br>
            <a:endParaRPr lang="en-US" sz="28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35" name="Content Placeholder 1">
            <a:extLst>
              <a:ext uri="{FF2B5EF4-FFF2-40B4-BE49-F238E27FC236}">
                <a16:creationId xmlns:a16="http://schemas.microsoft.com/office/drawing/2014/main" id="{BA217F72-2523-104B-97E0-A1D3586A0B28}"/>
              </a:ext>
            </a:extLst>
          </p:cNvPr>
          <p:cNvSpPr>
            <a:spLocks noGrp="1"/>
          </p:cNvSpPr>
          <p:nvPr>
            <p:ph sz="quarter" idx="10"/>
          </p:nvPr>
        </p:nvSpPr>
        <p:spPr>
          <a:xfrm>
            <a:off x="377551" y="729859"/>
            <a:ext cx="8388896" cy="1127308"/>
          </a:xfrm>
        </p:spPr>
        <p:txBody>
          <a:bodyPr/>
          <a:lstStyle/>
          <a:p>
            <a:pPr marL="0" indent="0">
              <a:lnSpc>
                <a:spcPct val="100000"/>
              </a:lnSpc>
              <a:buNone/>
            </a:pPr>
            <a:r>
              <a:rPr lang="en-US" sz="1100" dirty="0"/>
              <a:t>Almost half (46%) of organisations report that they are equipped to cope with the surge in activity and increased testing of staff.  However, it should be noted that the free text questions identify that there are different models in place with many OH teams not providing testing as another dedicated team has been tasked with this work.  Different concerns exist for those providing testing and those who are not.  For those providing testing it is capacity and the de-prioritisation of BAU OH work that is the main concern (slide 6).  For those who are not providing testing, resources and capacity to meet demand such as mental health issues and pre-employment checks are the key concerns (below).</a:t>
            </a:r>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a:p>
            <a:pPr marL="0" indent="0">
              <a:lnSpc>
                <a:spcPct val="100000"/>
              </a:lnSpc>
              <a:buNone/>
            </a:pPr>
            <a:endParaRPr lang="en-US" sz="1100" dirty="0"/>
          </a:p>
        </p:txBody>
      </p:sp>
      <p:sp>
        <p:nvSpPr>
          <p:cNvPr id="42" name="Rectangle 41">
            <a:extLst>
              <a:ext uri="{FF2B5EF4-FFF2-40B4-BE49-F238E27FC236}">
                <a16:creationId xmlns:a16="http://schemas.microsoft.com/office/drawing/2014/main" id="{D14D04B3-B37F-304B-9B2B-7E2B2E880BCD}"/>
              </a:ext>
            </a:extLst>
          </p:cNvPr>
          <p:cNvSpPr/>
          <p:nvPr/>
        </p:nvSpPr>
        <p:spPr>
          <a:xfrm>
            <a:off x="527365" y="1945302"/>
            <a:ext cx="8092528" cy="1655726"/>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45D3EA42-C29E-F841-A24F-78D3401988A8}"/>
              </a:ext>
            </a:extLst>
          </p:cNvPr>
          <p:cNvSpPr/>
          <p:nvPr/>
        </p:nvSpPr>
        <p:spPr>
          <a:xfrm>
            <a:off x="1427393"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5E450E9-3C39-5947-A9E2-B135859EC395}"/>
              </a:ext>
            </a:extLst>
          </p:cNvPr>
          <p:cNvSpPr/>
          <p:nvPr/>
        </p:nvSpPr>
        <p:spPr>
          <a:xfrm>
            <a:off x="1427393"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08B50226-EC0F-FF45-84C4-CAEF106B2A4E}"/>
              </a:ext>
            </a:extLst>
          </p:cNvPr>
          <p:cNvSpPr/>
          <p:nvPr/>
        </p:nvSpPr>
        <p:spPr>
          <a:xfrm>
            <a:off x="525735" y="3747588"/>
            <a:ext cx="8092529" cy="2176134"/>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2F5473C7-E435-9A43-96B4-51D79D0EE736}"/>
              </a:ext>
            </a:extLst>
          </p:cNvPr>
          <p:cNvSpPr/>
          <p:nvPr/>
        </p:nvSpPr>
        <p:spPr>
          <a:xfrm>
            <a:off x="4893745"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E860BA48-A2A1-4042-817A-4D13A5BA7BCE}"/>
              </a:ext>
            </a:extLst>
          </p:cNvPr>
          <p:cNvSpPr/>
          <p:nvPr/>
        </p:nvSpPr>
        <p:spPr>
          <a:xfrm>
            <a:off x="1389934" y="198980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5E00FF03-8FFF-F74A-B884-C50885BC7B00}"/>
              </a:ext>
            </a:extLst>
          </p:cNvPr>
          <p:cNvSpPr/>
          <p:nvPr/>
        </p:nvSpPr>
        <p:spPr>
          <a:xfrm>
            <a:off x="1389934" y="291973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32F2A569-AB25-0440-933C-197FB4A8EC59}"/>
              </a:ext>
            </a:extLst>
          </p:cNvPr>
          <p:cNvSpPr/>
          <p:nvPr/>
        </p:nvSpPr>
        <p:spPr>
          <a:xfrm>
            <a:off x="1416571" y="424316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D945A5C0-C2AF-437D-B06C-0E6112FEEEA5}"/>
              </a:ext>
            </a:extLst>
          </p:cNvPr>
          <p:cNvSpPr txBox="1"/>
          <p:nvPr/>
        </p:nvSpPr>
        <p:spPr>
          <a:xfrm>
            <a:off x="690676" y="3728047"/>
            <a:ext cx="7762648" cy="2477601"/>
          </a:xfrm>
          <a:prstGeom prst="rect">
            <a:avLst/>
          </a:prstGeom>
          <a:noFill/>
        </p:spPr>
        <p:txBody>
          <a:bodyPr wrap="square" rtlCol="0">
            <a:spAutoFit/>
          </a:bodyPr>
          <a:lstStyle/>
          <a:p>
            <a:pPr algn="ctr"/>
            <a:r>
              <a:rPr lang="en-GB" sz="1200" b="1" u="sng" dirty="0"/>
              <a:t>Most common concerns – general OH provision</a:t>
            </a:r>
          </a:p>
          <a:p>
            <a:pPr algn="ctr"/>
            <a:endParaRPr lang="en-GB" sz="1100" b="1" u="sng" dirty="0"/>
          </a:p>
          <a:p>
            <a:pPr marL="171450" indent="-171450">
              <a:buFont typeface="Arial" panose="020B0604020202020204" pitchFamily="34" charset="0"/>
              <a:buChar char="•"/>
            </a:pPr>
            <a:r>
              <a:rPr lang="en-GB" sz="1100" dirty="0"/>
              <a:t>Most significant concerns are lack of capacity of OH staff/ facilitates/ equipment/ IT – resources to either meet increased demand for BAU OH activities which have increased such as pre-employment checks for BBS or for testing (if the OH team is being tasked with this work – see next slide)</a:t>
            </a:r>
          </a:p>
          <a:p>
            <a:pPr marL="171450" indent="-171450">
              <a:buFont typeface="Arial" panose="020B0604020202020204" pitchFamily="34" charset="0"/>
              <a:buChar char="•"/>
            </a:pPr>
            <a:r>
              <a:rPr lang="en-GB" sz="1100" dirty="0"/>
              <a:t>OH teams already depleted due to vacancies or sickness are struggling</a:t>
            </a:r>
          </a:p>
          <a:p>
            <a:pPr marL="171450" indent="-171450">
              <a:buFont typeface="Arial" panose="020B0604020202020204" pitchFamily="34" charset="0"/>
              <a:buChar char="•"/>
            </a:pPr>
            <a:r>
              <a:rPr lang="en-GB" sz="1100" dirty="0"/>
              <a:t>OH teams tasked with testing are struggling to provide BAU services which will have a knock-on effect on available workforce</a:t>
            </a:r>
          </a:p>
          <a:p>
            <a:pPr marL="171450" indent="-171450">
              <a:buFont typeface="Arial" panose="020B0604020202020204" pitchFamily="34" charset="0"/>
              <a:buChar char="•"/>
            </a:pPr>
            <a:r>
              <a:rPr lang="en-GB" sz="1100" dirty="0"/>
              <a:t>Burn out/ resilience issue of OH teams due to increased demand</a:t>
            </a:r>
          </a:p>
          <a:p>
            <a:pPr marL="171450" indent="-171450">
              <a:buFont typeface="Arial" panose="020B0604020202020204" pitchFamily="34" charset="0"/>
              <a:buChar char="•"/>
            </a:pPr>
            <a:r>
              <a:rPr lang="en-GB" sz="1100" dirty="0"/>
              <a:t>The ability to support COVID 19 mental health issues is compromised due to demands such a pre-employment checks for BBS</a:t>
            </a:r>
          </a:p>
          <a:p>
            <a:pPr marL="171450" indent="-171450">
              <a:buFont typeface="Arial" panose="020B0604020202020204" pitchFamily="34" charset="0"/>
              <a:buChar char="•"/>
            </a:pPr>
            <a:r>
              <a:rPr lang="en-GB" sz="1100" dirty="0"/>
              <a:t>External provider will not increase their provision</a:t>
            </a:r>
          </a:p>
          <a:p>
            <a:pPr marL="171450" indent="-171450">
              <a:buFont typeface="Arial" panose="020B0604020202020204" pitchFamily="34" charset="0"/>
              <a:buChar char="•"/>
            </a:pPr>
            <a:r>
              <a:rPr lang="en-GB" sz="1100" dirty="0"/>
              <a:t>Demand during the surge or peak is unknown nor is its duration</a:t>
            </a:r>
          </a:p>
          <a:p>
            <a:pPr marL="171450" indent="-171450">
              <a:buFont typeface="Arial" panose="020B0604020202020204" pitchFamily="34" charset="0"/>
              <a:buChar char="•"/>
            </a:pPr>
            <a:r>
              <a:rPr lang="en-GB" sz="1100" dirty="0"/>
              <a:t>Support for fast track employment clearance</a:t>
            </a:r>
          </a:p>
          <a:p>
            <a:pPr marL="171450" indent="-171450">
              <a:buFont typeface="Arial" panose="020B0604020202020204" pitchFamily="34" charset="0"/>
              <a:buChar char="•"/>
            </a:pPr>
            <a:endParaRPr lang="en-GB" sz="1100" dirty="0"/>
          </a:p>
          <a:p>
            <a:pPr marL="171450" indent="-171450">
              <a:buFont typeface="Arial" panose="020B0604020202020204" pitchFamily="34" charset="0"/>
              <a:buChar char="•"/>
            </a:pPr>
            <a:endParaRPr lang="en-GB" sz="1100" dirty="0"/>
          </a:p>
        </p:txBody>
      </p:sp>
      <p:pic>
        <p:nvPicPr>
          <p:cNvPr id="2" name="Picture 1">
            <a:extLst>
              <a:ext uri="{FF2B5EF4-FFF2-40B4-BE49-F238E27FC236}">
                <a16:creationId xmlns:a16="http://schemas.microsoft.com/office/drawing/2014/main" id="{0406CB2E-14D8-4089-8C1C-0A30DC705270}"/>
              </a:ext>
            </a:extLst>
          </p:cNvPr>
          <p:cNvPicPr>
            <a:picLocks noChangeAspect="1"/>
          </p:cNvPicPr>
          <p:nvPr/>
        </p:nvPicPr>
        <p:blipFill>
          <a:blip r:embed="rId2"/>
          <a:stretch>
            <a:fillRect/>
          </a:stretch>
        </p:blipFill>
        <p:spPr>
          <a:xfrm>
            <a:off x="1323975" y="1983125"/>
            <a:ext cx="3619434" cy="1517827"/>
          </a:xfrm>
          <a:prstGeom prst="rect">
            <a:avLst/>
          </a:prstGeom>
        </p:spPr>
      </p:pic>
    </p:spTree>
    <p:extLst>
      <p:ext uri="{BB962C8B-B14F-4D97-AF65-F5344CB8AC3E}">
        <p14:creationId xmlns:p14="http://schemas.microsoft.com/office/powerpoint/2010/main" val="3003376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5" y="259749"/>
            <a:ext cx="7597746" cy="611649"/>
          </a:xfrm>
        </p:spPr>
        <p:txBody>
          <a:bodyPr/>
          <a:lstStyle/>
          <a:p>
            <a:r>
              <a:rPr lang="en-US" sz="2400" dirty="0"/>
              <a:t>3. Capacity/ concerns in coping with peak/ surge (2)</a:t>
            </a:r>
            <a:br>
              <a:rPr lang="en-US" sz="2800" dirty="0"/>
            </a:br>
            <a:endParaRPr lang="en-US" sz="28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44" name="Rectangle 43">
            <a:extLst>
              <a:ext uri="{FF2B5EF4-FFF2-40B4-BE49-F238E27FC236}">
                <a16:creationId xmlns:a16="http://schemas.microsoft.com/office/drawing/2014/main" id="{45D3EA42-C29E-F841-A24F-78D3401988A8}"/>
              </a:ext>
            </a:extLst>
          </p:cNvPr>
          <p:cNvSpPr/>
          <p:nvPr/>
        </p:nvSpPr>
        <p:spPr>
          <a:xfrm>
            <a:off x="1427393"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5E450E9-3C39-5947-A9E2-B135859EC395}"/>
              </a:ext>
            </a:extLst>
          </p:cNvPr>
          <p:cNvSpPr/>
          <p:nvPr/>
        </p:nvSpPr>
        <p:spPr>
          <a:xfrm>
            <a:off x="1427393"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08B50226-EC0F-FF45-84C4-CAEF106B2A4E}"/>
              </a:ext>
            </a:extLst>
          </p:cNvPr>
          <p:cNvSpPr/>
          <p:nvPr/>
        </p:nvSpPr>
        <p:spPr>
          <a:xfrm>
            <a:off x="525735" y="948826"/>
            <a:ext cx="8092529" cy="181438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2F5473C7-E435-9A43-96B4-51D79D0EE736}"/>
              </a:ext>
            </a:extLst>
          </p:cNvPr>
          <p:cNvSpPr/>
          <p:nvPr/>
        </p:nvSpPr>
        <p:spPr>
          <a:xfrm>
            <a:off x="4893745"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E860BA48-A2A1-4042-817A-4D13A5BA7BCE}"/>
              </a:ext>
            </a:extLst>
          </p:cNvPr>
          <p:cNvSpPr/>
          <p:nvPr/>
        </p:nvSpPr>
        <p:spPr>
          <a:xfrm>
            <a:off x="1389934" y="198980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5E00FF03-8FFF-F74A-B884-C50885BC7B00}"/>
              </a:ext>
            </a:extLst>
          </p:cNvPr>
          <p:cNvSpPr/>
          <p:nvPr/>
        </p:nvSpPr>
        <p:spPr>
          <a:xfrm>
            <a:off x="1389934" y="291973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32F2A569-AB25-0440-933C-197FB4A8EC59}"/>
              </a:ext>
            </a:extLst>
          </p:cNvPr>
          <p:cNvSpPr/>
          <p:nvPr/>
        </p:nvSpPr>
        <p:spPr>
          <a:xfrm>
            <a:off x="1416571" y="424316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99581B2A-7D46-594E-B780-EB08B263F3A1}"/>
              </a:ext>
            </a:extLst>
          </p:cNvPr>
          <p:cNvSpPr/>
          <p:nvPr/>
        </p:nvSpPr>
        <p:spPr>
          <a:xfrm>
            <a:off x="4871719" y="1945302"/>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D945A5C0-C2AF-437D-B06C-0E6112FEEEA5}"/>
              </a:ext>
            </a:extLst>
          </p:cNvPr>
          <p:cNvSpPr txBox="1"/>
          <p:nvPr/>
        </p:nvSpPr>
        <p:spPr>
          <a:xfrm>
            <a:off x="690676" y="951500"/>
            <a:ext cx="7762648" cy="1969770"/>
          </a:xfrm>
          <a:prstGeom prst="rect">
            <a:avLst/>
          </a:prstGeom>
          <a:noFill/>
        </p:spPr>
        <p:txBody>
          <a:bodyPr wrap="square" rtlCol="0">
            <a:spAutoFit/>
          </a:bodyPr>
          <a:lstStyle/>
          <a:p>
            <a:pPr algn="ctr"/>
            <a:r>
              <a:rPr lang="en-GB" sz="1200" b="1" u="sng" dirty="0"/>
              <a:t>Concerns – OH teams providing testing</a:t>
            </a:r>
          </a:p>
          <a:p>
            <a:pPr algn="ctr"/>
            <a:endParaRPr lang="en-GB" sz="1100" b="1" u="sng" dirty="0"/>
          </a:p>
          <a:p>
            <a:pPr marL="171450" indent="-171450">
              <a:buFont typeface="Arial" panose="020B0604020202020204" pitchFamily="34" charset="0"/>
              <a:buChar char="•"/>
            </a:pPr>
            <a:r>
              <a:rPr lang="en-GB" sz="1100" dirty="0"/>
              <a:t>Most significant concerns are lack of capacity of OH staff/ facilities/ equipment/ consumables / IT/ space to manage testing</a:t>
            </a:r>
          </a:p>
          <a:p>
            <a:pPr marL="171450" indent="-171450">
              <a:buFont typeface="Arial" panose="020B0604020202020204" pitchFamily="34" charset="0"/>
              <a:buChar char="•"/>
            </a:pPr>
            <a:r>
              <a:rPr lang="en-GB" sz="1100" dirty="0"/>
              <a:t>Capacity to process results</a:t>
            </a:r>
          </a:p>
          <a:p>
            <a:pPr marL="171450" indent="-171450">
              <a:buFont typeface="Arial" panose="020B0604020202020204" pitchFamily="34" charset="0"/>
              <a:buChar char="•"/>
            </a:pPr>
            <a:r>
              <a:rPr lang="en-GB" sz="1100" dirty="0"/>
              <a:t>Trained OH staff to provide results and manage concerns/advise staff on their results</a:t>
            </a:r>
          </a:p>
          <a:p>
            <a:pPr marL="171450" indent="-171450">
              <a:buFont typeface="Arial" panose="020B0604020202020204" pitchFamily="34" charset="0"/>
              <a:buChar char="•"/>
            </a:pPr>
            <a:r>
              <a:rPr lang="en-GB" sz="1100" dirty="0"/>
              <a:t>New OH provider in place – their ability to meet demand and manage testing is an unknown</a:t>
            </a:r>
          </a:p>
          <a:p>
            <a:pPr marL="171450" indent="-171450">
              <a:buFont typeface="Arial" panose="020B0604020202020204" pitchFamily="34" charset="0"/>
              <a:buChar char="•"/>
            </a:pPr>
            <a:r>
              <a:rPr lang="en-GB" sz="1100" dirty="0"/>
              <a:t>Concerns that private OH provider will not have the ability to meet capacity demands</a:t>
            </a:r>
          </a:p>
          <a:p>
            <a:pPr marL="171450" indent="-171450">
              <a:buFont typeface="Arial" panose="020B0604020202020204" pitchFamily="34" charset="0"/>
              <a:buChar char="•"/>
            </a:pPr>
            <a:r>
              <a:rPr lang="en-GB" sz="1100" dirty="0"/>
              <a:t>OH provider not undertaking staff testing</a:t>
            </a:r>
          </a:p>
          <a:p>
            <a:pPr marL="171450" indent="-171450">
              <a:buFont typeface="Arial" panose="020B0604020202020204" pitchFamily="34" charset="0"/>
              <a:buChar char="•"/>
            </a:pPr>
            <a:endParaRPr lang="en-GB" sz="1100" dirty="0"/>
          </a:p>
          <a:p>
            <a:endParaRPr lang="en-GB" sz="1100" dirty="0"/>
          </a:p>
          <a:p>
            <a:pPr marL="171450" indent="-171450">
              <a:buFont typeface="Arial" panose="020B0604020202020204" pitchFamily="34" charset="0"/>
              <a:buChar char="•"/>
            </a:pPr>
            <a:endParaRPr lang="en-GB" sz="1100" dirty="0"/>
          </a:p>
        </p:txBody>
      </p:sp>
    </p:spTree>
    <p:extLst>
      <p:ext uri="{BB962C8B-B14F-4D97-AF65-F5344CB8AC3E}">
        <p14:creationId xmlns:p14="http://schemas.microsoft.com/office/powerpoint/2010/main" val="4260725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274978" y="303452"/>
            <a:ext cx="7508573" cy="611649"/>
          </a:xfrm>
        </p:spPr>
        <p:txBody>
          <a:bodyPr/>
          <a:lstStyle/>
          <a:p>
            <a:r>
              <a:rPr lang="en-US" sz="2400" dirty="0"/>
              <a:t>4.</a:t>
            </a:r>
            <a:r>
              <a:rPr lang="en-US" sz="2800" dirty="0"/>
              <a:t> </a:t>
            </a:r>
            <a:r>
              <a:rPr lang="en-US" sz="2400" dirty="0"/>
              <a:t>Additional support from the </a:t>
            </a:r>
            <a:r>
              <a:rPr lang="en-US" sz="2400" dirty="0" err="1"/>
              <a:t>centre</a:t>
            </a:r>
            <a:r>
              <a:rPr lang="en-US" sz="2400" dirty="0"/>
              <a:t> or regionally</a:t>
            </a:r>
            <a:br>
              <a:rPr lang="en-US" sz="2400" dirty="0"/>
            </a:br>
            <a:br>
              <a:rPr lang="en-US" sz="2800" dirty="0"/>
            </a:br>
            <a:endParaRPr lang="en-US" sz="2800" dirty="0"/>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35" name="Content Placeholder 1">
            <a:extLst>
              <a:ext uri="{FF2B5EF4-FFF2-40B4-BE49-F238E27FC236}">
                <a16:creationId xmlns:a16="http://schemas.microsoft.com/office/drawing/2014/main" id="{BA217F72-2523-104B-97E0-A1D3586A0B28}"/>
              </a:ext>
            </a:extLst>
          </p:cNvPr>
          <p:cNvSpPr>
            <a:spLocks noGrp="1"/>
          </p:cNvSpPr>
          <p:nvPr>
            <p:ph sz="quarter" idx="10"/>
          </p:nvPr>
        </p:nvSpPr>
        <p:spPr>
          <a:xfrm>
            <a:off x="377551" y="841369"/>
            <a:ext cx="8388896" cy="919776"/>
          </a:xfrm>
        </p:spPr>
        <p:txBody>
          <a:bodyPr/>
          <a:lstStyle/>
          <a:p>
            <a:pPr marL="0" indent="0">
              <a:lnSpc>
                <a:spcPct val="100000"/>
              </a:lnSpc>
              <a:buNone/>
            </a:pPr>
            <a:r>
              <a:rPr lang="en-US" sz="1200" dirty="0"/>
              <a:t>A significant majority of organisations would welcome additional support from the </a:t>
            </a:r>
            <a:r>
              <a:rPr lang="en-US" sz="1200" dirty="0" err="1"/>
              <a:t>centre</a:t>
            </a:r>
            <a:r>
              <a:rPr lang="en-US" sz="1200" dirty="0"/>
              <a:t> or regionally (74%). A breakdown of what additional support they would </a:t>
            </a:r>
            <a:r>
              <a:rPr lang="en-US" sz="1200" dirty="0" err="1"/>
              <a:t>utilise</a:t>
            </a:r>
            <a:r>
              <a:rPr lang="en-US" sz="1200" dirty="0"/>
              <a:t> is outlined in Q.11. Slide 8 (overleaf) outlines specific requests for support or ideas for what </a:t>
            </a:r>
            <a:r>
              <a:rPr lang="en-US" sz="1200" dirty="0" err="1"/>
              <a:t>centralised</a:t>
            </a:r>
            <a:r>
              <a:rPr lang="en-US" sz="1200" dirty="0"/>
              <a:t> or regional support would add most value.</a:t>
            </a:r>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a:p>
            <a:pPr marL="0" indent="0">
              <a:lnSpc>
                <a:spcPct val="100000"/>
              </a:lnSpc>
              <a:buNone/>
            </a:pPr>
            <a:endParaRPr lang="en-US" sz="1200" dirty="0"/>
          </a:p>
        </p:txBody>
      </p:sp>
      <p:sp>
        <p:nvSpPr>
          <p:cNvPr id="42" name="Rectangle 41">
            <a:extLst>
              <a:ext uri="{FF2B5EF4-FFF2-40B4-BE49-F238E27FC236}">
                <a16:creationId xmlns:a16="http://schemas.microsoft.com/office/drawing/2014/main" id="{D14D04B3-B37F-304B-9B2B-7E2B2E880BCD}"/>
              </a:ext>
            </a:extLst>
          </p:cNvPr>
          <p:cNvSpPr/>
          <p:nvPr/>
        </p:nvSpPr>
        <p:spPr>
          <a:xfrm>
            <a:off x="525736" y="1945302"/>
            <a:ext cx="8092528" cy="4388138"/>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45D3EA42-C29E-F841-A24F-78D3401988A8}"/>
              </a:ext>
            </a:extLst>
          </p:cNvPr>
          <p:cNvSpPr/>
          <p:nvPr/>
        </p:nvSpPr>
        <p:spPr>
          <a:xfrm>
            <a:off x="1427393"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5E450E9-3C39-5947-A9E2-B135859EC395}"/>
              </a:ext>
            </a:extLst>
          </p:cNvPr>
          <p:cNvSpPr/>
          <p:nvPr/>
        </p:nvSpPr>
        <p:spPr>
          <a:xfrm>
            <a:off x="1427393"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2F5473C7-E435-9A43-96B4-51D79D0EE736}"/>
              </a:ext>
            </a:extLst>
          </p:cNvPr>
          <p:cNvSpPr/>
          <p:nvPr/>
        </p:nvSpPr>
        <p:spPr>
          <a:xfrm>
            <a:off x="4893745"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E860BA48-A2A1-4042-817A-4D13A5BA7BCE}"/>
              </a:ext>
            </a:extLst>
          </p:cNvPr>
          <p:cNvSpPr/>
          <p:nvPr/>
        </p:nvSpPr>
        <p:spPr>
          <a:xfrm>
            <a:off x="1389934" y="198980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5E00FF03-8FFF-F74A-B884-C50885BC7B00}"/>
              </a:ext>
            </a:extLst>
          </p:cNvPr>
          <p:cNvSpPr/>
          <p:nvPr/>
        </p:nvSpPr>
        <p:spPr>
          <a:xfrm>
            <a:off x="1389934" y="291973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32F2A569-AB25-0440-933C-197FB4A8EC59}"/>
              </a:ext>
            </a:extLst>
          </p:cNvPr>
          <p:cNvSpPr/>
          <p:nvPr/>
        </p:nvSpPr>
        <p:spPr>
          <a:xfrm>
            <a:off x="1416571" y="424316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A2F89A52-BD68-4CF5-95E7-E4D589A7F336}"/>
              </a:ext>
            </a:extLst>
          </p:cNvPr>
          <p:cNvPicPr>
            <a:picLocks noChangeAspect="1"/>
          </p:cNvPicPr>
          <p:nvPr/>
        </p:nvPicPr>
        <p:blipFill>
          <a:blip r:embed="rId2"/>
          <a:stretch>
            <a:fillRect/>
          </a:stretch>
        </p:blipFill>
        <p:spPr>
          <a:xfrm>
            <a:off x="1826038" y="1992694"/>
            <a:ext cx="4776098" cy="4309102"/>
          </a:xfrm>
          <a:prstGeom prst="rect">
            <a:avLst/>
          </a:prstGeom>
        </p:spPr>
      </p:pic>
    </p:spTree>
    <p:extLst>
      <p:ext uri="{BB962C8B-B14F-4D97-AF65-F5344CB8AC3E}">
        <p14:creationId xmlns:p14="http://schemas.microsoft.com/office/powerpoint/2010/main" val="2013474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
        <p:nvSpPr>
          <p:cNvPr id="44" name="Rectangle 43">
            <a:extLst>
              <a:ext uri="{FF2B5EF4-FFF2-40B4-BE49-F238E27FC236}">
                <a16:creationId xmlns:a16="http://schemas.microsoft.com/office/drawing/2014/main" id="{45D3EA42-C29E-F841-A24F-78D3401988A8}"/>
              </a:ext>
            </a:extLst>
          </p:cNvPr>
          <p:cNvSpPr/>
          <p:nvPr/>
        </p:nvSpPr>
        <p:spPr>
          <a:xfrm>
            <a:off x="1427393"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5E450E9-3C39-5947-A9E2-B135859EC395}"/>
              </a:ext>
            </a:extLst>
          </p:cNvPr>
          <p:cNvSpPr/>
          <p:nvPr/>
        </p:nvSpPr>
        <p:spPr>
          <a:xfrm>
            <a:off x="1427393"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08B50226-EC0F-FF45-84C4-CAEF106B2A4E}"/>
              </a:ext>
            </a:extLst>
          </p:cNvPr>
          <p:cNvSpPr/>
          <p:nvPr/>
        </p:nvSpPr>
        <p:spPr>
          <a:xfrm>
            <a:off x="525735" y="948825"/>
            <a:ext cx="8092529" cy="3662541"/>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2F5473C7-E435-9A43-96B4-51D79D0EE736}"/>
              </a:ext>
            </a:extLst>
          </p:cNvPr>
          <p:cNvSpPr/>
          <p:nvPr/>
        </p:nvSpPr>
        <p:spPr>
          <a:xfrm>
            <a:off x="4893745" y="199259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A19B66DB-1C54-204C-A0E9-315997109EA2}"/>
              </a:ext>
            </a:extLst>
          </p:cNvPr>
          <p:cNvSpPr/>
          <p:nvPr/>
        </p:nvSpPr>
        <p:spPr>
          <a:xfrm>
            <a:off x="4893745" y="293201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43DBEA68-E78A-1A41-AAFB-406D32DD18F7}"/>
              </a:ext>
            </a:extLst>
          </p:cNvPr>
          <p:cNvSpPr/>
          <p:nvPr/>
        </p:nvSpPr>
        <p:spPr>
          <a:xfrm>
            <a:off x="1427393" y="421789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E244BFB0-C39D-0A48-B86A-244F3C25DA19}"/>
              </a:ext>
            </a:extLst>
          </p:cNvPr>
          <p:cNvSpPr/>
          <p:nvPr/>
        </p:nvSpPr>
        <p:spPr>
          <a:xfrm>
            <a:off x="1427393" y="5157319"/>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DD880D61-0BEF-8340-AECD-B806E6A95B83}"/>
              </a:ext>
            </a:extLst>
          </p:cNvPr>
          <p:cNvSpPr/>
          <p:nvPr/>
        </p:nvSpPr>
        <p:spPr>
          <a:xfrm>
            <a:off x="4893745" y="4217897"/>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4D752C24-1D19-804B-AB9B-9B3807B356C4}"/>
              </a:ext>
            </a:extLst>
          </p:cNvPr>
          <p:cNvSpPr/>
          <p:nvPr/>
        </p:nvSpPr>
        <p:spPr>
          <a:xfrm>
            <a:off x="4893745" y="5157318"/>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E860BA48-A2A1-4042-817A-4D13A5BA7BCE}"/>
              </a:ext>
            </a:extLst>
          </p:cNvPr>
          <p:cNvSpPr/>
          <p:nvPr/>
        </p:nvSpPr>
        <p:spPr>
          <a:xfrm>
            <a:off x="1389934" y="198980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5E00FF03-8FFF-F74A-B884-C50885BC7B00}"/>
              </a:ext>
            </a:extLst>
          </p:cNvPr>
          <p:cNvSpPr/>
          <p:nvPr/>
        </p:nvSpPr>
        <p:spPr>
          <a:xfrm>
            <a:off x="1389934" y="291973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32F2A569-AB25-0440-933C-197FB4A8EC59}"/>
              </a:ext>
            </a:extLst>
          </p:cNvPr>
          <p:cNvSpPr/>
          <p:nvPr/>
        </p:nvSpPr>
        <p:spPr>
          <a:xfrm>
            <a:off x="1416571" y="4243160"/>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B4190632-66A1-874C-91F3-A68700498C55}"/>
              </a:ext>
            </a:extLst>
          </p:cNvPr>
          <p:cNvSpPr/>
          <p:nvPr/>
        </p:nvSpPr>
        <p:spPr>
          <a:xfrm>
            <a:off x="1416571" y="5173091"/>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99581B2A-7D46-594E-B780-EB08B263F3A1}"/>
              </a:ext>
            </a:extLst>
          </p:cNvPr>
          <p:cNvSpPr/>
          <p:nvPr/>
        </p:nvSpPr>
        <p:spPr>
          <a:xfrm>
            <a:off x="4871719" y="1945302"/>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A9FE640E-EDAA-D84E-9F82-8B9019FC3079}"/>
              </a:ext>
            </a:extLst>
          </p:cNvPr>
          <p:cNvSpPr/>
          <p:nvPr/>
        </p:nvSpPr>
        <p:spPr>
          <a:xfrm>
            <a:off x="4871719" y="2875233"/>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6938C1D9-EA8C-844C-A0F5-A19C426ACCC1}"/>
              </a:ext>
            </a:extLst>
          </p:cNvPr>
          <p:cNvSpPr/>
          <p:nvPr/>
        </p:nvSpPr>
        <p:spPr>
          <a:xfrm>
            <a:off x="4908792" y="4232464"/>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1F2853DB-5B24-E647-90CC-C2A5D8466D4F}"/>
              </a:ext>
            </a:extLst>
          </p:cNvPr>
          <p:cNvSpPr/>
          <p:nvPr/>
        </p:nvSpPr>
        <p:spPr>
          <a:xfrm>
            <a:off x="4908792" y="5162395"/>
            <a:ext cx="131482" cy="113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D945A5C0-C2AF-437D-B06C-0E6112FEEEA5}"/>
              </a:ext>
            </a:extLst>
          </p:cNvPr>
          <p:cNvSpPr txBox="1"/>
          <p:nvPr/>
        </p:nvSpPr>
        <p:spPr>
          <a:xfrm>
            <a:off x="690676" y="1138233"/>
            <a:ext cx="7762648" cy="3662541"/>
          </a:xfrm>
          <a:prstGeom prst="rect">
            <a:avLst/>
          </a:prstGeom>
          <a:noFill/>
        </p:spPr>
        <p:txBody>
          <a:bodyPr wrap="square" rtlCol="0">
            <a:spAutoFit/>
          </a:bodyPr>
          <a:lstStyle/>
          <a:p>
            <a:pPr algn="ctr"/>
            <a:r>
              <a:rPr lang="en-GB" sz="1200" b="1" u="sng" dirty="0"/>
              <a:t>Examples of requests for additional support</a:t>
            </a:r>
          </a:p>
          <a:p>
            <a:pPr algn="ctr"/>
            <a:endParaRPr lang="en-GB" sz="1100" b="1" u="sng" dirty="0"/>
          </a:p>
          <a:p>
            <a:pPr marL="171450" indent="-171450">
              <a:buFont typeface="Arial" panose="020B0604020202020204" pitchFamily="34" charset="0"/>
              <a:buChar char="•"/>
            </a:pPr>
            <a:r>
              <a:rPr lang="en-GB" sz="1100" dirty="0"/>
              <a:t>A central advice line for staff who are self-isolating due to PHE guidance on high risk groups</a:t>
            </a:r>
          </a:p>
          <a:p>
            <a:pPr marL="171450" indent="-171450">
              <a:buFont typeface="Arial" panose="020B0604020202020204" pitchFamily="34" charset="0"/>
              <a:buChar char="•"/>
            </a:pPr>
            <a:r>
              <a:rPr lang="en-GB" sz="1100" dirty="0"/>
              <a:t>Sourcing specialist OH staff to meet capacity demand</a:t>
            </a:r>
          </a:p>
          <a:p>
            <a:pPr marL="171450" indent="-171450">
              <a:buFont typeface="Arial" panose="020B0604020202020204" pitchFamily="34" charset="0"/>
              <a:buChar char="•"/>
            </a:pPr>
            <a:r>
              <a:rPr lang="en-GB" sz="1100" dirty="0"/>
              <a:t>Increased capacity to support testing</a:t>
            </a:r>
          </a:p>
          <a:p>
            <a:pPr marL="171450" indent="-171450">
              <a:buFont typeface="Arial" panose="020B0604020202020204" pitchFamily="34" charset="0"/>
              <a:buChar char="•"/>
            </a:pPr>
            <a:r>
              <a:rPr lang="en-GB" sz="1100" dirty="0"/>
              <a:t>Increased capacity for BAU referrals</a:t>
            </a:r>
          </a:p>
          <a:p>
            <a:pPr marL="171450" indent="-171450">
              <a:buFont typeface="Arial" panose="020B0604020202020204" pitchFamily="34" charset="0"/>
              <a:buChar char="•"/>
            </a:pPr>
            <a:r>
              <a:rPr lang="en-GB" sz="1100" dirty="0"/>
              <a:t>Case management and importing of testing results</a:t>
            </a:r>
          </a:p>
          <a:p>
            <a:pPr marL="171450" indent="-171450">
              <a:buFont typeface="Arial" panose="020B0604020202020204" pitchFamily="34" charset="0"/>
              <a:buChar char="•"/>
            </a:pPr>
            <a:r>
              <a:rPr lang="en-GB" sz="1100" dirty="0"/>
              <a:t>Central hub for lab testing </a:t>
            </a:r>
          </a:p>
          <a:p>
            <a:pPr marL="171450" indent="-171450">
              <a:buFont typeface="Arial" panose="020B0604020202020204" pitchFamily="34" charset="0"/>
              <a:buChar char="•"/>
            </a:pPr>
            <a:r>
              <a:rPr lang="en-GB" sz="1100" dirty="0"/>
              <a:t>Resource for co-ordination of testing</a:t>
            </a:r>
          </a:p>
          <a:p>
            <a:pPr marL="171450" indent="-171450">
              <a:buFont typeface="Arial" panose="020B0604020202020204" pitchFamily="34" charset="0"/>
              <a:buChar char="•"/>
            </a:pPr>
            <a:r>
              <a:rPr lang="en-GB" sz="1100" dirty="0"/>
              <a:t>Phone enquiry line for OH</a:t>
            </a:r>
          </a:p>
          <a:p>
            <a:pPr marL="171450" indent="-171450">
              <a:buFont typeface="Arial" panose="020B0604020202020204" pitchFamily="34" charset="0"/>
              <a:buChar char="•"/>
            </a:pPr>
            <a:r>
              <a:rPr lang="en-GB" sz="1100" dirty="0"/>
              <a:t>Provision of expert testing advice – a centralised helpline to support staff in receiving results and managing any impacts</a:t>
            </a:r>
          </a:p>
          <a:p>
            <a:pPr marL="171450" indent="-171450">
              <a:buFont typeface="Arial" panose="020B0604020202020204" pitchFamily="34" charset="0"/>
              <a:buChar char="•"/>
            </a:pPr>
            <a:r>
              <a:rPr lang="en-US" sz="1100" dirty="0"/>
              <a:t>Specific OH guidelines for redeploying employees who are classified as 'At Risk' but not in the vulnerable category.</a:t>
            </a:r>
          </a:p>
          <a:p>
            <a:pPr marL="171450" indent="-171450">
              <a:buFont typeface="Arial" panose="020B0604020202020204" pitchFamily="34" charset="0"/>
              <a:buChar char="•"/>
            </a:pPr>
            <a:r>
              <a:rPr lang="en-US" sz="1100" dirty="0"/>
              <a:t>Funding for occupational health practitioners and consultants</a:t>
            </a:r>
          </a:p>
          <a:p>
            <a:pPr marL="171450" indent="-171450">
              <a:buFont typeface="Arial" panose="020B0604020202020204" pitchFamily="34" charset="0"/>
              <a:buChar char="•"/>
            </a:pPr>
            <a:r>
              <a:rPr lang="en-US" sz="1100" dirty="0"/>
              <a:t>Support with swab results service/ outsourcing of swabbing</a:t>
            </a:r>
            <a:endParaRPr lang="en-GB" sz="1100" dirty="0"/>
          </a:p>
          <a:p>
            <a:pPr marL="171450" indent="-171450">
              <a:buFont typeface="Arial" panose="020B0604020202020204" pitchFamily="34" charset="0"/>
              <a:buChar char="•"/>
            </a:pPr>
            <a:r>
              <a:rPr lang="en-US" sz="1100" dirty="0"/>
              <a:t>Working from home or other risk assessment reports – could this be managed regionally or centrally through a call </a:t>
            </a:r>
            <a:r>
              <a:rPr lang="en-US" sz="1100" dirty="0" err="1"/>
              <a:t>centre</a:t>
            </a:r>
            <a:r>
              <a:rPr lang="en-US" sz="1100" dirty="0"/>
              <a:t>?</a:t>
            </a:r>
          </a:p>
          <a:p>
            <a:pPr marL="171450" indent="-171450">
              <a:buFont typeface="Arial" panose="020B0604020202020204" pitchFamily="34" charset="0"/>
              <a:buChar char="•"/>
            </a:pPr>
            <a:r>
              <a:rPr lang="en-US" sz="1100" dirty="0"/>
              <a:t>Additional support for pre-commencement health clearance / fast track employment clearance</a:t>
            </a:r>
          </a:p>
          <a:p>
            <a:pPr marL="171450" indent="-171450">
              <a:buFont typeface="Arial" panose="020B0604020202020204" pitchFamily="34" charset="0"/>
              <a:buChar char="•"/>
            </a:pPr>
            <a:r>
              <a:rPr lang="en-US" sz="1100" dirty="0"/>
              <a:t>Additional resource for management of sickness referrals</a:t>
            </a:r>
          </a:p>
          <a:p>
            <a:pPr marL="171450" indent="-171450">
              <a:buFont typeface="Arial" panose="020B0604020202020204" pitchFamily="34" charset="0"/>
              <a:buChar char="•"/>
            </a:pPr>
            <a:r>
              <a:rPr lang="en-US" sz="1100" dirty="0"/>
              <a:t>Clearer national guidance aimed specifically at OH services</a:t>
            </a:r>
          </a:p>
          <a:p>
            <a:pPr marL="171450" indent="-171450">
              <a:buFont typeface="Arial" panose="020B0604020202020204" pitchFamily="34" charset="0"/>
              <a:buChar char="•"/>
            </a:pPr>
            <a:r>
              <a:rPr lang="en-US" sz="1100" dirty="0"/>
              <a:t>Additional psychological support for trauma</a:t>
            </a:r>
            <a:endParaRPr lang="en-GB" sz="1100" dirty="0"/>
          </a:p>
          <a:p>
            <a:endParaRPr lang="en-GB" sz="1100" dirty="0"/>
          </a:p>
          <a:p>
            <a:pPr marL="171450" indent="-171450">
              <a:buFont typeface="Arial" panose="020B0604020202020204" pitchFamily="34" charset="0"/>
              <a:buChar char="•"/>
            </a:pPr>
            <a:endParaRPr lang="en-GB" sz="1100" dirty="0"/>
          </a:p>
        </p:txBody>
      </p:sp>
      <p:sp>
        <p:nvSpPr>
          <p:cNvPr id="24" name="Title 2">
            <a:extLst>
              <a:ext uri="{FF2B5EF4-FFF2-40B4-BE49-F238E27FC236}">
                <a16:creationId xmlns:a16="http://schemas.microsoft.com/office/drawing/2014/main" id="{B4AF94EC-E2B7-44C9-B64E-9B2ED930DF61}"/>
              </a:ext>
            </a:extLst>
          </p:cNvPr>
          <p:cNvSpPr txBox="1">
            <a:spLocks/>
          </p:cNvSpPr>
          <p:nvPr/>
        </p:nvSpPr>
        <p:spPr>
          <a:xfrm>
            <a:off x="409244" y="259464"/>
            <a:ext cx="7508573"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US" sz="2400" dirty="0"/>
              <a:t>4.</a:t>
            </a:r>
            <a:r>
              <a:rPr lang="en-US" sz="2800" dirty="0"/>
              <a:t> </a:t>
            </a:r>
            <a:r>
              <a:rPr lang="en-US" sz="2400" dirty="0"/>
              <a:t>Additional support from the </a:t>
            </a:r>
            <a:r>
              <a:rPr lang="en-US" sz="2400" dirty="0" err="1"/>
              <a:t>centre</a:t>
            </a:r>
            <a:r>
              <a:rPr lang="en-US" sz="2400" dirty="0"/>
              <a:t> or regionally (2)</a:t>
            </a:r>
            <a:br>
              <a:rPr lang="en-US" sz="2400" dirty="0"/>
            </a:br>
            <a:br>
              <a:rPr lang="en-US" sz="2800" dirty="0"/>
            </a:br>
            <a:endParaRPr lang="en-US" sz="2800" dirty="0"/>
          </a:p>
        </p:txBody>
      </p:sp>
    </p:spTree>
    <p:extLst>
      <p:ext uri="{BB962C8B-B14F-4D97-AF65-F5344CB8AC3E}">
        <p14:creationId xmlns:p14="http://schemas.microsoft.com/office/powerpoint/2010/main" val="3469588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B5C06AE-385D-0447-9D7B-736617E0E1FE}"/>
              </a:ext>
            </a:extLst>
          </p:cNvPr>
          <p:cNvSpPr>
            <a:spLocks noGrp="1"/>
          </p:cNvSpPr>
          <p:nvPr>
            <p:ph sz="quarter" idx="10"/>
          </p:nvPr>
        </p:nvSpPr>
        <p:spPr>
          <a:xfrm>
            <a:off x="305072" y="959567"/>
            <a:ext cx="8102947" cy="2872962"/>
          </a:xfrm>
        </p:spPr>
        <p:txBody>
          <a:bodyPr/>
          <a:lstStyle/>
          <a:p>
            <a:r>
              <a:rPr lang="en-US" sz="1600" dirty="0"/>
              <a:t>Once the regional and STP/ICS data has been shared, support can be given for  where there are gaps in the support being offered / provided, with the dedicated national teams working on categories of support to be able to target the support where it is needed the most. </a:t>
            </a:r>
          </a:p>
          <a:p>
            <a:r>
              <a:rPr lang="en-US" sz="1600" dirty="0"/>
              <a:t>A database needs to be developed regarding the OH provision in Trusts – whether internal or external (and if so which provider) which will make targeting support and communications far more effective.</a:t>
            </a:r>
          </a:p>
          <a:p>
            <a:r>
              <a:rPr lang="en-US" sz="1600" dirty="0"/>
              <a:t>We will need to find agile ways to capture the excellent local practice so that ideas can be shared and scaled across the region and wider where applicable</a:t>
            </a:r>
          </a:p>
          <a:p>
            <a:r>
              <a:rPr lang="en-US" sz="1600" dirty="0"/>
              <a:t>How do we address the asks for central/ regional support?</a:t>
            </a:r>
          </a:p>
          <a:p>
            <a:endParaRPr lang="en-US" sz="1600" dirty="0"/>
          </a:p>
          <a:p>
            <a:endParaRPr lang="en-US" sz="1600" dirty="0"/>
          </a:p>
          <a:p>
            <a:pPr marL="0" indent="0">
              <a:buNone/>
            </a:pPr>
            <a:endParaRPr lang="en-US" sz="1600" dirty="0"/>
          </a:p>
          <a:p>
            <a:endParaRPr lang="en-US" sz="1600" dirty="0"/>
          </a:p>
        </p:txBody>
      </p:sp>
      <p:sp>
        <p:nvSpPr>
          <p:cNvPr id="3" name="Title 2">
            <a:extLst>
              <a:ext uri="{FF2B5EF4-FFF2-40B4-BE49-F238E27FC236}">
                <a16:creationId xmlns:a16="http://schemas.microsoft.com/office/drawing/2014/main" id="{C3D06337-094D-7A4F-BB66-FCEC617A082B}"/>
              </a:ext>
            </a:extLst>
          </p:cNvPr>
          <p:cNvSpPr>
            <a:spLocks noGrp="1"/>
          </p:cNvSpPr>
          <p:nvPr>
            <p:ph type="title"/>
          </p:nvPr>
        </p:nvSpPr>
        <p:spPr>
          <a:xfrm>
            <a:off x="457200" y="347918"/>
            <a:ext cx="6567055" cy="611649"/>
          </a:xfrm>
        </p:spPr>
        <p:txBody>
          <a:bodyPr/>
          <a:lstStyle/>
          <a:p>
            <a:r>
              <a:rPr lang="en-US" sz="2800" dirty="0"/>
              <a:t>Next steps</a:t>
            </a:r>
          </a:p>
        </p:txBody>
      </p:sp>
      <p:sp>
        <p:nvSpPr>
          <p:cNvPr id="4" name="Footer Placeholder 3">
            <a:extLst>
              <a:ext uri="{FF2B5EF4-FFF2-40B4-BE49-F238E27FC236}">
                <a16:creationId xmlns:a16="http://schemas.microsoft.com/office/drawing/2014/main" id="{2BE6EA0D-C77D-0844-A4F8-531EE89B1552}"/>
              </a:ext>
            </a:extLst>
          </p:cNvPr>
          <p:cNvSpPr>
            <a:spLocks noGrp="1"/>
          </p:cNvSpPr>
          <p:nvPr>
            <p:ph type="ftr" sz="quarter" idx="3"/>
          </p:nvPr>
        </p:nvSpPr>
        <p:spPr/>
        <p:txBody>
          <a:bodyPr/>
          <a:lstStyle/>
          <a:p>
            <a:r>
              <a:rPr lang="en-US"/>
              <a:t>SLIDES IN CONFIDENCE</a:t>
            </a:r>
            <a:endParaRPr lang="en-US" dirty="0"/>
          </a:p>
        </p:txBody>
      </p:sp>
    </p:spTree>
    <p:extLst>
      <p:ext uri="{BB962C8B-B14F-4D97-AF65-F5344CB8AC3E}">
        <p14:creationId xmlns:p14="http://schemas.microsoft.com/office/powerpoint/2010/main" val="1522339903"/>
      </p:ext>
    </p:extLst>
  </p:cSld>
  <p:clrMapOvr>
    <a:masterClrMapping/>
  </p:clrMapOvr>
</p:sld>
</file>

<file path=ppt/theme/theme1.xml><?xml version="1.0" encoding="utf-8"?>
<a:theme xmlns:a="http://schemas.openxmlformats.org/drawingml/2006/main" name="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4.3 plain template.pptx" id="{2F2F0580-1474-4B7A-A11B-8505B61FADB3}" vid="{956D579C-3B86-4FDD-8A79-810CF4E924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lyer xmlns="46d6e5f1-7e6e-4cba-a032-65a58aedb88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E6A901C0515E40B4E0DAFC45F6E9F1" ma:contentTypeVersion="13" ma:contentTypeDescription="Create a new document." ma:contentTypeScope="" ma:versionID="3961e543246097b78b05b1fe01524450">
  <xsd:schema xmlns:xsd="http://www.w3.org/2001/XMLSchema" xmlns:xs="http://www.w3.org/2001/XMLSchema" xmlns:p="http://schemas.microsoft.com/office/2006/metadata/properties" xmlns:ns2="46d6e5f1-7e6e-4cba-a032-65a58aedb888" targetNamespace="http://schemas.microsoft.com/office/2006/metadata/properties" ma:root="true" ma:fieldsID="401892d9059b0c5a266a6ec6cf657e28" ns2:_="">
    <xsd:import namespace="46d6e5f1-7e6e-4cba-a032-65a58aedb88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Flyer"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d6e5f1-7e6e-4cba-a032-65a58aedb888" elementFormDefault="qualified">
    <xsd:import namespace="http://schemas.microsoft.com/office/2006/documentManagement/types"/>
    <xsd:import namespace="http://schemas.microsoft.com/office/infopath/2007/PartnerControls"/>
    <xsd:element name="MediaServiceMetadata" ma:index="5" nillable="true" ma:displayName="MediaServiceMetadata" ma:hidden="true" ma:internalName="MediaServiceMetadata" ma:readOnly="true">
      <xsd:simpleType>
        <xsd:restriction base="dms:Note"/>
      </xsd:simpleType>
    </xsd:element>
    <xsd:element name="MediaServiceFastMetadata" ma:index="6" nillable="true" ma:displayName="MediaServiceFastMetadata" ma:hidden="true" ma:internalName="MediaServiceFastMetadata" ma:readOnly="true">
      <xsd:simpleType>
        <xsd:restriction base="dms:Note"/>
      </xsd:simpleType>
    </xsd:element>
    <xsd:element name="MediaServiceDateTaken" ma:index="7" nillable="true" ma:displayName="MediaServiceDateTaken" ma:hidden="true" ma:internalName="MediaServiceDateTaken" ma:readOnly="true">
      <xsd:simpleType>
        <xsd:restriction base="dms:Text"/>
      </xsd:simpleType>
    </xsd:element>
    <xsd:element name="MediaServiceAutoTags" ma:index="8" nillable="true" ma:displayName="Tags" ma:internalName="MediaServiceAutoTags" ma:readOnly="true">
      <xsd:simpleType>
        <xsd:restriction base="dms:Text"/>
      </xsd:simpleType>
    </xsd:element>
    <xsd:element name="Flyer" ma:index="9" nillable="true" ma:displayName="Type of Doc" ma:internalName="Flyer" ma:readOnly="false">
      <xsd:simpleType>
        <xsd:restriction base="dms:Text">
          <xsd:maxLength value="255"/>
        </xsd:restriction>
      </xsd:simpleType>
    </xsd:element>
    <xsd:element name="MediaServiceLocation" ma:index="10" nillable="true" ma:displayName="Location" ma:internalName="MediaServiceLocatio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D9FD49-C1C5-400A-B04D-90A236984D1F}">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62dcfd86-3ac0-4e44-995a-acb0989b20e7"/>
    <ds:schemaRef ds:uri="087d3ee5-8448-4c0b-b940-ec828fd7eaba"/>
    <ds:schemaRef ds:uri="http://www.w3.org/XML/1998/namespace"/>
    <ds:schemaRef ds:uri="http://purl.org/dc/dcmitype/"/>
    <ds:schemaRef ds:uri="c2c4dd49-ffd8-4d82-96f4-3cbafdb76bd3"/>
  </ds:schemaRefs>
</ds:datastoreItem>
</file>

<file path=customXml/itemProps2.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3.xml><?xml version="1.0" encoding="utf-8"?>
<ds:datastoreItem xmlns:ds="http://schemas.openxmlformats.org/officeDocument/2006/customXml" ds:itemID="{74DC1E6B-8118-4722-AA40-C90DD6AA2E1A}"/>
</file>

<file path=docProps/app.xml><?xml version="1.0" encoding="utf-8"?>
<Properties xmlns="http://schemas.openxmlformats.org/officeDocument/2006/extended-properties" xmlns:vt="http://schemas.openxmlformats.org/officeDocument/2006/docPropsVTypes">
  <Template>blank</Template>
  <TotalTime>8404</TotalTime>
  <Words>1171</Words>
  <Application>Microsoft Office PowerPoint</Application>
  <PresentationFormat>On-screen Show (4:3)</PresentationFormat>
  <Paragraphs>96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HWB Stocktake Update Occupational Health Service Provision South East Region   15 April 2020  Alison Jennings / Helen Edmunds        </vt:lpstr>
      <vt:lpstr>Summary</vt:lpstr>
      <vt:lpstr>1. How is the service provided?  </vt:lpstr>
      <vt:lpstr>2. Existing local enhancement of occupational health services </vt:lpstr>
      <vt:lpstr>3. Capacity and concerns in coping with peak/ surge </vt:lpstr>
      <vt:lpstr>3. Capacity/ concerns in coping with peak/ surge (2) </vt:lpstr>
      <vt:lpstr>4. Additional support from the centre or regionally  </vt:lpstr>
      <vt:lpstr>PowerPoint Presentation</vt:lpstr>
      <vt:lpstr>Next steps</vt:lpstr>
      <vt:lpstr>Contacts for your STP/ICS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Elle Burford</dc:creator>
  <cp:lastModifiedBy>Helen Edmunds</cp:lastModifiedBy>
  <cp:revision>216</cp:revision>
  <cp:lastPrinted>2020-01-18T15:34:32Z</cp:lastPrinted>
  <dcterms:created xsi:type="dcterms:W3CDTF">2019-09-12T10:16:10Z</dcterms:created>
  <dcterms:modified xsi:type="dcterms:W3CDTF">2020-04-16T14:30:48Z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0x010100AAE6A901C0515E40B4E0DAFC45F6E9F1</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y fmtid="{D5CDD505-2E9C-101B-9397-08002B2CF9AE}" pid="12" name="Order">
    <vt:r8>16849100</vt:r8>
  </property>
</Properties>
</file>